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2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62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7DB01C9B-BF18-43C6-8128-F9AF52FE9047}" type="datetimeFigureOut">
              <a:rPr lang="en-ZA" smtClean="0"/>
              <a:t>2020/04/14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A6E34339-9B84-4C40-ACFC-F89B7B91073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91665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01C9B-BF18-43C6-8128-F9AF52FE9047}" type="datetimeFigureOut">
              <a:rPr lang="en-ZA" smtClean="0"/>
              <a:t>2020/04/14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34339-9B84-4C40-ACFC-F89B7B91073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456562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01C9B-BF18-43C6-8128-F9AF52FE9047}" type="datetimeFigureOut">
              <a:rPr lang="en-ZA" smtClean="0"/>
              <a:t>2020/04/14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34339-9B84-4C40-ACFC-F89B7B91073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4176901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01C9B-BF18-43C6-8128-F9AF52FE9047}" type="datetimeFigureOut">
              <a:rPr lang="en-ZA" smtClean="0"/>
              <a:t>2020/04/14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34339-9B84-4C40-ACFC-F89B7B91073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407879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01C9B-BF18-43C6-8128-F9AF52FE9047}" type="datetimeFigureOut">
              <a:rPr lang="en-ZA" smtClean="0"/>
              <a:t>2020/04/14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34339-9B84-4C40-ACFC-F89B7B91073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057058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01C9B-BF18-43C6-8128-F9AF52FE9047}" type="datetimeFigureOut">
              <a:rPr lang="en-ZA" smtClean="0"/>
              <a:t>2020/04/14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34339-9B84-4C40-ACFC-F89B7B91073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6235372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01C9B-BF18-43C6-8128-F9AF52FE9047}" type="datetimeFigureOut">
              <a:rPr lang="en-ZA" smtClean="0"/>
              <a:t>2020/04/14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34339-9B84-4C40-ACFC-F89B7B91073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4805501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7DB01C9B-BF18-43C6-8128-F9AF52FE9047}" type="datetimeFigureOut">
              <a:rPr lang="en-ZA" smtClean="0"/>
              <a:t>2020/04/14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34339-9B84-4C40-ACFC-F89B7B91073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348397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7DB01C9B-BF18-43C6-8128-F9AF52FE9047}" type="datetimeFigureOut">
              <a:rPr lang="en-ZA" smtClean="0"/>
              <a:t>2020/04/14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34339-9B84-4C40-ACFC-F89B7B91073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99398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01C9B-BF18-43C6-8128-F9AF52FE9047}" type="datetimeFigureOut">
              <a:rPr lang="en-ZA" smtClean="0"/>
              <a:t>2020/04/14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34339-9B84-4C40-ACFC-F89B7B91073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95118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01C9B-BF18-43C6-8128-F9AF52FE9047}" type="datetimeFigureOut">
              <a:rPr lang="en-ZA" smtClean="0"/>
              <a:t>2020/04/14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34339-9B84-4C40-ACFC-F89B7B91073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285408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01C9B-BF18-43C6-8128-F9AF52FE9047}" type="datetimeFigureOut">
              <a:rPr lang="en-ZA" smtClean="0"/>
              <a:t>2020/04/14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34339-9B84-4C40-ACFC-F89B7B91073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72589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01C9B-BF18-43C6-8128-F9AF52FE9047}" type="datetimeFigureOut">
              <a:rPr lang="en-ZA" smtClean="0"/>
              <a:t>2020/04/14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34339-9B84-4C40-ACFC-F89B7B91073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239384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01C9B-BF18-43C6-8128-F9AF52FE9047}" type="datetimeFigureOut">
              <a:rPr lang="en-ZA" smtClean="0"/>
              <a:t>2020/04/14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34339-9B84-4C40-ACFC-F89B7B91073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08592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01C9B-BF18-43C6-8128-F9AF52FE9047}" type="datetimeFigureOut">
              <a:rPr lang="en-ZA" smtClean="0"/>
              <a:t>2020/04/14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34339-9B84-4C40-ACFC-F89B7B91073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76468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01C9B-BF18-43C6-8128-F9AF52FE9047}" type="datetimeFigureOut">
              <a:rPr lang="en-ZA" smtClean="0"/>
              <a:t>2020/04/14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34339-9B84-4C40-ACFC-F89B7B91073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018668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01C9B-BF18-43C6-8128-F9AF52FE9047}" type="datetimeFigureOut">
              <a:rPr lang="en-ZA" smtClean="0"/>
              <a:t>2020/04/14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34339-9B84-4C40-ACFC-F89B7B91073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355548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DB01C9B-BF18-43C6-8128-F9AF52FE9047}" type="datetimeFigureOut">
              <a:rPr lang="en-ZA" smtClean="0"/>
              <a:t>2020/04/14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ZA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A6E34339-9B84-4C40-ACFC-F89B7B91073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16978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ossier.net/utilities/coordinate-geografiche/provincia-roma.htm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ww.tuttitalia.it/lazio/provincia-di-roma/36-comuni/popolazione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714E4-330B-41F7-9084-9E29D11A45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68362"/>
            <a:ext cx="9144000" cy="2387600"/>
          </a:xfrm>
        </p:spPr>
        <p:txBody>
          <a:bodyPr>
            <a:normAutofit fontScale="90000"/>
          </a:bodyPr>
          <a:lstStyle/>
          <a:p>
            <a:pPr algn="ctr"/>
            <a:r>
              <a:rPr lang="en-ZA" dirty="0"/>
              <a:t>Start-up recommendation:  Province of Rome, Italy</a:t>
            </a:r>
            <a:br>
              <a:rPr lang="en-ZA" dirty="0"/>
            </a:b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0DF94A-5BD9-4066-924A-08C734A1A5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774158"/>
            <a:ext cx="9144000" cy="481804"/>
          </a:xfrm>
        </p:spPr>
        <p:txBody>
          <a:bodyPr>
            <a:normAutofit fontScale="85000" lnSpcReduction="20000"/>
          </a:bodyPr>
          <a:lstStyle/>
          <a:p>
            <a:r>
              <a:rPr lang="en-ZA" dirty="0"/>
              <a:t>(Capstone project for IBM Data Science Professional Certification)</a:t>
            </a:r>
            <a:br>
              <a:rPr lang="en-ZA" dirty="0"/>
            </a:br>
            <a:endParaRPr lang="en-ZA" dirty="0"/>
          </a:p>
        </p:txBody>
      </p:sp>
      <p:pic>
        <p:nvPicPr>
          <p:cNvPr id="19" name="Picture 18" descr="A close up of a building&#10;&#10;Description automatically generated">
            <a:extLst>
              <a:ext uri="{FF2B5EF4-FFF2-40B4-BE49-F238E27FC236}">
                <a16:creationId xmlns:a16="http://schemas.microsoft.com/office/drawing/2014/main" id="{73395741-74CD-4625-8B20-A638073C1BB6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6260" y="3516199"/>
            <a:ext cx="5948313" cy="2819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6487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09E3A-21AF-4701-877C-0A7EF8B74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Results</a:t>
            </a:r>
          </a:p>
        </p:txBody>
      </p:sp>
      <p:pic>
        <p:nvPicPr>
          <p:cNvPr id="4097" name="Picture 17" descr="A screenshot of a cell phone&#10;&#10;Description automatically generated">
            <a:extLst>
              <a:ext uri="{FF2B5EF4-FFF2-40B4-BE49-F238E27FC236}">
                <a16:creationId xmlns:a16="http://schemas.microsoft.com/office/drawing/2014/main" id="{F149F2AA-FA7E-4558-88EC-4FC3D70B6C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9065" y="3703082"/>
            <a:ext cx="7184750" cy="2567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05B57FE-77D4-4920-A9CD-6EB4D20D4360}"/>
              </a:ext>
            </a:extLst>
          </p:cNvPr>
          <p:cNvSpPr/>
          <p:nvPr/>
        </p:nvSpPr>
        <p:spPr>
          <a:xfrm>
            <a:off x="1154954" y="2690336"/>
            <a:ext cx="105908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ZA" alt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select the second and last least</a:t>
            </a:r>
            <a:r>
              <a:rPr lang="en-ZA" alt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common</a:t>
            </a:r>
            <a:r>
              <a:rPr lang="en-ZA" alt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venue in each of the towns to propose are a potential business to start. This yield the table below as result. </a:t>
            </a:r>
            <a:endParaRPr lang="en-ZA" altLang="en-US" sz="1100" dirty="0"/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ZA" alt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proposal would therefore be to start a Fast Food restaurant or a winery in the town of Guidonia </a:t>
            </a:r>
            <a:r>
              <a:rPr lang="en-ZA" alt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Montecelio</a:t>
            </a:r>
            <a:r>
              <a:rPr lang="en-ZA" alt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ZA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858222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B9972-7B39-41F0-8E47-DFC788ED7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000847-8B57-4F82-AE83-ECBC141F32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9874996" cy="3416300"/>
          </a:xfrm>
        </p:spPr>
        <p:txBody>
          <a:bodyPr>
            <a:normAutofit fontScale="92500" lnSpcReduction="10000"/>
          </a:bodyPr>
          <a:lstStyle/>
          <a:p>
            <a:r>
              <a:rPr lang="en-ZA" dirty="0"/>
              <a:t>For the town Anzio the model suggest a Movie theatre as one option, which is viable. The second option is too vague to be useful.</a:t>
            </a:r>
          </a:p>
          <a:p>
            <a:r>
              <a:rPr lang="en-ZA" dirty="0"/>
              <a:t>The data retrieved from Foursquare is not very consistent about types of venues. For instance, Mediterranean Restaurant and Italian restaurant are different categories. </a:t>
            </a:r>
          </a:p>
          <a:p>
            <a:r>
              <a:rPr lang="en-ZA" dirty="0"/>
              <a:t>It also includes things like “scenic lookout” that is not a business and categories like “food” which is too general. </a:t>
            </a:r>
          </a:p>
          <a:p>
            <a:r>
              <a:rPr lang="en-ZA" dirty="0"/>
              <a:t>For a further refinement of this project, I would recategorize some of the venues to get more consistent groupings. </a:t>
            </a:r>
          </a:p>
          <a:p>
            <a:r>
              <a:rPr lang="en-ZA" dirty="0"/>
              <a:t>I might also consider getting more detailed information regarding the population age distribution in each town to pick a town with the highest number of economically active residents. 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6581365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mall house in a tree&#10;&#10;Description automatically generated">
            <a:extLst>
              <a:ext uri="{FF2B5EF4-FFF2-40B4-BE49-F238E27FC236}">
                <a16:creationId xmlns:a16="http://schemas.microsoft.com/office/drawing/2014/main" id="{F890EC67-ABD3-4671-BEAB-9FB85029F47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750" y="876300"/>
            <a:ext cx="7524750" cy="489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311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9EA2611-DCBA-4E97-A2B2-9A466E76B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BBC615D1-6E12-40EF-915B-316CFDB550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794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B9797D36-DE1E-47CD-881A-6C1F582826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5376762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788469-BABE-4524-8170-354EA1DB5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98" y="629265"/>
            <a:ext cx="6072776" cy="1622322"/>
          </a:xfrm>
        </p:spPr>
        <p:txBody>
          <a:bodyPr>
            <a:normAutofit/>
          </a:bodyPr>
          <a:lstStyle/>
          <a:p>
            <a:r>
              <a:rPr lang="en-ZA" dirty="0">
                <a:solidFill>
                  <a:srgbClr val="FFFFFF"/>
                </a:solidFill>
              </a:rPr>
              <a:t>Introduction </a:t>
            </a:r>
          </a:p>
        </p:txBody>
      </p:sp>
      <p:pic>
        <p:nvPicPr>
          <p:cNvPr id="7" name="Content Placeholder 6" descr="A group of palm trees next to a tree&#10;&#10;Description automatically generated">
            <a:extLst>
              <a:ext uri="{FF2B5EF4-FFF2-40B4-BE49-F238E27FC236}">
                <a16:creationId xmlns:a16="http://schemas.microsoft.com/office/drawing/2014/main" id="{C6545C16-FBDB-446D-AA96-10397325AD30}"/>
              </a:ext>
            </a:extLst>
          </p:cNvPr>
          <p:cNvPicPr>
            <a:picLocks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10274"/>
          <a:stretch/>
        </p:blipFill>
        <p:spPr>
          <a:xfrm>
            <a:off x="6774511" y="480060"/>
            <a:ext cx="4929808" cy="5897880"/>
          </a:xfrm>
          <a:custGeom>
            <a:avLst/>
            <a:gdLst/>
            <a:ahLst/>
            <a:cxnLst/>
            <a:rect l="l" t="t" r="r" b="b"/>
            <a:pathLst>
              <a:path w="4929808" h="5897880">
                <a:moveTo>
                  <a:pt x="104535" y="0"/>
                </a:moveTo>
                <a:lnTo>
                  <a:pt x="2751151" y="0"/>
                </a:lnTo>
                <a:lnTo>
                  <a:pt x="4769032" y="0"/>
                </a:lnTo>
                <a:lnTo>
                  <a:pt x="4929808" y="0"/>
                </a:lnTo>
                <a:lnTo>
                  <a:pt x="4929808" y="5897880"/>
                </a:lnTo>
                <a:lnTo>
                  <a:pt x="4769032" y="5897880"/>
                </a:lnTo>
                <a:lnTo>
                  <a:pt x="2751151" y="5897880"/>
                </a:lnTo>
                <a:lnTo>
                  <a:pt x="0" y="5897880"/>
                </a:lnTo>
                <a:lnTo>
                  <a:pt x="0" y="5896985"/>
                </a:lnTo>
                <a:lnTo>
                  <a:pt x="103291" y="5896985"/>
                </a:lnTo>
                <a:lnTo>
                  <a:pt x="112340" y="5838313"/>
                </a:lnTo>
                <a:lnTo>
                  <a:pt x="123631" y="5762037"/>
                </a:lnTo>
                <a:lnTo>
                  <a:pt x="135550" y="5671232"/>
                </a:lnTo>
                <a:lnTo>
                  <a:pt x="149820" y="5563476"/>
                </a:lnTo>
                <a:lnTo>
                  <a:pt x="164875" y="5444219"/>
                </a:lnTo>
                <a:lnTo>
                  <a:pt x="180714" y="5309828"/>
                </a:lnTo>
                <a:lnTo>
                  <a:pt x="197494" y="5163329"/>
                </a:lnTo>
                <a:lnTo>
                  <a:pt x="214273" y="5004117"/>
                </a:lnTo>
                <a:lnTo>
                  <a:pt x="231367" y="4834615"/>
                </a:lnTo>
                <a:lnTo>
                  <a:pt x="247205" y="4651794"/>
                </a:lnTo>
                <a:lnTo>
                  <a:pt x="262417" y="4460498"/>
                </a:lnTo>
                <a:lnTo>
                  <a:pt x="276217" y="4258305"/>
                </a:lnTo>
                <a:lnTo>
                  <a:pt x="289390" y="4047637"/>
                </a:lnTo>
                <a:lnTo>
                  <a:pt x="301779" y="3827889"/>
                </a:lnTo>
                <a:lnTo>
                  <a:pt x="306170" y="3715291"/>
                </a:lnTo>
                <a:lnTo>
                  <a:pt x="311031" y="3600271"/>
                </a:lnTo>
                <a:lnTo>
                  <a:pt x="315579" y="3483435"/>
                </a:lnTo>
                <a:lnTo>
                  <a:pt x="318558" y="3365994"/>
                </a:lnTo>
                <a:lnTo>
                  <a:pt x="321224" y="3246131"/>
                </a:lnTo>
                <a:lnTo>
                  <a:pt x="324047" y="3125058"/>
                </a:lnTo>
                <a:lnTo>
                  <a:pt x="325929" y="3001563"/>
                </a:lnTo>
                <a:lnTo>
                  <a:pt x="325929" y="2876858"/>
                </a:lnTo>
                <a:lnTo>
                  <a:pt x="326870" y="2750941"/>
                </a:lnTo>
                <a:lnTo>
                  <a:pt x="325929" y="2623814"/>
                </a:lnTo>
                <a:lnTo>
                  <a:pt x="324047" y="2494871"/>
                </a:lnTo>
                <a:lnTo>
                  <a:pt x="322322" y="2365928"/>
                </a:lnTo>
                <a:lnTo>
                  <a:pt x="318558" y="2235169"/>
                </a:lnTo>
                <a:lnTo>
                  <a:pt x="314638" y="2103199"/>
                </a:lnTo>
                <a:lnTo>
                  <a:pt x="310090" y="1971229"/>
                </a:lnTo>
                <a:lnTo>
                  <a:pt x="303660" y="1838048"/>
                </a:lnTo>
                <a:lnTo>
                  <a:pt x="295976" y="1703656"/>
                </a:lnTo>
                <a:lnTo>
                  <a:pt x="288606" y="1568660"/>
                </a:lnTo>
                <a:lnTo>
                  <a:pt x="279197" y="1433663"/>
                </a:lnTo>
                <a:lnTo>
                  <a:pt x="267906" y="1296850"/>
                </a:lnTo>
                <a:lnTo>
                  <a:pt x="256615" y="1161853"/>
                </a:lnTo>
                <a:lnTo>
                  <a:pt x="243598" y="1024435"/>
                </a:lnTo>
                <a:lnTo>
                  <a:pt x="229328" y="886411"/>
                </a:lnTo>
                <a:lnTo>
                  <a:pt x="214273" y="750203"/>
                </a:lnTo>
                <a:lnTo>
                  <a:pt x="196709" y="612180"/>
                </a:lnTo>
                <a:lnTo>
                  <a:pt x="177891" y="474761"/>
                </a:lnTo>
                <a:lnTo>
                  <a:pt x="159229" y="336738"/>
                </a:lnTo>
                <a:lnTo>
                  <a:pt x="137432" y="199320"/>
                </a:lnTo>
                <a:lnTo>
                  <a:pt x="115163" y="62507"/>
                </a:lnTo>
                <a:close/>
              </a:path>
            </a:pathLst>
          </a:cu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4A2FAF1F-F462-46AF-A9E6-CC93C4E2C3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146BED8-BAE9-42C5-A3DD-7B946445D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5765FE8-B62F-41E4-A73C-74C91A8FD9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83E9F7D-866E-4912-8A88-402AFC3AFB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098" y="2418735"/>
            <a:ext cx="6072776" cy="3811740"/>
          </a:xfrm>
        </p:spPr>
        <p:txBody>
          <a:bodyPr anchor="ctr">
            <a:normAutofit/>
          </a:bodyPr>
          <a:lstStyle/>
          <a:p>
            <a:r>
              <a:rPr lang="en-ZA" dirty="0"/>
              <a:t>Rome has a population of 2 856 133.</a:t>
            </a:r>
          </a:p>
          <a:p>
            <a:r>
              <a:rPr lang="en-ZA" dirty="0"/>
              <a:t>The province of Rome has   1 486 079 residents distributed in about 121 towns around Rome (radius of 50km). </a:t>
            </a:r>
          </a:p>
          <a:p>
            <a:r>
              <a:rPr lang="en-ZA" dirty="0"/>
              <a:t>Office space and taxes in Rome itself is high</a:t>
            </a:r>
          </a:p>
          <a:p>
            <a:r>
              <a:rPr lang="en-ZA" dirty="0"/>
              <a:t>Capital needed for start-up would be prohibitive for a small business. </a:t>
            </a:r>
          </a:p>
          <a:p>
            <a:r>
              <a:rPr lang="en-ZA" dirty="0"/>
              <a:t>We therefor explore the possibility of opening a business in the province of Rome.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47545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5F295-ED2B-42EF-8D09-0490DE0CB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Business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42BC8-E246-4EB7-BD70-12F07E9C78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9535042" cy="3416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ZA" sz="40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would be the best business to start in the province of Rome (outside the capital) and which towns would be most appropriate? </a:t>
            </a:r>
            <a:endParaRPr lang="en-ZA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ZA" sz="4000" dirty="0"/>
          </a:p>
        </p:txBody>
      </p:sp>
    </p:spTree>
    <p:extLst>
      <p:ext uri="{BB962C8B-B14F-4D97-AF65-F5344CB8AC3E}">
        <p14:creationId xmlns:p14="http://schemas.microsoft.com/office/powerpoint/2010/main" val="1559384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9EA2611-DCBA-4E97-A2B2-9A466E76B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D2669AB-35DB-41EC-BE9C-DA80B60A3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6290102" y="977273"/>
            <a:ext cx="6053670" cy="4903455"/>
          </a:xfrm>
          <a:custGeom>
            <a:avLst/>
            <a:gdLst>
              <a:gd name="connsiteX0" fmla="*/ 6053670 w 6053670"/>
              <a:gd name="connsiteY0" fmla="*/ 1098 h 4903455"/>
              <a:gd name="connsiteX1" fmla="*/ 6053670 w 6053670"/>
              <a:gd name="connsiteY1" fmla="*/ 424590 h 4903455"/>
              <a:gd name="connsiteX2" fmla="*/ 6053670 w 6053670"/>
              <a:gd name="connsiteY2" fmla="*/ 1254558 h 4903455"/>
              <a:gd name="connsiteX3" fmla="*/ 6053670 w 6053670"/>
              <a:gd name="connsiteY3" fmla="*/ 4903455 h 4903455"/>
              <a:gd name="connsiteX4" fmla="*/ 0 w 6053670"/>
              <a:gd name="connsiteY4" fmla="*/ 4903455 h 4903455"/>
              <a:gd name="connsiteX5" fmla="*/ 0 w 6053670"/>
              <a:gd name="connsiteY5" fmla="*/ 1249853 h 4903455"/>
              <a:gd name="connsiteX6" fmla="*/ 0 w 6053670"/>
              <a:gd name="connsiteY6" fmla="*/ 424590 h 4903455"/>
              <a:gd name="connsiteX7" fmla="*/ 0 w 6053670"/>
              <a:gd name="connsiteY7" fmla="*/ 0 h 4903455"/>
              <a:gd name="connsiteX8" fmla="*/ 35717 w 6053670"/>
              <a:gd name="connsiteY8" fmla="*/ 5488 h 4903455"/>
              <a:gd name="connsiteX9" fmla="*/ 140445 w 6053670"/>
              <a:gd name="connsiteY9" fmla="*/ 21641 h 4903455"/>
              <a:gd name="connsiteX10" fmla="*/ 216722 w 6053670"/>
              <a:gd name="connsiteY10" fmla="*/ 32932 h 4903455"/>
              <a:gd name="connsiteX11" fmla="*/ 307527 w 6053670"/>
              <a:gd name="connsiteY11" fmla="*/ 44850 h 4903455"/>
              <a:gd name="connsiteX12" fmla="*/ 415282 w 6053670"/>
              <a:gd name="connsiteY12" fmla="*/ 59121 h 4903455"/>
              <a:gd name="connsiteX13" fmla="*/ 534539 w 6053670"/>
              <a:gd name="connsiteY13" fmla="*/ 74175 h 4903455"/>
              <a:gd name="connsiteX14" fmla="*/ 668931 w 6053670"/>
              <a:gd name="connsiteY14" fmla="*/ 90014 h 4903455"/>
              <a:gd name="connsiteX15" fmla="*/ 815430 w 6053670"/>
              <a:gd name="connsiteY15" fmla="*/ 106794 h 4903455"/>
              <a:gd name="connsiteX16" fmla="*/ 974641 w 6053670"/>
              <a:gd name="connsiteY16" fmla="*/ 123574 h 4903455"/>
              <a:gd name="connsiteX17" fmla="*/ 1144144 w 6053670"/>
              <a:gd name="connsiteY17" fmla="*/ 140667 h 4903455"/>
              <a:gd name="connsiteX18" fmla="*/ 1326965 w 6053670"/>
              <a:gd name="connsiteY18" fmla="*/ 156506 h 4903455"/>
              <a:gd name="connsiteX19" fmla="*/ 1518261 w 6053670"/>
              <a:gd name="connsiteY19" fmla="*/ 171717 h 4903455"/>
              <a:gd name="connsiteX20" fmla="*/ 1720453 w 6053670"/>
              <a:gd name="connsiteY20" fmla="*/ 185518 h 4903455"/>
              <a:gd name="connsiteX21" fmla="*/ 1931121 w 6053670"/>
              <a:gd name="connsiteY21" fmla="*/ 198690 h 4903455"/>
              <a:gd name="connsiteX22" fmla="*/ 2150869 w 6053670"/>
              <a:gd name="connsiteY22" fmla="*/ 211079 h 4903455"/>
              <a:gd name="connsiteX23" fmla="*/ 2263467 w 6053670"/>
              <a:gd name="connsiteY23" fmla="*/ 215470 h 4903455"/>
              <a:gd name="connsiteX24" fmla="*/ 2378487 w 6053670"/>
              <a:gd name="connsiteY24" fmla="*/ 220332 h 4903455"/>
              <a:gd name="connsiteX25" fmla="*/ 2495323 w 6053670"/>
              <a:gd name="connsiteY25" fmla="*/ 224879 h 4903455"/>
              <a:gd name="connsiteX26" fmla="*/ 2612764 w 6053670"/>
              <a:gd name="connsiteY26" fmla="*/ 227859 h 4903455"/>
              <a:gd name="connsiteX27" fmla="*/ 2732627 w 6053670"/>
              <a:gd name="connsiteY27" fmla="*/ 230525 h 4903455"/>
              <a:gd name="connsiteX28" fmla="*/ 2853700 w 6053670"/>
              <a:gd name="connsiteY28" fmla="*/ 233348 h 4903455"/>
              <a:gd name="connsiteX29" fmla="*/ 2977195 w 6053670"/>
              <a:gd name="connsiteY29" fmla="*/ 235229 h 4903455"/>
              <a:gd name="connsiteX30" fmla="*/ 3101900 w 6053670"/>
              <a:gd name="connsiteY30" fmla="*/ 235229 h 4903455"/>
              <a:gd name="connsiteX31" fmla="*/ 3227817 w 6053670"/>
              <a:gd name="connsiteY31" fmla="*/ 236170 h 4903455"/>
              <a:gd name="connsiteX32" fmla="*/ 3354944 w 6053670"/>
              <a:gd name="connsiteY32" fmla="*/ 235229 h 4903455"/>
              <a:gd name="connsiteX33" fmla="*/ 3483887 w 6053670"/>
              <a:gd name="connsiteY33" fmla="*/ 233348 h 4903455"/>
              <a:gd name="connsiteX34" fmla="*/ 3612830 w 6053670"/>
              <a:gd name="connsiteY34" fmla="*/ 231623 h 4903455"/>
              <a:gd name="connsiteX35" fmla="*/ 3743589 w 6053670"/>
              <a:gd name="connsiteY35" fmla="*/ 227859 h 4903455"/>
              <a:gd name="connsiteX36" fmla="*/ 3875559 w 6053670"/>
              <a:gd name="connsiteY36" fmla="*/ 223938 h 4903455"/>
              <a:gd name="connsiteX37" fmla="*/ 4007529 w 6053670"/>
              <a:gd name="connsiteY37" fmla="*/ 219391 h 4903455"/>
              <a:gd name="connsiteX38" fmla="*/ 4140710 w 6053670"/>
              <a:gd name="connsiteY38" fmla="*/ 212961 h 4903455"/>
              <a:gd name="connsiteX39" fmla="*/ 4275102 w 6053670"/>
              <a:gd name="connsiteY39" fmla="*/ 205277 h 4903455"/>
              <a:gd name="connsiteX40" fmla="*/ 4410098 w 6053670"/>
              <a:gd name="connsiteY40" fmla="*/ 197907 h 4903455"/>
              <a:gd name="connsiteX41" fmla="*/ 4545096 w 6053670"/>
              <a:gd name="connsiteY41" fmla="*/ 188498 h 4903455"/>
              <a:gd name="connsiteX42" fmla="*/ 4681909 w 6053670"/>
              <a:gd name="connsiteY42" fmla="*/ 177207 h 4903455"/>
              <a:gd name="connsiteX43" fmla="*/ 4816905 w 6053670"/>
              <a:gd name="connsiteY43" fmla="*/ 165916 h 4903455"/>
              <a:gd name="connsiteX44" fmla="*/ 4954323 w 6053670"/>
              <a:gd name="connsiteY44" fmla="*/ 152899 h 4903455"/>
              <a:gd name="connsiteX45" fmla="*/ 5092347 w 6053670"/>
              <a:gd name="connsiteY45" fmla="*/ 138629 h 4903455"/>
              <a:gd name="connsiteX46" fmla="*/ 5228555 w 6053670"/>
              <a:gd name="connsiteY46" fmla="*/ 123574 h 4903455"/>
              <a:gd name="connsiteX47" fmla="*/ 5366578 w 6053670"/>
              <a:gd name="connsiteY47" fmla="*/ 106010 h 4903455"/>
              <a:gd name="connsiteX48" fmla="*/ 5503997 w 6053670"/>
              <a:gd name="connsiteY48" fmla="*/ 87192 h 4903455"/>
              <a:gd name="connsiteX49" fmla="*/ 5642020 w 6053670"/>
              <a:gd name="connsiteY49" fmla="*/ 68530 h 4903455"/>
              <a:gd name="connsiteX50" fmla="*/ 5779438 w 6053670"/>
              <a:gd name="connsiteY50" fmla="*/ 46733 h 4903455"/>
              <a:gd name="connsiteX51" fmla="*/ 5916251 w 6053670"/>
              <a:gd name="connsiteY51" fmla="*/ 24464 h 4903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4903455">
                <a:moveTo>
                  <a:pt x="6053670" y="1098"/>
                </a:moveTo>
                <a:lnTo>
                  <a:pt x="6053670" y="424590"/>
                </a:lnTo>
                <a:lnTo>
                  <a:pt x="6053670" y="1254558"/>
                </a:lnTo>
                <a:lnTo>
                  <a:pt x="6053670" y="4903455"/>
                </a:lnTo>
                <a:lnTo>
                  <a:pt x="0" y="4903455"/>
                </a:lnTo>
                <a:lnTo>
                  <a:pt x="0" y="1249853"/>
                </a:lnTo>
                <a:lnTo>
                  <a:pt x="0" y="424590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0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89" y="227859"/>
                </a:lnTo>
                <a:lnTo>
                  <a:pt x="3875559" y="223938"/>
                </a:lnTo>
                <a:lnTo>
                  <a:pt x="4007529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BBC615D1-6E12-40EF-915B-316CFDB550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1069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0" name="Freeform 5">
            <a:extLst>
              <a:ext uri="{FF2B5EF4-FFF2-40B4-BE49-F238E27FC236}">
                <a16:creationId xmlns:a16="http://schemas.microsoft.com/office/drawing/2014/main" id="{B9797D36-DE1E-47CD-881A-6C1F582826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5349246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9CCF11-977E-4EA3-A45F-672446613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98" y="629265"/>
            <a:ext cx="6072776" cy="1293660"/>
          </a:xfrm>
        </p:spPr>
        <p:txBody>
          <a:bodyPr>
            <a:normAutofit/>
          </a:bodyPr>
          <a:lstStyle/>
          <a:p>
            <a:r>
              <a:rPr lang="en-ZA" dirty="0">
                <a:solidFill>
                  <a:schemeClr val="tx1"/>
                </a:solidFill>
              </a:rPr>
              <a:t>Approach  </a:t>
            </a:r>
          </a:p>
        </p:txBody>
      </p:sp>
      <p:pic>
        <p:nvPicPr>
          <p:cNvPr id="4" name="Picture 3" descr="The inside of a building&#10;&#10;Description automatically generated">
            <a:extLst>
              <a:ext uri="{FF2B5EF4-FFF2-40B4-BE49-F238E27FC236}">
                <a16:creationId xmlns:a16="http://schemas.microsoft.com/office/drawing/2014/main" id="{A27AA63B-54DA-47AE-9EF5-E7697F124F42}"/>
              </a:ext>
            </a:extLst>
          </p:cNvPr>
          <p:cNvPicPr>
            <a:picLocks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1" r="-3" b="-3"/>
          <a:stretch/>
        </p:blipFill>
        <p:spPr>
          <a:xfrm rot="5400000">
            <a:off x="6688200" y="1375132"/>
            <a:ext cx="5585369" cy="4125317"/>
          </a:xfrm>
          <a:prstGeom prst="rect">
            <a:avLst/>
          </a:prstGeom>
        </p:spPr>
      </p:pic>
      <p:sp>
        <p:nvSpPr>
          <p:cNvPr id="22" name="Rectangle 16">
            <a:extLst>
              <a:ext uri="{FF2B5EF4-FFF2-40B4-BE49-F238E27FC236}">
                <a16:creationId xmlns:a16="http://schemas.microsoft.com/office/drawing/2014/main" id="{4A2FAF1F-F462-46AF-A9E6-CC93C4E2C3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146BED8-BAE9-42C5-A3DD-7B946445D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5765FE8-B62F-41E4-A73C-74C91A8FD9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F54C2-A152-4543-9B0A-58071DC043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6250" y="2047613"/>
            <a:ext cx="6072776" cy="3811740"/>
          </a:xfrm>
        </p:spPr>
        <p:txBody>
          <a:bodyPr anchor="ctr">
            <a:normAutofit/>
          </a:bodyPr>
          <a:lstStyle/>
          <a:p>
            <a:pPr lvl="0"/>
            <a:r>
              <a:rPr lang="en-ZA" dirty="0"/>
              <a:t>Find data for all the towns in the province of Rome</a:t>
            </a:r>
          </a:p>
          <a:p>
            <a:pPr lvl="0"/>
            <a:r>
              <a:rPr lang="en-ZA" dirty="0"/>
              <a:t>Analyse all the towns for the following aspects: </a:t>
            </a:r>
          </a:p>
          <a:p>
            <a:pPr lvl="1"/>
            <a:r>
              <a:rPr lang="en-ZA" dirty="0"/>
              <a:t>Population</a:t>
            </a:r>
          </a:p>
          <a:p>
            <a:pPr lvl="1"/>
            <a:r>
              <a:rPr lang="en-ZA" dirty="0"/>
              <a:t>Venues already recorded</a:t>
            </a:r>
          </a:p>
          <a:p>
            <a:pPr lvl="0"/>
            <a:r>
              <a:rPr lang="en-ZA" dirty="0"/>
              <a:t>find all the data on Foursquare for those towns </a:t>
            </a:r>
          </a:p>
          <a:p>
            <a:pPr lvl="0"/>
            <a:r>
              <a:rPr lang="en-ZA" dirty="0"/>
              <a:t>Use K-means to cluster the business venues</a:t>
            </a:r>
          </a:p>
          <a:p>
            <a:pPr lvl="0"/>
            <a:r>
              <a:rPr lang="en-ZA" dirty="0"/>
              <a:t>Select the towns with the highest population and propose as business the types that are the least common in those towns.</a:t>
            </a:r>
          </a:p>
          <a:p>
            <a:endParaRPr lang="en-ZA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54384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7084313B-C03D-4981-9786-879159A603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A99190B9-52DD-45DC-BE21-AACE88FEC7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D1EE260A-12FB-4D71-A318-71BED7FF3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B52EC39A-8D44-4CEF-820F-A442CFA42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2D010773-529F-4A3D-A0AB-E7CE12DC61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D7582733-2D5B-4103-A63C-0D0D81780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6D073C2A-0E86-458E-88D4-27124FDAD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Freeform 5">
              <a:extLst>
                <a:ext uri="{FF2B5EF4-FFF2-40B4-BE49-F238E27FC236}">
                  <a16:creationId xmlns:a16="http://schemas.microsoft.com/office/drawing/2014/main" id="{01A64F04-7AF7-48B9-A1B0-956BBCEEFE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40" name="Freeform 5">
              <a:extLst>
                <a:ext uri="{FF2B5EF4-FFF2-40B4-BE49-F238E27FC236}">
                  <a16:creationId xmlns:a16="http://schemas.microsoft.com/office/drawing/2014/main" id="{989ABE99-7694-4211-A627-459BE5422B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41" name="Freeform 5">
              <a:extLst>
                <a:ext uri="{FF2B5EF4-FFF2-40B4-BE49-F238E27FC236}">
                  <a16:creationId xmlns:a16="http://schemas.microsoft.com/office/drawing/2014/main" id="{254B4214-6F53-497C-8322-9CE8158AA3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20E145FF-1D18-4246-A2BA-9F6B4D533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324E43EB-867C-4B35-9A5C-E435157C7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7C0F5DA-B59F-4F13-8BB8-FFD8F2C57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9" name="Freeform 5">
            <a:extLst>
              <a:ext uri="{FF2B5EF4-FFF2-40B4-BE49-F238E27FC236}">
                <a16:creationId xmlns:a16="http://schemas.microsoft.com/office/drawing/2014/main" id="{9CEA1DEC-CC9E-4776-9E08-048A15BFA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9CE399CF-F4B8-4832-A8CB-B93F6B1E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53" name="Freeform 5">
            <a:extLst>
              <a:ext uri="{FF2B5EF4-FFF2-40B4-BE49-F238E27FC236}">
                <a16:creationId xmlns:a16="http://schemas.microsoft.com/office/drawing/2014/main" id="{1F23E73A-FDC8-462C-83C1-3AA896144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4800FE-FF6F-4298-B472-A651FC193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087" y="1130603"/>
            <a:ext cx="3342442" cy="459679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>
                <a:solidFill>
                  <a:srgbClr val="EBEBEB"/>
                </a:solidFill>
              </a:rPr>
              <a:t>Data Used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471F6F4-ED88-4989-A5B3-5AEA174EEF75}"/>
              </a:ext>
            </a:extLst>
          </p:cNvPr>
          <p:cNvSpPr/>
          <p:nvPr/>
        </p:nvSpPr>
        <p:spPr>
          <a:xfrm>
            <a:off x="5290077" y="437513"/>
            <a:ext cx="5502614" cy="59543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</a:rPr>
              <a:t>Get the geospatial co-ordinates for the towns surrounding Rome: </a:t>
            </a:r>
          </a:p>
          <a:p>
            <a:pPr lvl="1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</a:rPr>
              <a:t>Publicly available at: </a:t>
            </a:r>
            <a:r>
              <a:rPr lang="en-US" sz="2000" u="sng">
                <a:solidFill>
                  <a:schemeClr val="tx1">
                    <a:lumMod val="75000"/>
                    <a:lumOff val="25000"/>
                  </a:schemeClr>
                </a:solidFill>
                <a:hlinkClick r:id="rId3"/>
              </a:rPr>
              <a:t>http://www.dossier.net/utilities/coordinate-geografiche/provincia-roma.htm</a:t>
            </a:r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</a:rPr>
              <a:t>’ 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20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</a:rPr>
              <a:t>Get the demographical of each town: </a:t>
            </a:r>
          </a:p>
          <a:p>
            <a:pPr lvl="1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</a:rPr>
              <a:t>Publicly available at: </a:t>
            </a:r>
            <a:r>
              <a:rPr lang="en-US" sz="2000" u="sng">
                <a:solidFill>
                  <a:schemeClr val="tx1">
                    <a:lumMod val="75000"/>
                    <a:lumOff val="25000"/>
                  </a:schemeClr>
                </a:solidFill>
                <a:hlinkClick r:id="rId4"/>
              </a:rPr>
              <a:t>https://www.tuttitalia.it/lazio/provincia-di-roma/36-comuni/popolazione/</a:t>
            </a:r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</a:rPr>
              <a:t>'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</a:rPr>
              <a:t>Get the Foursquare data for all towns in the province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</a:rPr>
              <a:t> Explore the venues in the Rome Province</a:t>
            </a:r>
          </a:p>
        </p:txBody>
      </p:sp>
    </p:spTree>
    <p:extLst>
      <p:ext uri="{BB962C8B-B14F-4D97-AF65-F5344CB8AC3E}">
        <p14:creationId xmlns:p14="http://schemas.microsoft.com/office/powerpoint/2010/main" val="1555327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3BAA5-3181-4DDA-B46B-CDEF81E9F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Method Part 1</a:t>
            </a:r>
          </a:p>
        </p:txBody>
      </p:sp>
      <p:pic>
        <p:nvPicPr>
          <p:cNvPr id="3" name="Picture 2" descr="A close up of a device&#10;&#10;Description automatically generated">
            <a:extLst>
              <a:ext uri="{FF2B5EF4-FFF2-40B4-BE49-F238E27FC236}">
                <a16:creationId xmlns:a16="http://schemas.microsoft.com/office/drawing/2014/main" id="{9DDAAD41-EC06-4E6F-AAD4-7CF346BF4A2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2620" y="3324224"/>
            <a:ext cx="3827780" cy="219646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E7C47CE-1D57-4A21-B170-D737B7644866}"/>
              </a:ext>
            </a:extLst>
          </p:cNvPr>
          <p:cNvSpPr/>
          <p:nvPr/>
        </p:nvSpPr>
        <p:spPr>
          <a:xfrm>
            <a:off x="581025" y="2752864"/>
            <a:ext cx="6096000" cy="3339184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ZA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Combined the data from the 2 websites in a one </a:t>
            </a:r>
            <a:r>
              <a:rPr lang="en-ZA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dataframe</a:t>
            </a:r>
            <a:r>
              <a:rPr lang="en-ZA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ZA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Fetched the venue data from Foursquare in a radius of 50km around Rome for each town (except Rome itself ) in the combined </a:t>
            </a:r>
            <a:r>
              <a:rPr lang="en-ZA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dataframe</a:t>
            </a:r>
            <a:r>
              <a:rPr lang="en-ZA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 This yielded  559  venues and 118 different categories of venue. </a:t>
            </a: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ZA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 then prepared the data to be used in a </a:t>
            </a:r>
            <a:r>
              <a:rPr lang="en-ZA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kmeans</a:t>
            </a:r>
            <a:r>
              <a:rPr lang="en-ZA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algorithm by one-hot encoding the data retrieved from Foursquare.( Town/</a:t>
            </a:r>
            <a:r>
              <a:rPr lang="en-ZA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Neighborhood</a:t>
            </a:r>
            <a:r>
              <a:rPr lang="en-ZA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118 categories)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ZA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 applied various values of k to the </a:t>
            </a:r>
            <a:r>
              <a:rPr lang="en-ZA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kmeans</a:t>
            </a:r>
            <a:r>
              <a:rPr lang="en-ZA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algorithm to decide which would be the best. This method did not produce a very clear result but I decided to use a k of 4</a:t>
            </a:r>
          </a:p>
        </p:txBody>
      </p:sp>
    </p:spTree>
    <p:extLst>
      <p:ext uri="{BB962C8B-B14F-4D97-AF65-F5344CB8AC3E}">
        <p14:creationId xmlns:p14="http://schemas.microsoft.com/office/powerpoint/2010/main" val="3658635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B4846-CEAA-4190-A6DC-B311C96C5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Method part 2</a:t>
            </a: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55659E0C-90C4-40AD-9F2D-6A72484DFBB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643186"/>
            <a:ext cx="8392367" cy="385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316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EB66F-8450-4C25-BEF2-C20C15FEE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Cluster map</a:t>
            </a:r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3249ECED-61A4-4482-A14B-1F64D063E7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0325" y="2344407"/>
            <a:ext cx="6863427" cy="4113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947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D565F-AA24-4DDF-B4F8-1106B201C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Method Part 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62E238B-5887-4088-9563-2CDE1A247253}"/>
              </a:ext>
            </a:extLst>
          </p:cNvPr>
          <p:cNvSpPr/>
          <p:nvPr/>
        </p:nvSpPr>
        <p:spPr>
          <a:xfrm>
            <a:off x="1533526" y="2757084"/>
            <a:ext cx="8677274" cy="736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ZA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Next, we order the towns in order of descending population size and selected the top 5 towns. The result is as shown below.</a:t>
            </a:r>
          </a:p>
        </p:txBody>
      </p:sp>
      <p:pic>
        <p:nvPicPr>
          <p:cNvPr id="4" name="Picture 3" descr="A picture containing table, black, wooden, room&#10;&#10;Description automatically generated">
            <a:extLst>
              <a:ext uri="{FF2B5EF4-FFF2-40B4-BE49-F238E27FC236}">
                <a16:creationId xmlns:a16="http://schemas.microsoft.com/office/drawing/2014/main" id="{FA0BBA7A-3475-4DFC-AAFF-14C89975021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332" y="3764958"/>
            <a:ext cx="7296468" cy="2788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6757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586</Words>
  <Application>Microsoft Office PowerPoint</Application>
  <PresentationFormat>Widescreen</PresentationFormat>
  <Paragraphs>44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Century Gothic</vt:lpstr>
      <vt:lpstr>Wingdings 3</vt:lpstr>
      <vt:lpstr>Ion Boardroom</vt:lpstr>
      <vt:lpstr>Start-up recommendation:  Province of Rome, Italy </vt:lpstr>
      <vt:lpstr>Introduction </vt:lpstr>
      <vt:lpstr>Business Question</vt:lpstr>
      <vt:lpstr>Approach  </vt:lpstr>
      <vt:lpstr>Data Used</vt:lpstr>
      <vt:lpstr>Method Part 1</vt:lpstr>
      <vt:lpstr>Method part 2</vt:lpstr>
      <vt:lpstr>Cluster map</vt:lpstr>
      <vt:lpstr>Method Part 3</vt:lpstr>
      <vt:lpstr>Results</vt:lpstr>
      <vt:lpstr>Discussion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Start-up recommendation:  Province of Rome, Italy </dc:title>
  <dc:creator>Santjie Du Plessis</dc:creator>
  <cp:lastModifiedBy>Santjie Du Plessis</cp:lastModifiedBy>
  <cp:revision>1</cp:revision>
  <dcterms:created xsi:type="dcterms:W3CDTF">2020-04-14T15:08:27Z</dcterms:created>
  <dcterms:modified xsi:type="dcterms:W3CDTF">2020-04-14T15:08:42Z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ac1a253-da90-48fc-bc60-26d38ab8b20d_Enabled">
    <vt:lpwstr>true</vt:lpwstr>
  </property>
  <property fmtid="{D5CDD505-2E9C-101B-9397-08002B2CF9AE}" pid="3" name="MSIP_Label_3ac1a253-da90-48fc-bc60-26d38ab8b20d_SetDate">
    <vt:lpwstr>2020-04-14T15:08:42Z</vt:lpwstr>
  </property>
  <property fmtid="{D5CDD505-2E9C-101B-9397-08002B2CF9AE}" pid="4" name="MSIP_Label_3ac1a253-da90-48fc-bc60-26d38ab8b20d_Method">
    <vt:lpwstr>Standard</vt:lpwstr>
  </property>
  <property fmtid="{D5CDD505-2E9C-101B-9397-08002B2CF9AE}" pid="5" name="MSIP_Label_3ac1a253-da90-48fc-bc60-26d38ab8b20d_Name">
    <vt:lpwstr>Public</vt:lpwstr>
  </property>
  <property fmtid="{D5CDD505-2E9C-101B-9397-08002B2CF9AE}" pid="6" name="MSIP_Label_3ac1a253-da90-48fc-bc60-26d38ab8b20d_SiteId">
    <vt:lpwstr>01ea1ee8-0c15-4160-9922-f383f39a19be</vt:lpwstr>
  </property>
  <property fmtid="{D5CDD505-2E9C-101B-9397-08002B2CF9AE}" pid="7" name="MSIP_Label_3ac1a253-da90-48fc-bc60-26d38ab8b20d_ActionId">
    <vt:lpwstr>d92987d1-5998-43ff-a924-0000d4eacf36</vt:lpwstr>
  </property>
  <property fmtid="{D5CDD505-2E9C-101B-9397-08002B2CF9AE}" pid="8" name="MSIP_Label_3ac1a253-da90-48fc-bc60-26d38ab8b20d_ContentBits">
    <vt:lpwstr>0</vt:lpwstr>
  </property>
</Properties>
</file>