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94" r:id="rId5"/>
    <p:sldId id="256" r:id="rId6"/>
    <p:sldId id="257" r:id="rId7"/>
    <p:sldId id="261" r:id="rId8"/>
    <p:sldId id="277" r:id="rId9"/>
    <p:sldId id="262" r:id="rId10"/>
    <p:sldId id="278" r:id="rId11"/>
    <p:sldId id="263" r:id="rId12"/>
    <p:sldId id="279" r:id="rId13"/>
    <p:sldId id="264" r:id="rId14"/>
    <p:sldId id="280" r:id="rId15"/>
    <p:sldId id="266" r:id="rId16"/>
    <p:sldId id="281" r:id="rId17"/>
    <p:sldId id="258" r:id="rId18"/>
    <p:sldId id="267" r:id="rId19"/>
    <p:sldId id="282" r:id="rId20"/>
    <p:sldId id="268" r:id="rId21"/>
    <p:sldId id="283" r:id="rId22"/>
    <p:sldId id="269" r:id="rId23"/>
    <p:sldId id="284" r:id="rId24"/>
    <p:sldId id="259" r:id="rId25"/>
    <p:sldId id="276" r:id="rId26"/>
    <p:sldId id="273" r:id="rId27"/>
    <p:sldId id="285" r:id="rId28"/>
    <p:sldId id="274" r:id="rId29"/>
    <p:sldId id="286" r:id="rId30"/>
    <p:sldId id="275" r:id="rId31"/>
    <p:sldId id="287" r:id="rId32"/>
    <p:sldId id="260" r:id="rId33"/>
    <p:sldId id="272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9EA5B-D701-4993-B468-918AD20253F1}" v="51" dt="2024-03-31T21:22:30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adi Extra Light" panose="020F050202020403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adi Extra Light" panose="020F0502020204030204" pitchFamily="34" charset="0"/>
              </a:defRPr>
            </a:lvl1pPr>
          </a:lstStyle>
          <a:p>
            <a:fld id="{9B6EB6A6-4F5F-42BB-9E3C-B0A58544AC25}" type="datetimeFigureOut">
              <a:rPr lang="pt-BR" smtClean="0"/>
              <a:pPr/>
              <a:t>31/03/2024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adi Extra Light" panose="020F050202020403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adi Extra Light" panose="020F0502020204030204" pitchFamily="34" charset="0"/>
              </a:defRPr>
            </a:lvl1pPr>
          </a:lstStyle>
          <a:p>
            <a:fld id="{407DD271-EFB3-4D1C-BC6C-657E8A1676C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84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badi Extra Light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badi Extra Light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badi Extra Light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badi Extra Light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badi Extra Light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5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8BB7E-5552-335D-7E87-9A9EE9BBB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3EB295-0A5B-6402-AFB7-2713AA599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81F08E-2ABB-D615-07E8-8B0D103F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2544-1848-456F-A8D0-E91EE5DF1CC5}" type="datetimeFigureOut">
              <a:rPr lang="pt-BR" smtClean="0"/>
              <a:t>31/03/2024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F8FC3C-E95E-1218-94F2-854A63B3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EDF973-0684-68FD-4794-B8C2C180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788F-9E00-4A38-B629-9ACD14C112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41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12909-B02E-05B8-9600-2FE84FA0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50DD67-D72E-743A-776D-99C44E9B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4B3888-D13B-DE64-0F00-7333DA21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2544-1848-456F-A8D0-E91EE5DF1CC5}" type="datetimeFigureOut">
              <a:rPr lang="pt-BR" smtClean="0"/>
              <a:t>31/03/2024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547C53-B24E-438D-6452-E6D013B6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A296FA-633F-A889-500C-90F09F75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788F-9E00-4A38-B629-9ACD14C112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08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6ADA0E-0100-198C-5B34-4D769C9DB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D4FCE0-7E12-53D3-AC6D-C60A9CA85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79D00A-17E4-4AB7-E3BB-0B29455A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2544-1848-456F-A8D0-E91EE5DF1CC5}" type="datetimeFigureOut">
              <a:rPr lang="pt-BR" smtClean="0"/>
              <a:t>31/03/2024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423013-F5BA-3AF0-E9ED-C5704C51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6C34D2-79F0-39B2-D1DB-C0F38869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788F-9E00-4A38-B629-9ACD14C112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18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29130-95BA-AD46-A335-430982C3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FB8367-5F45-9A76-EC3B-4431224A0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065F4D-25CD-AA31-AF3E-90A9852C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2544-1848-456F-A8D0-E91EE5DF1CC5}" type="datetimeFigureOut">
              <a:rPr lang="pt-BR" smtClean="0"/>
              <a:t>31/03/2024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B6DF2F-B76C-BD65-0BC1-387DB18A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4DF1F-80A4-1C07-A5DE-5ED44A25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788F-9E00-4A38-B629-9ACD14C112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0850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23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AAAF6-D48F-C420-9E8C-AFC5303D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A0174-946E-3F7D-3572-C155AFD3B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DB01F2-B682-F885-E46D-E403E288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2544-1848-456F-A8D0-E91EE5DF1CC5}" type="datetimeFigureOut">
              <a:rPr lang="pt-BR" smtClean="0"/>
              <a:t>31/03/2024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17B3EA-795E-E1E6-2B9C-5FAF7F87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7E7BD5-3158-9840-EFFA-EBD90078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788F-9E00-4A38-B629-9ACD14C112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52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B5100-419F-37DB-4C9B-3A4A8B6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D757D2-222F-DB4E-DF9C-43744B788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2FAC0F-5DC3-49C7-31EC-4F36CA58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2544-1848-456F-A8D0-E91EE5DF1CC5}" type="datetimeFigureOut">
              <a:rPr lang="pt-BR" smtClean="0"/>
              <a:t>31/03/2024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718015-9CC0-A1D5-A111-E7BCA003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8CC1E3-0A5C-CDE7-8277-3F585300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788F-9E00-4A38-B629-9ACD14C112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33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DD86D-AD95-5508-40A4-54CB686C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CF579-69EF-BD93-1338-FA4B7B279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36887B-6E0A-59B5-8D0B-7318C2BD6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2A93B2-FA49-6389-9C44-0901EDE5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2544-1848-456F-A8D0-E91EE5DF1CC5}" type="datetimeFigureOut">
              <a:rPr lang="pt-BR" smtClean="0"/>
              <a:t>31/03/2024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12DE8E-CB85-2C96-5B8B-2344D80A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8AB7FA-63A6-68A9-4760-65B6EBDA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788F-9E00-4A38-B629-9ACD14C112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557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7BBCB-EAD9-CF8E-425C-4C2AB9F1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524822-EC2F-B30C-D43A-5899C30FF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CFB531-C688-DBE4-623C-17CD6E777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F2B438-1739-6A04-4854-F71D73D80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F3B25C-AABD-85BB-F024-C39E5954C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4FBC168-3D69-F6F0-8485-6A732A8F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2544-1848-456F-A8D0-E91EE5DF1CC5}" type="datetimeFigureOut">
              <a:rPr lang="pt-BR" smtClean="0"/>
              <a:t>31/03/2024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48F526-332B-8576-30B0-7FBDAE59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419269-943E-4CE8-8F4F-D5FA2C58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788F-9E00-4A38-B629-9ACD14C112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68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6D65B-685D-05D7-F99B-B471758C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D401DA-9DB8-63EB-7BF4-5C97C8ED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2544-1848-456F-A8D0-E91EE5DF1CC5}" type="datetimeFigureOut">
              <a:rPr lang="pt-BR" smtClean="0"/>
              <a:t>31/03/2024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AEACC3-A046-95F1-1BDC-1C43460C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DFED6C-9C89-51E2-D8CA-BB92D63C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788F-9E00-4A38-B629-9ACD14C112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325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D1C8E9-795C-321B-7B28-F6B850F3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2544-1848-456F-A8D0-E91EE5DF1CC5}" type="datetimeFigureOut">
              <a:rPr lang="pt-BR" smtClean="0"/>
              <a:t>31/03/2024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B8788A-AFB1-D106-7A2D-BE6794E4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D03346-D713-E428-22D6-91233B83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788F-9E00-4A38-B629-9ACD14C112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97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06338-DBAB-8636-DC95-CFB922FE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9E89F1-7C43-3D48-ABF6-DE23D5198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87824C-87F4-468D-200D-E6C258C11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823FE6-5448-3A0A-219A-BC3A6BE7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2544-1848-456F-A8D0-E91EE5DF1CC5}" type="datetimeFigureOut">
              <a:rPr lang="pt-BR" smtClean="0"/>
              <a:t>31/03/2024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23447C-9D72-16E2-C1FA-C0A981F1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5FE71A-C8BE-07DD-B808-ED8EC3AB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788F-9E00-4A38-B629-9ACD14C112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28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13576-E243-D77A-6D59-9B1E3E87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77EA6C9-A638-296A-C92D-95C8B1E78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9EF8B1-F04C-75D3-0BFD-D1D6052F4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BB0CB-1FB7-D78B-76AA-61731945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2544-1848-456F-A8D0-E91EE5DF1CC5}" type="datetimeFigureOut">
              <a:rPr lang="pt-BR" smtClean="0"/>
              <a:t>31/03/2024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343B32-FE65-C723-2BA0-D40D127E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DA8782-A558-F705-D5F5-434C0916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788F-9E00-4A38-B629-9ACD14C112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8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A74CD2-51A4-DD77-3EAD-14965CCF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CF58BD-38FD-69E7-A005-773E79030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7F1FD1-1764-E9A4-F485-D62673E53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badi Extra Light" panose="020F0502020204030204" pitchFamily="34" charset="0"/>
              </a:defRPr>
            </a:lvl1pPr>
          </a:lstStyle>
          <a:p>
            <a:fld id="{EA872544-1848-456F-A8D0-E91EE5DF1CC5}" type="datetimeFigureOut">
              <a:rPr lang="pt-BR" smtClean="0"/>
              <a:pPr/>
              <a:t>31/03/2024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60113B-E26B-8D6D-FDA2-3B10FBB91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badi Extra Light" panose="020F050202020403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D45AC7-03F2-19A9-8B78-A1816D754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badi Extra Light" panose="020F0502020204030204" pitchFamily="34" charset="0"/>
              </a:defRPr>
            </a:lvl1pPr>
          </a:lstStyle>
          <a:p>
            <a:fld id="{96B1788F-9E00-4A38-B629-9ACD14C112E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29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 Extra Light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 Extra Light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 Extra Light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applications/help/pt_BR/enterprise-performance-management/11.2/HFMAM/date_and_time_functions.htm" TargetMode="External"/><Relationship Id="rId2" Type="http://schemas.openxmlformats.org/officeDocument/2006/relationships/hyperlink" Target="https://docs.oracle.com/applications/help/pt_BR/enterprise-performance-management/11.2/HFMAM/string_functions.ht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1" y="278672"/>
            <a:ext cx="11588600" cy="627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1367" y="2851616"/>
            <a:ext cx="4269268" cy="11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7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D94F9C10-F9F2-22C7-9E2B-D96DD8A0D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7C5794-0E14-D5C5-7572-A99847E6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676021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Funções Numéricas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3DD765-228E-CEF4-7223-FBC4DBB30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840" y="2220403"/>
            <a:ext cx="9759696" cy="2417191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EC1164"/>
                </a:solidFill>
                <a:effectLst/>
                <a:latin typeface="Google Sans"/>
              </a:rPr>
              <a:t>Funções de conversão</a:t>
            </a:r>
          </a:p>
          <a:p>
            <a:pPr marL="0" indent="0" algn="l">
              <a:buNone/>
            </a:pPr>
            <a:endParaRPr lang="pt-BR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l">
              <a:lnSpc>
                <a:spcPct val="150000"/>
              </a:lnSpc>
            </a:pPr>
            <a:r>
              <a:rPr lang="pt-BR" b="1" i="0" dirty="0">
                <a:solidFill>
                  <a:srgbClr val="00B050"/>
                </a:solidFill>
                <a:effectLst/>
                <a:latin typeface="Google Sans"/>
              </a:rPr>
              <a:t>TO_NUMBER():</a:t>
            </a:r>
            <a:r>
              <a:rPr lang="pt-BR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Converte uma string para um número.</a:t>
            </a:r>
          </a:p>
          <a:p>
            <a:pPr algn="l">
              <a:lnSpc>
                <a:spcPct val="150000"/>
              </a:lnSpc>
            </a:pPr>
            <a:r>
              <a:rPr lang="pt-BR" b="1" i="0" dirty="0">
                <a:solidFill>
                  <a:srgbClr val="00B050"/>
                </a:solidFill>
                <a:effectLst/>
                <a:latin typeface="Google Sans"/>
              </a:rPr>
              <a:t>TO_CHAR():</a:t>
            </a:r>
            <a:r>
              <a:rPr lang="pt-BR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Converte um número para uma string.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45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>
            <a:extLst>
              <a:ext uri="{FF2B5EF4-FFF2-40B4-BE49-F238E27FC236}">
                <a16:creationId xmlns:a16="http://schemas.microsoft.com/office/drawing/2014/main" id="{C3902D70-E66A-46CB-9A2F-68F134A51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1" y="278672"/>
            <a:ext cx="11588600" cy="6272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7CB247-E317-DB02-31DC-C83F1C76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Prática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2017B6-685B-D3F2-C7FF-AE349E836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8023"/>
            <a:ext cx="10302551" cy="386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6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7A48EC2A-1A1A-903D-D014-0D709E01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1" y="278672"/>
            <a:ext cx="11588600" cy="6272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7C5794-0E14-D5C5-7572-A99847E6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76" y="389367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Funções Numéricas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3DD765-228E-CEF4-7223-FBC4DBB30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107" y="1831594"/>
            <a:ext cx="10299192" cy="3861943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EC1164"/>
                </a:solidFill>
                <a:effectLst/>
                <a:latin typeface="Google Sans"/>
              </a:rPr>
              <a:t>Funções de agregação</a:t>
            </a:r>
          </a:p>
          <a:p>
            <a:pPr marL="0" indent="0" algn="l">
              <a:buNone/>
            </a:pPr>
            <a:endParaRPr lang="pt-BR" b="1" i="0" dirty="0">
              <a:solidFill>
                <a:srgbClr val="EC1164"/>
              </a:solidFill>
              <a:effectLst/>
              <a:latin typeface="Google Sans"/>
            </a:endParaRPr>
          </a:p>
          <a:p>
            <a:pPr algn="l">
              <a:lnSpc>
                <a:spcPct val="170000"/>
              </a:lnSpc>
            </a:pPr>
            <a:r>
              <a:rPr lang="pt-BR" b="1" i="0" dirty="0">
                <a:solidFill>
                  <a:srgbClr val="00B050"/>
                </a:solidFill>
                <a:effectLst/>
                <a:latin typeface="Google Sans"/>
              </a:rPr>
              <a:t>SUM():</a:t>
            </a:r>
            <a:r>
              <a:rPr lang="pt-BR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Retorna a soma de um conjunto de valores.</a:t>
            </a:r>
          </a:p>
          <a:p>
            <a:pPr algn="l">
              <a:lnSpc>
                <a:spcPct val="170000"/>
              </a:lnSpc>
            </a:pPr>
            <a:r>
              <a:rPr lang="pt-BR" b="1" i="0" dirty="0">
                <a:solidFill>
                  <a:srgbClr val="00B050"/>
                </a:solidFill>
                <a:effectLst/>
                <a:latin typeface="Google Sans"/>
              </a:rPr>
              <a:t>AVG():</a:t>
            </a:r>
            <a:r>
              <a:rPr lang="pt-BR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Retorna a média de um conjunto de valores.</a:t>
            </a:r>
          </a:p>
          <a:p>
            <a:pPr algn="l">
              <a:lnSpc>
                <a:spcPct val="170000"/>
              </a:lnSpc>
            </a:pPr>
            <a:r>
              <a:rPr lang="pt-BR" b="1" i="0" dirty="0">
                <a:solidFill>
                  <a:srgbClr val="00B050"/>
                </a:solidFill>
                <a:effectLst/>
                <a:latin typeface="Google Sans"/>
              </a:rPr>
              <a:t>MAX():</a:t>
            </a:r>
            <a:r>
              <a:rPr lang="pt-BR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Retorna o valor máximo de um conjunto de valores.</a:t>
            </a:r>
          </a:p>
          <a:p>
            <a:pPr algn="l">
              <a:lnSpc>
                <a:spcPct val="170000"/>
              </a:lnSpc>
            </a:pPr>
            <a:r>
              <a:rPr lang="pt-BR" b="1" i="0" dirty="0">
                <a:solidFill>
                  <a:srgbClr val="00B050"/>
                </a:solidFill>
                <a:effectLst/>
                <a:latin typeface="Google Sans"/>
              </a:rPr>
              <a:t>MIN():</a:t>
            </a:r>
            <a:r>
              <a:rPr lang="pt-BR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Retorna o valor mínimo de um conjunto de valores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837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>
            <a:extLst>
              <a:ext uri="{FF2B5EF4-FFF2-40B4-BE49-F238E27FC236}">
                <a16:creationId xmlns:a16="http://schemas.microsoft.com/office/drawing/2014/main" id="{020BBA76-2A74-9244-E94C-0AD4593C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1" y="278672"/>
            <a:ext cx="11588600" cy="6272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7F4B4F-A4D0-64BC-90C5-064B625A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218" y="55456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Prática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EF85D4-F8BE-C519-E223-38CFA26E5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543" y="1967120"/>
            <a:ext cx="1006933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5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43DB5703-4F95-5EE9-0A6E-732AAA875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1" y="278672"/>
            <a:ext cx="11588600" cy="6272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B1F4FF-D78D-EC41-C06B-FA7EE560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699" y="389367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Funções de Caracteres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C6FF28-04AB-1D4A-74CD-5153DC7A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6568" y="1825625"/>
            <a:ext cx="9476232" cy="3825367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As funções de caractere em SQl são utilizadas para manipulação de strings, como concatenação, conversão de maiúsculas para minúsculas, entre outras.</a:t>
            </a:r>
          </a:p>
        </p:txBody>
      </p:sp>
    </p:spTree>
    <p:extLst>
      <p:ext uri="{BB962C8B-B14F-4D97-AF65-F5344CB8AC3E}">
        <p14:creationId xmlns:p14="http://schemas.microsoft.com/office/powerpoint/2010/main" val="196818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>
            <a:extLst>
              <a:ext uri="{FF2B5EF4-FFF2-40B4-BE49-F238E27FC236}">
                <a16:creationId xmlns:a16="http://schemas.microsoft.com/office/drawing/2014/main" id="{27ECD253-86E7-4D9D-EA3C-C640D37C1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B1F4FF-D78D-EC41-C06B-FA7EE560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577" y="522144"/>
            <a:ext cx="8434319" cy="1325563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Funções de Caractere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A564FD-7A84-AC80-2E1E-C8F1E2216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1577" y="2226114"/>
            <a:ext cx="9522691" cy="24057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EC1164"/>
                </a:solidFill>
                <a:effectLst/>
                <a:latin typeface="Google Sans"/>
              </a:rPr>
              <a:t>Extrair partes específicas de uma string</a:t>
            </a:r>
            <a:endParaRPr lang="pt-BR" altLang="pt-BR" sz="1800" b="1" dirty="0">
              <a:solidFill>
                <a:srgbClr val="EC1164"/>
              </a:solidFill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oogle Sans"/>
            </a:endParaRP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Google Sans Mono"/>
              </a:rPr>
              <a:t>SUBSTR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Google Sans"/>
              </a:rPr>
              <a:t>: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Retorna uma substring de uma string especificada.</a:t>
            </a: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Google Sans Mono"/>
              </a:rPr>
              <a:t>INSTR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Google Sans"/>
              </a:rPr>
              <a:t>: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Localiza a primeira ocorrência de uma substring dentro de outra.</a:t>
            </a: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Google Sans Mono"/>
              </a:rPr>
              <a:t>LENGTH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Google Sans"/>
              </a:rPr>
              <a:t>: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Retorna o tamanho de uma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81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4E24B-66AD-E0BB-3FD3-CD52330A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36" y="383598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Prática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D1638A-FC93-A940-D3E7-8628457A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98" y="1864124"/>
            <a:ext cx="10059804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2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>
            <a:extLst>
              <a:ext uri="{FF2B5EF4-FFF2-40B4-BE49-F238E27FC236}">
                <a16:creationId xmlns:a16="http://schemas.microsoft.com/office/drawing/2014/main" id="{F29EE1E7-87F6-122C-993B-DC1B9542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B1F4FF-D78D-EC41-C06B-FA7EE560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071" y="577562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Funções de Caractere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82DD77-A6FE-AED6-8A76-E8C254F7D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14053" y="1903125"/>
            <a:ext cx="8425873" cy="406776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EC1164"/>
                </a:solidFill>
                <a:effectLst/>
                <a:latin typeface="Google Sans"/>
              </a:rPr>
              <a:t>         Formatar strings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rgbClr val="EC1164"/>
              </a:solidFill>
              <a:effectLst/>
              <a:latin typeface="Google Sans"/>
            </a:endParaRP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Google Sans Mono"/>
              </a:rPr>
              <a:t>LTRIM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Google Sans"/>
              </a:rPr>
              <a:t>: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Remove espaços em branco do lado esquerdo de uma string.</a:t>
            </a: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Google Sans Mono"/>
              </a:rPr>
              <a:t>RTRIM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Google Sans"/>
              </a:rPr>
              <a:t>: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Remove espaços em branco do lado direito de uma string.</a:t>
            </a: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Google Sans Mono"/>
              </a:rPr>
              <a:t>TRIM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Google Sans"/>
              </a:rPr>
              <a:t>: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Remove espaços em branco do lado esquerdo e direito de uma string.</a:t>
            </a: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Google Sans Mono"/>
              </a:rPr>
              <a:t>LPAD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Google Sans"/>
              </a:rPr>
              <a:t>: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Completa uma string com um caractere específico até que ela atinja um determinado tamanho.</a:t>
            </a: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Google Sans Mono"/>
              </a:rPr>
              <a:t>RPAD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Google Sans"/>
              </a:rPr>
              <a:t>: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Completa uma string com um caractere específico até que ela atinja um determinado tamanho.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0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7B63-FBD9-5655-DB22-DE9E69FE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BACA64-9B71-A537-0A1C-20B1140CA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7" y="1894806"/>
            <a:ext cx="10355120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81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>
            <a:extLst>
              <a:ext uri="{FF2B5EF4-FFF2-40B4-BE49-F238E27FC236}">
                <a16:creationId xmlns:a16="http://schemas.microsoft.com/office/drawing/2014/main" id="{298A2A44-BDB2-44F7-C8C4-20165BB9D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1" y="278672"/>
            <a:ext cx="11588600" cy="6272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B1F4FF-D78D-EC41-C06B-FA7EE560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18" y="725344"/>
            <a:ext cx="7206673" cy="1075748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Funções de Caractere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3148D6-74DE-F188-DF71-3EA7A486A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818" y="1907467"/>
            <a:ext cx="9194953" cy="2451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EC1164"/>
                </a:solidFill>
                <a:effectLst/>
                <a:latin typeface="Google Sans"/>
              </a:rPr>
              <a:t>         Converter strings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EC1164"/>
              </a:solidFill>
              <a:effectLst/>
              <a:latin typeface="Google Sans"/>
            </a:endParaRP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Google Sans Mono"/>
              </a:rPr>
              <a:t>UPPER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Google Sans"/>
              </a:rPr>
              <a:t>: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Converte uma string para letras maiúsculas.</a:t>
            </a: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Google Sans Mono"/>
              </a:rPr>
              <a:t>LOWER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Google Sans"/>
              </a:rPr>
              <a:t>: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Converte uma string para letras minúsculas.</a:t>
            </a: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Google Sans Mono"/>
              </a:rPr>
              <a:t>INITCAP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Google Sans"/>
              </a:rPr>
              <a:t>: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oogle Sans"/>
              </a:rPr>
              <a:t>Converte a primeira letra de cada palavra em uma string para maiúscula.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7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39CFC2-72E2-45C8-1E74-BE9FA863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1" y="292336"/>
            <a:ext cx="11595597" cy="627332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1D7F74-7C71-CB1E-F6AC-8DCA18DFD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Aula sobre Funções 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C72055-70F3-C11D-FCBB-180DA43F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EC1164"/>
                </a:solidFill>
              </a:rPr>
              <a:t>Funções Numéricas, de Caracteres e de Data</a:t>
            </a:r>
          </a:p>
        </p:txBody>
      </p:sp>
    </p:spTree>
    <p:extLst>
      <p:ext uri="{BB962C8B-B14F-4D97-AF65-F5344CB8AC3E}">
        <p14:creationId xmlns:p14="http://schemas.microsoft.com/office/powerpoint/2010/main" val="2698305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>
            <a:extLst>
              <a:ext uri="{FF2B5EF4-FFF2-40B4-BE49-F238E27FC236}">
                <a16:creationId xmlns:a16="http://schemas.microsoft.com/office/drawing/2014/main" id="{DC32E0EC-400A-935F-4148-63EB87B5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1" y="278672"/>
            <a:ext cx="11588600" cy="6272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10D5E6-2D3D-5524-AC1B-822445E1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406296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Prática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4DBDC3-8823-208E-F2DC-1A75B5109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859483"/>
            <a:ext cx="10050278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35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7A5CD021-53F0-A0C8-AD98-DC4FA8F7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1" y="278672"/>
            <a:ext cx="11588600" cy="6272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EE76A9-1FFB-860B-80D6-C4AC0CF7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75" y="389367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Funções de Data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925D23-0D85-AFCF-BBD1-CD197055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0675" y="1825625"/>
            <a:ext cx="9286875" cy="2384425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As funções de data em SQL são utilizadas para manipulação de datas, como adição ou subtração de dias, formatação de datas, entre outras.</a:t>
            </a:r>
          </a:p>
        </p:txBody>
      </p:sp>
    </p:spTree>
    <p:extLst>
      <p:ext uri="{BB962C8B-B14F-4D97-AF65-F5344CB8AC3E}">
        <p14:creationId xmlns:p14="http://schemas.microsoft.com/office/powerpoint/2010/main" val="844298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7EFDC83A-4DB5-4D7D-AA05-F5994A649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1" y="278672"/>
            <a:ext cx="11588600" cy="6272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EE76A9-1FFB-860B-80D6-C4AC0CF7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037" y="5683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Funções de Data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925D23-0D85-AFCF-BBD1-CD197055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0927" y="1949740"/>
            <a:ext cx="10515600" cy="278332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70000"/>
              </a:lnSpc>
              <a:buNone/>
            </a:pPr>
            <a:r>
              <a:rPr lang="pt-BR" b="1" i="0" dirty="0">
                <a:solidFill>
                  <a:srgbClr val="EC1164"/>
                </a:solidFill>
                <a:effectLst/>
                <a:latin typeface="Google Sans"/>
              </a:rPr>
              <a:t>Funções Básicas</a:t>
            </a:r>
            <a:endParaRPr lang="pt-BR" b="0" i="0" dirty="0">
              <a:solidFill>
                <a:srgbClr val="EC1164"/>
              </a:solidFill>
              <a:effectLst/>
              <a:latin typeface="Google Sans"/>
            </a:endParaRPr>
          </a:p>
          <a:p>
            <a:pPr marL="0" indent="0" algn="l">
              <a:lnSpc>
                <a:spcPct val="170000"/>
              </a:lnSpc>
              <a:buNone/>
            </a:pPr>
            <a:r>
              <a:rPr lang="pt-BR" b="1" i="0" dirty="0">
                <a:solidFill>
                  <a:srgbClr val="00B050"/>
                </a:solidFill>
                <a:effectLst/>
                <a:latin typeface="Google Sans"/>
              </a:rPr>
              <a:t>SYSDATE:</a:t>
            </a:r>
            <a:r>
              <a:rPr lang="pt-BR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Retorna a data e hora atual do servidor Oracle.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pt-BR" b="1" i="0" dirty="0">
                <a:solidFill>
                  <a:srgbClr val="00B050"/>
                </a:solidFill>
                <a:effectLst/>
                <a:latin typeface="Google Sans"/>
              </a:rPr>
              <a:t>CURRENT_DATE:</a:t>
            </a:r>
            <a:r>
              <a:rPr lang="pt-BR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Retorna a data atual do sistema.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pt-BR" b="1" i="0" dirty="0">
                <a:solidFill>
                  <a:srgbClr val="00B050"/>
                </a:solidFill>
                <a:effectLst/>
                <a:latin typeface="Google Sans"/>
              </a:rPr>
              <a:t>CURRENT_TIMESTAMP:</a:t>
            </a:r>
            <a:r>
              <a:rPr lang="pt-BR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Retorna a data e hora atual do sistema com timestamp.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9285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8770384B-8602-C6BE-85E5-220576370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1" y="278672"/>
            <a:ext cx="11588600" cy="6272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EE76A9-1FFB-860B-80D6-C4AC0CF7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518" y="365125"/>
            <a:ext cx="9210964" cy="1307275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Funções de Data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925D23-0D85-AFCF-BBD1-CD197055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518" y="1773066"/>
            <a:ext cx="10515600" cy="328364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EC1164"/>
                </a:solidFill>
                <a:latin typeface="Google Sans"/>
              </a:rPr>
              <a:t>Funções de Extração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1800" b="1" dirty="0">
              <a:solidFill>
                <a:schemeClr val="bg1"/>
              </a:solidFill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B050"/>
                </a:solidFill>
                <a:latin typeface="Google Sans"/>
              </a:rPr>
              <a:t>EXTRACT(part FROM date): </a:t>
            </a:r>
            <a:r>
              <a:rPr lang="pt-BR" sz="1800" dirty="0">
                <a:solidFill>
                  <a:schemeClr val="bg1"/>
                </a:solidFill>
                <a:latin typeface="Google Sans"/>
              </a:rPr>
              <a:t>Extrai uma parte específica de uma data, como ano, mês, dia, hora, minuto ou segundo.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B050"/>
                </a:solidFill>
                <a:latin typeface="Google Sans"/>
              </a:rPr>
              <a:t>YEAR(date): </a:t>
            </a:r>
            <a:r>
              <a:rPr lang="pt-BR" sz="1800" dirty="0">
                <a:solidFill>
                  <a:schemeClr val="bg1"/>
                </a:solidFill>
                <a:latin typeface="Google Sans"/>
              </a:rPr>
              <a:t>Retorna o ano de uma data.</a:t>
            </a:r>
          </a:p>
        </p:txBody>
      </p:sp>
    </p:spTree>
    <p:extLst>
      <p:ext uri="{BB962C8B-B14F-4D97-AF65-F5344CB8AC3E}">
        <p14:creationId xmlns:p14="http://schemas.microsoft.com/office/powerpoint/2010/main" val="3533204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>
            <a:extLst>
              <a:ext uri="{FF2B5EF4-FFF2-40B4-BE49-F238E27FC236}">
                <a16:creationId xmlns:a16="http://schemas.microsoft.com/office/drawing/2014/main" id="{3BB9F651-599A-7FFB-F66B-01BA0AD6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1" y="278672"/>
            <a:ext cx="11588600" cy="6272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59254C-3D8C-E653-44AA-0608D248F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128" y="507393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Prática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9BFDCE-CCA9-7077-966E-D0A57930E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28" y="2238388"/>
            <a:ext cx="10374173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20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F1B523EB-3E85-9551-6608-1AEC3EEE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1" y="278672"/>
            <a:ext cx="11588600" cy="6272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EE76A9-1FFB-860B-80D6-C4AC0CF7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609" y="430605"/>
            <a:ext cx="5701145" cy="946439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Funções de Data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925D23-0D85-AFCF-BBD1-CD197055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3609" y="1783806"/>
            <a:ext cx="9164782" cy="3887322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60000"/>
              </a:lnSpc>
              <a:buNone/>
            </a:pPr>
            <a:r>
              <a:rPr lang="pt-BR" sz="3400" b="1" i="0" dirty="0">
                <a:solidFill>
                  <a:srgbClr val="EC1164"/>
                </a:solidFill>
                <a:effectLst/>
                <a:latin typeface="Google Sans"/>
              </a:rPr>
              <a:t> </a:t>
            </a:r>
            <a:r>
              <a:rPr lang="pt-BR" sz="2300" b="1" i="0" dirty="0">
                <a:solidFill>
                  <a:srgbClr val="EC1164"/>
                </a:solidFill>
                <a:effectLst/>
                <a:latin typeface="Google Sans"/>
              </a:rPr>
              <a:t>Funções de Manipulação</a:t>
            </a:r>
            <a:endParaRPr lang="pt-BR" sz="2300" b="0" i="0" dirty="0">
              <a:solidFill>
                <a:srgbClr val="EC1164"/>
              </a:solidFill>
              <a:effectLst/>
              <a:latin typeface="Google Sans"/>
            </a:endParaRPr>
          </a:p>
          <a:p>
            <a:pPr algn="l">
              <a:lnSpc>
                <a:spcPct val="160000"/>
              </a:lnSpc>
            </a:pPr>
            <a:r>
              <a:rPr lang="pt-BR" sz="2300" b="1" i="0" dirty="0">
                <a:solidFill>
                  <a:srgbClr val="00B050"/>
                </a:solidFill>
                <a:effectLst/>
                <a:latin typeface="Google Sans"/>
              </a:rPr>
              <a:t>ADD_MONTHS(date, number):</a:t>
            </a:r>
            <a:r>
              <a:rPr lang="pt-BR" sz="23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2300" b="0" i="0" dirty="0">
                <a:solidFill>
                  <a:schemeClr val="bg1"/>
                </a:solidFill>
                <a:effectLst/>
                <a:latin typeface="Google Sans"/>
              </a:rPr>
              <a:t>Adiciona um número especificado de meses a uma data.</a:t>
            </a:r>
          </a:p>
          <a:p>
            <a:pPr algn="l">
              <a:lnSpc>
                <a:spcPct val="160000"/>
              </a:lnSpc>
            </a:pPr>
            <a:r>
              <a:rPr lang="pt-BR" sz="2300" b="1" i="0" dirty="0">
                <a:solidFill>
                  <a:srgbClr val="00B050"/>
                </a:solidFill>
                <a:effectLst/>
                <a:latin typeface="Google Sans"/>
              </a:rPr>
              <a:t>SUB_MONTHS(date, number):</a:t>
            </a:r>
            <a:r>
              <a:rPr lang="pt-BR" sz="23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2300" b="0" i="0" dirty="0">
                <a:solidFill>
                  <a:schemeClr val="bg1"/>
                </a:solidFill>
                <a:effectLst/>
                <a:latin typeface="Google Sans"/>
              </a:rPr>
              <a:t>Subtrai um número especificado de meses a uma data.</a:t>
            </a:r>
          </a:p>
          <a:p>
            <a:pPr algn="l">
              <a:lnSpc>
                <a:spcPct val="160000"/>
              </a:lnSpc>
            </a:pPr>
            <a:r>
              <a:rPr lang="pt-BR" sz="2300" b="1" i="0" dirty="0">
                <a:solidFill>
                  <a:srgbClr val="00B050"/>
                </a:solidFill>
                <a:effectLst/>
                <a:latin typeface="Google Sans"/>
              </a:rPr>
              <a:t>NEXT_DAY(date, day_of_week):</a:t>
            </a:r>
            <a:r>
              <a:rPr lang="pt-BR" sz="23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2300" b="0" i="0" dirty="0">
                <a:solidFill>
                  <a:schemeClr val="bg1"/>
                </a:solidFill>
                <a:effectLst/>
                <a:latin typeface="Google Sans"/>
              </a:rPr>
              <a:t>Retorna a próxima data que cai em um determinado dia da semana.</a:t>
            </a:r>
          </a:p>
          <a:p>
            <a:pPr algn="l">
              <a:lnSpc>
                <a:spcPct val="160000"/>
              </a:lnSpc>
            </a:pPr>
            <a:r>
              <a:rPr lang="pt-BR" sz="2300" b="1" i="0" dirty="0">
                <a:solidFill>
                  <a:srgbClr val="00B050"/>
                </a:solidFill>
                <a:effectLst/>
                <a:latin typeface="Google Sans"/>
              </a:rPr>
              <a:t>LAST_DAY(date):</a:t>
            </a:r>
            <a:r>
              <a:rPr lang="pt-BR" sz="23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2300" b="0" i="0" dirty="0">
                <a:solidFill>
                  <a:schemeClr val="bg1"/>
                </a:solidFill>
                <a:effectLst/>
                <a:latin typeface="Google Sans"/>
              </a:rPr>
              <a:t>Retorna o último dia do mês de uma data.</a:t>
            </a:r>
          </a:p>
          <a:p>
            <a:pPr algn="l">
              <a:lnSpc>
                <a:spcPct val="160000"/>
              </a:lnSpc>
            </a:pPr>
            <a:r>
              <a:rPr lang="pt-BR" sz="2300" b="1" i="0" dirty="0">
                <a:solidFill>
                  <a:srgbClr val="00B050"/>
                </a:solidFill>
                <a:effectLst/>
                <a:latin typeface="Google Sans"/>
              </a:rPr>
              <a:t>TRUNC(date, format):</a:t>
            </a:r>
            <a:r>
              <a:rPr lang="pt-BR" sz="23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2300" b="0" i="0" dirty="0">
                <a:solidFill>
                  <a:schemeClr val="bg1"/>
                </a:solidFill>
                <a:effectLst/>
                <a:latin typeface="Google Sans"/>
              </a:rPr>
              <a:t>Trunca uma data para uma granularidade específica, como dia, mês ou ano.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1923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1A0CF-A12A-934E-0678-F8D8C4D1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821" y="325823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Prática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6B0403-D8D6-562F-E895-518BA9E8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21" y="2004606"/>
            <a:ext cx="10336067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81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1CB89CD8-A3A5-7C2C-BD6F-8A5379AA9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1" y="278672"/>
            <a:ext cx="11588600" cy="6272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EE76A9-1FFB-860B-80D6-C4AC0CF7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1" y="531381"/>
            <a:ext cx="8850745" cy="1029566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Funções de Data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925D23-0D85-AFCF-BBD1-CD197055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614892" cy="4233431"/>
          </a:xfrm>
        </p:spPr>
        <p:txBody>
          <a:bodyPr>
            <a:normAutofit fontScale="40000" lnSpcReduction="20000"/>
          </a:bodyPr>
          <a:lstStyle/>
          <a:p>
            <a:pPr marL="0" indent="0" algn="l">
              <a:lnSpc>
                <a:spcPct val="170000"/>
              </a:lnSpc>
              <a:buNone/>
            </a:pPr>
            <a:r>
              <a:rPr lang="pt-BR" sz="4300" b="1" i="0" dirty="0">
                <a:solidFill>
                  <a:srgbClr val="EC1164"/>
                </a:solidFill>
                <a:effectLst/>
                <a:latin typeface="Google Sans"/>
              </a:rPr>
              <a:t>Funções de Comparação</a:t>
            </a:r>
            <a:endParaRPr lang="pt-BR" sz="4300" b="0" i="0" dirty="0">
              <a:solidFill>
                <a:srgbClr val="EC1164"/>
              </a:solidFill>
              <a:effectLst/>
              <a:latin typeface="Google Sans"/>
            </a:endParaRPr>
          </a:p>
          <a:p>
            <a:pPr algn="l">
              <a:lnSpc>
                <a:spcPct val="170000"/>
              </a:lnSpc>
            </a:pPr>
            <a:r>
              <a:rPr lang="pt-BR" sz="4300" b="1" i="0" dirty="0">
                <a:solidFill>
                  <a:srgbClr val="00B050"/>
                </a:solidFill>
                <a:effectLst/>
                <a:latin typeface="Google Sans"/>
              </a:rPr>
              <a:t>GREATEST(date1, date2):</a:t>
            </a:r>
            <a:r>
              <a:rPr lang="pt-BR" sz="43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4300" b="0" i="0" dirty="0">
                <a:solidFill>
                  <a:schemeClr val="bg1"/>
                </a:solidFill>
                <a:effectLst/>
                <a:latin typeface="Google Sans"/>
              </a:rPr>
              <a:t>Retorna a data mais recente entre duas datas.</a:t>
            </a:r>
          </a:p>
          <a:p>
            <a:pPr algn="l">
              <a:lnSpc>
                <a:spcPct val="170000"/>
              </a:lnSpc>
            </a:pPr>
            <a:r>
              <a:rPr lang="pt-BR" sz="4300" b="1" i="0" dirty="0">
                <a:solidFill>
                  <a:srgbClr val="00B050"/>
                </a:solidFill>
                <a:effectLst/>
                <a:latin typeface="Google Sans"/>
              </a:rPr>
              <a:t>LEAST(date1, date2):</a:t>
            </a:r>
            <a:r>
              <a:rPr lang="pt-BR" sz="43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4300" b="0" i="0" dirty="0">
                <a:solidFill>
                  <a:schemeClr val="bg1"/>
                </a:solidFill>
                <a:effectLst/>
                <a:latin typeface="Google Sans"/>
              </a:rPr>
              <a:t>Retorna a data mais antiga entre duas datas.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pt-BR" sz="4300" b="1" i="0" dirty="0">
                <a:solidFill>
                  <a:srgbClr val="EC1164"/>
                </a:solidFill>
                <a:effectLst/>
                <a:latin typeface="Google Sans"/>
              </a:rPr>
              <a:t>Funções de Formatação</a:t>
            </a:r>
            <a:endParaRPr lang="pt-BR" sz="4300" b="0" i="0" dirty="0">
              <a:solidFill>
                <a:srgbClr val="EC1164"/>
              </a:solidFill>
              <a:effectLst/>
              <a:latin typeface="Google Sans"/>
            </a:endParaRPr>
          </a:p>
          <a:p>
            <a:pPr algn="l">
              <a:lnSpc>
                <a:spcPct val="170000"/>
              </a:lnSpc>
            </a:pPr>
            <a:r>
              <a:rPr lang="pt-BR" sz="4300" b="1" i="0" dirty="0">
                <a:solidFill>
                  <a:srgbClr val="00B050"/>
                </a:solidFill>
                <a:effectLst/>
                <a:latin typeface="Google Sans"/>
              </a:rPr>
              <a:t>TO_CHAR(date, format_model):</a:t>
            </a:r>
            <a:r>
              <a:rPr lang="pt-BR" sz="43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4300" b="0" i="0" dirty="0">
                <a:solidFill>
                  <a:schemeClr val="bg1"/>
                </a:solidFill>
                <a:effectLst/>
                <a:latin typeface="Google Sans"/>
              </a:rPr>
              <a:t>Formata uma data para uma string de acordo com um modelo de formatação especificado.</a:t>
            </a:r>
          </a:p>
          <a:p>
            <a:pPr algn="l">
              <a:lnSpc>
                <a:spcPct val="170000"/>
              </a:lnSpc>
            </a:pPr>
            <a:r>
              <a:rPr lang="pt-BR" sz="4300" b="1" i="0" dirty="0">
                <a:solidFill>
                  <a:srgbClr val="00B050"/>
                </a:solidFill>
                <a:effectLst/>
                <a:latin typeface="Google Sans"/>
              </a:rPr>
              <a:t>TO_DATE(string, format_model):</a:t>
            </a:r>
            <a:r>
              <a:rPr lang="pt-BR" sz="43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4300" b="0" i="0" dirty="0">
                <a:solidFill>
                  <a:schemeClr val="bg1"/>
                </a:solidFill>
                <a:effectLst/>
                <a:latin typeface="Google Sans"/>
              </a:rPr>
              <a:t>Converte uma string para uma data usando um modelo de formatação especificado.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3003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E5A95-696A-0CA9-166C-507051D4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1DE875-489A-A006-3C42-9D416623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8023"/>
            <a:ext cx="10345594" cy="3781953"/>
          </a:xfrm>
          <a:prstGeom prst="rect">
            <a:avLst/>
          </a:prstGeom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9371BB16-B5AE-251E-F228-5E03A5C00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1" y="278672"/>
            <a:ext cx="11588600" cy="62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47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1C0366CE-C63B-2EEF-A445-FD6B41B1E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1" y="278672"/>
            <a:ext cx="11588600" cy="6272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749444-C931-54FE-D6DA-4DA891A95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F58AEC-3EF8-571F-8400-A3912C66D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67542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E8147A40-58A7-692D-F93C-CB74356B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7C5794-0E14-D5C5-7572-A99847E6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704" y="476802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Funções Numéricas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3DD765-228E-CEF4-7223-FBC4DBB30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1704" y="1986386"/>
            <a:ext cx="9759696" cy="2417191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bg1"/>
                </a:solidFill>
              </a:rPr>
              <a:t>As funções numéricas em SQL são utilizadas para operações matemáticas simples ou mais avançadas em banco de dados relacional, como adição, subtração, multiplicação e divisão.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13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0F77B77-CBA3-93E5-F1AE-FC426F96DA12}"/>
              </a:ext>
            </a:extLst>
          </p:cNvPr>
          <p:cNvSpPr txBox="1"/>
          <p:nvPr/>
        </p:nvSpPr>
        <p:spPr>
          <a:xfrm>
            <a:off x="640079" y="1031254"/>
            <a:ext cx="109700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REFERENCIAS BIBLIOGRAFICAS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Documentação oficial do Oracle SQL: </a:t>
            </a:r>
            <a:r>
              <a:rPr lang="pt-BR" b="0" i="0" dirty="0">
                <a:solidFill>
                  <a:srgbClr val="1F1F1F"/>
                </a:solidFill>
                <a:effectLst/>
                <a:latin typeface="Google Sans"/>
                <a:hlinkClick r:id="rId2"/>
              </a:rPr>
              <a:t>https://docs.oracle.com/applications/help/pt_BR/enterprise-performance-management/11.2/HFMAM/string_functions.htm</a:t>
            </a:r>
            <a:endParaRPr lang="pt-B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Tutoriais e exemplos: </a:t>
            </a:r>
            <a:r>
              <a:rPr lang="pt-BR" b="0" i="0" dirty="0">
                <a:solidFill>
                  <a:srgbClr val="1F1F1F"/>
                </a:solidFill>
                <a:effectLst/>
                <a:latin typeface="Google Sans"/>
                <a:hlinkClick r:id="rId2"/>
              </a:rPr>
              <a:t>https://docs.oracle.com/applications/help/pt_BR/enterprise-performance-management/11.2/HFMAM/string_functions.htm</a:t>
            </a:r>
            <a:endParaRPr lang="pt-B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Documentação oficial do Oracle sobre funções de data: </a:t>
            </a:r>
            <a:r>
              <a:rPr lang="pt-BR" b="0" i="0" dirty="0">
                <a:solidFill>
                  <a:srgbClr val="1F1F1F"/>
                </a:solidFill>
                <a:effectLst/>
                <a:latin typeface="Google Sans"/>
                <a:hlinkClick r:id="rId3"/>
              </a:rPr>
              <a:t>https://docs.oracle.com/applications/help/pt_BR/enterprise-performance-management/11.2/HFMAM/date_and_time_functions.htm</a:t>
            </a:r>
            <a:endParaRPr lang="pt-B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endParaRPr lang="pt-B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20818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>
            <a:extLst>
              <a:ext uri="{FF2B5EF4-FFF2-40B4-BE49-F238E27FC236}">
                <a16:creationId xmlns:a16="http://schemas.microsoft.com/office/drawing/2014/main" id="{2FC1D250-D158-B441-1B27-678BBCF08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1" y="297722"/>
            <a:ext cx="11588600" cy="6272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7C5794-0E14-D5C5-7572-A99847E6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62858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Funções Numéricas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3DD765-228E-CEF4-7223-FBC4DBB30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664" y="1853057"/>
            <a:ext cx="10515600" cy="3935095"/>
          </a:xfrm>
        </p:spPr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pt-BR" sz="4000" b="1" i="0" dirty="0">
                <a:solidFill>
                  <a:srgbClr val="EC1164"/>
                </a:solidFill>
                <a:effectLst/>
                <a:latin typeface="Google Sans"/>
              </a:rPr>
              <a:t>Funções básicas</a:t>
            </a:r>
          </a:p>
          <a:p>
            <a:pPr marL="0" indent="0" algn="l">
              <a:buNone/>
            </a:pPr>
            <a:endParaRPr lang="pt-BR" sz="4300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l">
              <a:lnSpc>
                <a:spcPct val="170000"/>
              </a:lnSpc>
            </a:pPr>
            <a:r>
              <a:rPr lang="pt-BR" sz="4300" b="1" i="0" dirty="0">
                <a:solidFill>
                  <a:srgbClr val="00B050"/>
                </a:solidFill>
                <a:effectLst/>
                <a:latin typeface="Google Sans"/>
              </a:rPr>
              <a:t>ABS():</a:t>
            </a:r>
            <a:r>
              <a:rPr lang="pt-BR" sz="43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4300" b="0" i="0" dirty="0">
                <a:solidFill>
                  <a:schemeClr val="bg1"/>
                </a:solidFill>
                <a:effectLst/>
                <a:latin typeface="Google Sans"/>
              </a:rPr>
              <a:t>Retorna o valor absoluto de um número.</a:t>
            </a:r>
          </a:p>
          <a:p>
            <a:pPr algn="l">
              <a:lnSpc>
                <a:spcPct val="170000"/>
              </a:lnSpc>
            </a:pPr>
            <a:r>
              <a:rPr lang="pt-BR" sz="4300" b="1" i="0" dirty="0">
                <a:solidFill>
                  <a:srgbClr val="00B050"/>
                </a:solidFill>
                <a:effectLst/>
                <a:latin typeface="Google Sans"/>
              </a:rPr>
              <a:t>SIGN():</a:t>
            </a:r>
            <a:r>
              <a:rPr lang="pt-BR" sz="43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4300" b="0" i="0" dirty="0">
                <a:solidFill>
                  <a:schemeClr val="bg1"/>
                </a:solidFill>
                <a:effectLst/>
                <a:latin typeface="Google Sans"/>
              </a:rPr>
              <a:t>Retorna o sinal de um número (1 para positivo, 0 para zero, -1 para negativo).</a:t>
            </a:r>
          </a:p>
          <a:p>
            <a:pPr algn="l">
              <a:lnSpc>
                <a:spcPct val="170000"/>
              </a:lnSpc>
            </a:pPr>
            <a:r>
              <a:rPr lang="pt-BR" sz="4300" b="1" i="0" dirty="0">
                <a:solidFill>
                  <a:srgbClr val="00B050"/>
                </a:solidFill>
                <a:effectLst/>
                <a:latin typeface="Google Sans"/>
              </a:rPr>
              <a:t>ROUND():</a:t>
            </a:r>
            <a:r>
              <a:rPr lang="pt-BR" sz="43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4300" b="0" i="0" dirty="0">
                <a:solidFill>
                  <a:schemeClr val="bg1"/>
                </a:solidFill>
                <a:effectLst/>
                <a:latin typeface="Google Sans"/>
              </a:rPr>
              <a:t>Arredonda um número para um número inteiro especificado de casas decimais.</a:t>
            </a:r>
          </a:p>
          <a:p>
            <a:pPr algn="l">
              <a:lnSpc>
                <a:spcPct val="170000"/>
              </a:lnSpc>
            </a:pPr>
            <a:r>
              <a:rPr lang="pt-BR" sz="4300" b="1" i="0" dirty="0">
                <a:solidFill>
                  <a:srgbClr val="00B050"/>
                </a:solidFill>
                <a:effectLst/>
                <a:latin typeface="Google Sans"/>
              </a:rPr>
              <a:t>TRUNC():</a:t>
            </a:r>
            <a:r>
              <a:rPr lang="pt-BR" sz="43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4300" b="0" i="0" dirty="0">
                <a:solidFill>
                  <a:schemeClr val="bg1"/>
                </a:solidFill>
                <a:effectLst/>
                <a:latin typeface="Google Sans"/>
              </a:rPr>
              <a:t>Trunca um número para um número inteiro especificado de casas decimais.</a:t>
            </a:r>
          </a:p>
          <a:p>
            <a:pPr algn="l">
              <a:lnSpc>
                <a:spcPct val="170000"/>
              </a:lnSpc>
            </a:pPr>
            <a:r>
              <a:rPr lang="pt-BR" sz="4300" b="1" i="0" dirty="0">
                <a:solidFill>
                  <a:srgbClr val="00B050"/>
                </a:solidFill>
                <a:effectLst/>
                <a:latin typeface="Google Sans"/>
              </a:rPr>
              <a:t>CEIL():</a:t>
            </a:r>
            <a:r>
              <a:rPr lang="pt-BR" sz="43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4300" b="0" i="0" dirty="0">
                <a:solidFill>
                  <a:schemeClr val="bg1"/>
                </a:solidFill>
                <a:effectLst/>
                <a:latin typeface="Google Sans"/>
              </a:rPr>
              <a:t>Arredonda um número para cima para o número inteiro mais próximo.</a:t>
            </a:r>
          </a:p>
          <a:p>
            <a:pPr algn="l">
              <a:lnSpc>
                <a:spcPct val="170000"/>
              </a:lnSpc>
            </a:pPr>
            <a:r>
              <a:rPr lang="pt-BR" sz="4300" b="1" i="0" dirty="0">
                <a:solidFill>
                  <a:srgbClr val="00B050"/>
                </a:solidFill>
                <a:effectLst/>
                <a:latin typeface="Google Sans"/>
              </a:rPr>
              <a:t>FLOOR():</a:t>
            </a:r>
            <a:r>
              <a:rPr lang="pt-BR" sz="43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4300" b="0" i="0" dirty="0">
                <a:solidFill>
                  <a:schemeClr val="bg1"/>
                </a:solidFill>
                <a:effectLst/>
                <a:latin typeface="Google Sans"/>
              </a:rPr>
              <a:t>Arredonda um número para baixo para o número inteiro mais próximo.</a:t>
            </a:r>
          </a:p>
          <a:p>
            <a:pPr algn="l">
              <a:lnSpc>
                <a:spcPct val="170000"/>
              </a:lnSpc>
            </a:pPr>
            <a:endParaRPr lang="pt-BR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l">
              <a:lnSpc>
                <a:spcPct val="170000"/>
              </a:lnSpc>
            </a:pPr>
            <a:endParaRPr lang="pt-BR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87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>
            <a:extLst>
              <a:ext uri="{FF2B5EF4-FFF2-40B4-BE49-F238E27FC236}">
                <a16:creationId xmlns:a16="http://schemas.microsoft.com/office/drawing/2014/main" id="{1178BF89-9D00-82C9-01BC-57F68696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1" y="316772"/>
            <a:ext cx="11588600" cy="6272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6664C27-698D-73E9-C0DD-E106F89C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945" y="504474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Prática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39B444-B24D-B67B-26F8-0300F82FF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945" y="2017739"/>
            <a:ext cx="10069330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2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C245484F-8AA5-87CA-CBAC-704BEA0DF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7C5794-0E14-D5C5-7572-A99847E6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392" y="425943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Funções Numéricas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3DD765-228E-CEF4-7223-FBC4DBB30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308" y="1751506"/>
            <a:ext cx="10335768" cy="40813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sz="1800" b="1" i="0" dirty="0">
                <a:solidFill>
                  <a:srgbClr val="EC1164"/>
                </a:solidFill>
                <a:effectLst/>
                <a:latin typeface="Google Sans"/>
              </a:rPr>
              <a:t>Funções avançadas</a:t>
            </a:r>
          </a:p>
          <a:p>
            <a:pPr algn="l">
              <a:lnSpc>
                <a:spcPct val="170000"/>
              </a:lnSpc>
            </a:pPr>
            <a:r>
              <a:rPr lang="pt-BR" sz="1800" b="1" i="0" dirty="0">
                <a:solidFill>
                  <a:srgbClr val="00B050"/>
                </a:solidFill>
                <a:effectLst/>
                <a:latin typeface="Google Sans"/>
              </a:rPr>
              <a:t>MOD():</a:t>
            </a:r>
            <a:r>
              <a:rPr lang="pt-BR" sz="18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Google Sans"/>
              </a:rPr>
              <a:t>Retorna o resto da divisão de dois números.</a:t>
            </a:r>
          </a:p>
          <a:p>
            <a:pPr algn="l">
              <a:lnSpc>
                <a:spcPct val="170000"/>
              </a:lnSpc>
            </a:pPr>
            <a:r>
              <a:rPr lang="pt-BR" sz="1800" b="1" i="0" dirty="0">
                <a:solidFill>
                  <a:srgbClr val="00B050"/>
                </a:solidFill>
                <a:effectLst/>
                <a:latin typeface="Google Sans"/>
              </a:rPr>
              <a:t>SQRT():</a:t>
            </a:r>
            <a:r>
              <a:rPr lang="pt-BR" sz="18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Google Sans"/>
              </a:rPr>
              <a:t>Retorna a raiz quadrada de um número.</a:t>
            </a:r>
          </a:p>
          <a:p>
            <a:pPr algn="l">
              <a:lnSpc>
                <a:spcPct val="170000"/>
              </a:lnSpc>
            </a:pPr>
            <a:r>
              <a:rPr lang="pt-BR" sz="1800" b="1" i="0" dirty="0">
                <a:solidFill>
                  <a:srgbClr val="00B050"/>
                </a:solidFill>
                <a:effectLst/>
                <a:latin typeface="Google Sans"/>
              </a:rPr>
              <a:t>LOG():</a:t>
            </a:r>
            <a:r>
              <a:rPr lang="pt-BR" sz="18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Google Sans"/>
              </a:rPr>
              <a:t>Retorna o logaritmo de um número em uma base específica.</a:t>
            </a:r>
          </a:p>
          <a:p>
            <a:pPr algn="l">
              <a:lnSpc>
                <a:spcPct val="170000"/>
              </a:lnSpc>
            </a:pPr>
            <a:r>
              <a:rPr lang="pt-BR" sz="1800" b="1" i="0" dirty="0">
                <a:solidFill>
                  <a:srgbClr val="00B050"/>
                </a:solidFill>
                <a:effectLst/>
                <a:latin typeface="Google Sans"/>
              </a:rPr>
              <a:t>EXP():</a:t>
            </a:r>
            <a:r>
              <a:rPr lang="pt-BR" sz="18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Google Sans"/>
              </a:rPr>
              <a:t>Retorna o exponencial de um número.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68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>
            <a:extLst>
              <a:ext uri="{FF2B5EF4-FFF2-40B4-BE49-F238E27FC236}">
                <a16:creationId xmlns:a16="http://schemas.microsoft.com/office/drawing/2014/main" id="{6776CAE5-40C9-4756-1B44-AD64B4A3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1" y="278672"/>
            <a:ext cx="11588600" cy="6272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0464AB-8A93-40C0-DF93-798FD107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699" y="42349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Pratica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133F5D-7808-104E-DE70-6BEC4A45B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699" y="1893889"/>
            <a:ext cx="10050278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6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0C823FD0-CD4D-D6D7-F2BB-AA3DCF39B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1" y="278672"/>
            <a:ext cx="11588600" cy="6272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7C5794-0E14-D5C5-7572-A99847E6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712" y="389367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Funções Numéricas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3DD765-228E-CEF4-7223-FBC4DBB30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7340" y="1720899"/>
            <a:ext cx="10372344" cy="3925951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pt-BR" sz="3300" b="1" i="0" dirty="0">
                <a:solidFill>
                  <a:srgbClr val="EC1164"/>
                </a:solidFill>
                <a:effectLst/>
                <a:latin typeface="Google Sans"/>
              </a:rPr>
              <a:t>Funções trigonométricas</a:t>
            </a:r>
          </a:p>
          <a:p>
            <a:pPr algn="l"/>
            <a:endParaRPr lang="pt-BR" sz="3300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l">
              <a:lnSpc>
                <a:spcPct val="170000"/>
              </a:lnSpc>
            </a:pPr>
            <a:r>
              <a:rPr lang="pt-BR" sz="3300" b="1" i="0" dirty="0">
                <a:solidFill>
                  <a:srgbClr val="00B050"/>
                </a:solidFill>
                <a:effectLst/>
                <a:latin typeface="Google Sans"/>
              </a:rPr>
              <a:t>SIN():</a:t>
            </a:r>
            <a:r>
              <a:rPr lang="pt-BR" sz="33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3300" b="0" i="0" dirty="0">
                <a:solidFill>
                  <a:schemeClr val="bg1"/>
                </a:solidFill>
                <a:effectLst/>
                <a:latin typeface="Google Sans"/>
              </a:rPr>
              <a:t>Retorna o seno de um ângulo em radianos.</a:t>
            </a:r>
          </a:p>
          <a:p>
            <a:pPr algn="l">
              <a:lnSpc>
                <a:spcPct val="170000"/>
              </a:lnSpc>
            </a:pPr>
            <a:r>
              <a:rPr lang="pt-BR" sz="3300" b="1" i="0" dirty="0">
                <a:solidFill>
                  <a:srgbClr val="00B050"/>
                </a:solidFill>
                <a:effectLst/>
                <a:latin typeface="Google Sans"/>
              </a:rPr>
              <a:t>COS():</a:t>
            </a:r>
            <a:r>
              <a:rPr lang="pt-BR" sz="33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3300" b="0" i="0" dirty="0">
                <a:solidFill>
                  <a:schemeClr val="bg1"/>
                </a:solidFill>
                <a:effectLst/>
                <a:latin typeface="Google Sans"/>
              </a:rPr>
              <a:t>Retorna o cosseno de um ângulo em radianos.</a:t>
            </a:r>
          </a:p>
          <a:p>
            <a:pPr algn="l">
              <a:lnSpc>
                <a:spcPct val="170000"/>
              </a:lnSpc>
            </a:pPr>
            <a:r>
              <a:rPr lang="pt-BR" sz="3300" b="1" i="0" dirty="0">
                <a:solidFill>
                  <a:srgbClr val="00B050"/>
                </a:solidFill>
                <a:effectLst/>
                <a:latin typeface="Google Sans"/>
              </a:rPr>
              <a:t>TAN():</a:t>
            </a:r>
            <a:r>
              <a:rPr lang="pt-BR" sz="33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3300" b="0" i="0" dirty="0">
                <a:solidFill>
                  <a:schemeClr val="bg1"/>
                </a:solidFill>
                <a:effectLst/>
                <a:latin typeface="Google Sans"/>
              </a:rPr>
              <a:t>Retorna a tangente de um ângulo em radianos.</a:t>
            </a:r>
          </a:p>
          <a:p>
            <a:pPr algn="l">
              <a:lnSpc>
                <a:spcPct val="170000"/>
              </a:lnSpc>
            </a:pPr>
            <a:r>
              <a:rPr lang="pt-BR" sz="3300" b="1" i="0" dirty="0">
                <a:solidFill>
                  <a:srgbClr val="00B050"/>
                </a:solidFill>
                <a:effectLst/>
                <a:latin typeface="Google Sans"/>
              </a:rPr>
              <a:t>ASIN():</a:t>
            </a:r>
            <a:r>
              <a:rPr lang="pt-BR" sz="33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3300" b="0" i="0" dirty="0">
                <a:solidFill>
                  <a:schemeClr val="bg1"/>
                </a:solidFill>
                <a:effectLst/>
                <a:latin typeface="Google Sans"/>
              </a:rPr>
              <a:t>Retorna o arco seno de um número.</a:t>
            </a:r>
          </a:p>
          <a:p>
            <a:pPr algn="l">
              <a:lnSpc>
                <a:spcPct val="170000"/>
              </a:lnSpc>
            </a:pPr>
            <a:r>
              <a:rPr lang="pt-BR" sz="3300" b="1" i="0" dirty="0">
                <a:solidFill>
                  <a:srgbClr val="00B050"/>
                </a:solidFill>
                <a:effectLst/>
                <a:latin typeface="Google Sans"/>
              </a:rPr>
              <a:t>ACOS():</a:t>
            </a:r>
            <a:r>
              <a:rPr lang="pt-BR" sz="33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3300" b="0" i="0" dirty="0">
                <a:solidFill>
                  <a:schemeClr val="bg1"/>
                </a:solidFill>
                <a:effectLst/>
                <a:latin typeface="Google Sans"/>
              </a:rPr>
              <a:t>Retorna o arco cosseno de um número.</a:t>
            </a:r>
          </a:p>
          <a:p>
            <a:pPr algn="l">
              <a:lnSpc>
                <a:spcPct val="170000"/>
              </a:lnSpc>
            </a:pPr>
            <a:r>
              <a:rPr lang="pt-BR" sz="3300" b="1" i="0" dirty="0">
                <a:solidFill>
                  <a:srgbClr val="00B050"/>
                </a:solidFill>
                <a:effectLst/>
                <a:latin typeface="Google Sans"/>
              </a:rPr>
              <a:t>ATAN():</a:t>
            </a:r>
            <a:r>
              <a:rPr lang="pt-BR" sz="3300" b="0" i="0" dirty="0">
                <a:solidFill>
                  <a:srgbClr val="00B050"/>
                </a:solidFill>
                <a:effectLst/>
                <a:latin typeface="Google Sans"/>
              </a:rPr>
              <a:t> </a:t>
            </a:r>
            <a:r>
              <a:rPr lang="pt-BR" sz="3300" b="0" i="0" dirty="0">
                <a:solidFill>
                  <a:schemeClr val="bg1"/>
                </a:solidFill>
                <a:effectLst/>
                <a:latin typeface="Google Sans"/>
              </a:rPr>
              <a:t>Retorna o arco tangente de um número.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652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>
            <a:extLst>
              <a:ext uri="{FF2B5EF4-FFF2-40B4-BE49-F238E27FC236}">
                <a16:creationId xmlns:a16="http://schemas.microsoft.com/office/drawing/2014/main" id="{99FE7435-451C-FB16-C58B-6D770828E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2FB61D-AD06-62BF-B747-3E079E58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700" y="353867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Prática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89CA82-2EC9-3F33-507D-026CBD9EF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00" y="1740516"/>
            <a:ext cx="10097909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09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5E8FFB4BADE9C4AA27420827F0B6B02" ma:contentTypeVersion="12" ma:contentTypeDescription="Crie um novo documento." ma:contentTypeScope="" ma:versionID="8eda228dbfb4ebf69b34bd2605e74849">
  <xsd:schema xmlns:xsd="http://www.w3.org/2001/XMLSchema" xmlns:xs="http://www.w3.org/2001/XMLSchema" xmlns:p="http://schemas.microsoft.com/office/2006/metadata/properties" xmlns:ns3="3c1dc2a5-f87b-4340-a568-c485be23fc77" xmlns:ns4="2252625f-9dae-43d1-b737-452d42f6f3f1" targetNamespace="http://schemas.microsoft.com/office/2006/metadata/properties" ma:root="true" ma:fieldsID="56d0fa646dc12c2cd39f9dcc7254de8d" ns3:_="" ns4:_="">
    <xsd:import namespace="3c1dc2a5-f87b-4340-a568-c485be23fc77"/>
    <xsd:import namespace="2252625f-9dae-43d1-b737-452d42f6f3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dc2a5-f87b-4340-a568-c485be23fc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2625f-9dae-43d1-b737-452d42f6f3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c1dc2a5-f87b-4340-a568-c485be23fc77" xsi:nil="true"/>
  </documentManagement>
</p:properties>
</file>

<file path=customXml/itemProps1.xml><?xml version="1.0" encoding="utf-8"?>
<ds:datastoreItem xmlns:ds="http://schemas.openxmlformats.org/officeDocument/2006/customXml" ds:itemID="{527FCA31-8877-47B9-AE62-2E28CB653A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1dc2a5-f87b-4340-a568-c485be23fc77"/>
    <ds:schemaRef ds:uri="2252625f-9dae-43d1-b737-452d42f6f3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AD9DE1-CA32-4F9C-B753-10AF47D52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A08B3F-A408-4FB4-82AB-9697ACBCD681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2252625f-9dae-43d1-b737-452d42f6f3f1"/>
    <ds:schemaRef ds:uri="3c1dc2a5-f87b-4340-a568-c485be23fc77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946</Words>
  <Application>Microsoft Office PowerPoint</Application>
  <PresentationFormat>Widescreen</PresentationFormat>
  <Paragraphs>108</Paragraphs>
  <Slides>30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Abadi Extra Light</vt:lpstr>
      <vt:lpstr>Aptos Display</vt:lpstr>
      <vt:lpstr>Arial</vt:lpstr>
      <vt:lpstr>Google Sans</vt:lpstr>
      <vt:lpstr>Google Sans Mono</vt:lpstr>
      <vt:lpstr>Tema do Office</vt:lpstr>
      <vt:lpstr>Apresentação do PowerPoint</vt:lpstr>
      <vt:lpstr>Aula sobre Funções SQL</vt:lpstr>
      <vt:lpstr>Funções Numéricas</vt:lpstr>
      <vt:lpstr>Funções Numéricas</vt:lpstr>
      <vt:lpstr>Prática</vt:lpstr>
      <vt:lpstr>Funções Numéricas</vt:lpstr>
      <vt:lpstr>Pratica</vt:lpstr>
      <vt:lpstr>Funções Numéricas</vt:lpstr>
      <vt:lpstr>Prática</vt:lpstr>
      <vt:lpstr>Funções Numéricas</vt:lpstr>
      <vt:lpstr>Prática</vt:lpstr>
      <vt:lpstr>Funções Numéricas</vt:lpstr>
      <vt:lpstr>Prática</vt:lpstr>
      <vt:lpstr>Funções de Caracteres</vt:lpstr>
      <vt:lpstr>Funções de Caractere</vt:lpstr>
      <vt:lpstr>Prática</vt:lpstr>
      <vt:lpstr>Funções de Caractere</vt:lpstr>
      <vt:lpstr>Prática</vt:lpstr>
      <vt:lpstr>Funções de Caractere</vt:lpstr>
      <vt:lpstr>Prática </vt:lpstr>
      <vt:lpstr>Funções de Data</vt:lpstr>
      <vt:lpstr>Funções de Data</vt:lpstr>
      <vt:lpstr>Funções de Data</vt:lpstr>
      <vt:lpstr>Prática </vt:lpstr>
      <vt:lpstr>Funções de Data</vt:lpstr>
      <vt:lpstr>Prática</vt:lpstr>
      <vt:lpstr>Funções de Data</vt:lpstr>
      <vt:lpstr>Prática</vt:lpstr>
      <vt:lpstr>Obrigado!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sobre Funções SQL</dc:title>
  <dc:creator>Vergílio Valério dos Santos</dc:creator>
  <cp:lastModifiedBy>Vergílio</cp:lastModifiedBy>
  <cp:revision>3</cp:revision>
  <dcterms:created xsi:type="dcterms:W3CDTF">2024-03-31T17:59:06Z</dcterms:created>
  <dcterms:modified xsi:type="dcterms:W3CDTF">2024-03-31T21:26:37Z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0x01010025E8FFB4BADE9C4AA27420827F0B6B02</vt:lpwstr>
  </property>
</Properties>
</file>