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
      <p:font typeface="Playfair Display"/>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4" roundtripDataSignature="AMtx7mhhHScEUMP5B2WEOEWJOsGtLaTV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11" Type="http://schemas.openxmlformats.org/officeDocument/2006/relationships/slide" Target="slides/slide6.xml"/><Relationship Id="rId22" Type="http://schemas.openxmlformats.org/officeDocument/2006/relationships/font" Target="fonts/PlayfairDisplay-italic.fntdata"/><Relationship Id="rId10" Type="http://schemas.openxmlformats.org/officeDocument/2006/relationships/slide" Target="slides/slide5.xml"/><Relationship Id="rId21" Type="http://schemas.openxmlformats.org/officeDocument/2006/relationships/font" Target="fonts/PlayfairDisplay-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0: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3: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4: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5: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6: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8: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9: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hyperlink" Target="https://github.com/Santo2011/Stable-Diffusion.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 name="Google Shape;58;p1"/>
          <p:cNvSpPr txBox="1"/>
          <p:nvPr>
            <p:ph type="ctrTitle"/>
          </p:nvPr>
        </p:nvSpPr>
        <p:spPr>
          <a:xfrm>
            <a:off x="6150150" y="2438401"/>
            <a:ext cx="5354400" cy="4629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1400"/>
              <a:buNone/>
            </a:pPr>
            <a:r>
              <a:rPr lang="en-US" sz="2900"/>
              <a:t>S SANTHOSH</a:t>
            </a:r>
            <a:endParaRPr sz="2900"/>
          </a:p>
        </p:txBody>
      </p:sp>
      <p:sp>
        <p:nvSpPr>
          <p:cNvPr id="59" name="Google Shape;59;p1"/>
          <p:cNvSpPr txBox="1"/>
          <p:nvPr/>
        </p:nvSpPr>
        <p:spPr>
          <a:xfrm>
            <a:off x="6571620" y="3233097"/>
            <a:ext cx="1859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2D936B"/>
                </a:solidFill>
                <a:latin typeface="Trebuchet MS"/>
                <a:ea typeface="Trebuchet MS"/>
                <a:cs typeface="Trebuchet MS"/>
                <a:sym typeface="Trebuchet MS"/>
              </a:rPr>
              <a:t>Final Project</a:t>
            </a:r>
            <a:endParaRPr b="0" i="0" sz="2400" u="none" cap="none" strike="noStrike">
              <a:solidFill>
                <a:srgbClr val="000000"/>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2" name="Google Shape;192;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93" name="Google Shape;193;p10"/>
          <p:cNvPicPr preferRelativeResize="0"/>
          <p:nvPr/>
        </p:nvPicPr>
        <p:blipFill rotWithShape="1">
          <a:blip r:embed="rId3">
            <a:alphaModFix/>
          </a:blip>
          <a:srcRect b="0" l="0" r="0" t="0"/>
          <a:stretch/>
        </p:blipFill>
        <p:spPr>
          <a:xfrm>
            <a:off x="1998175" y="5680075"/>
            <a:ext cx="76200" cy="177800"/>
          </a:xfrm>
          <a:prstGeom prst="rect">
            <a:avLst/>
          </a:prstGeom>
          <a:noFill/>
          <a:ln>
            <a:noFill/>
          </a:ln>
        </p:spPr>
      </p:pic>
      <p:sp>
        <p:nvSpPr>
          <p:cNvPr id="194" name="Google Shape;194;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a:t>
            </a:r>
            <a:endParaRPr/>
          </a:p>
        </p:txBody>
      </p:sp>
      <p:sp>
        <p:nvSpPr>
          <p:cNvPr id="195" name="Google Shape;195;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96" name="Google Shape;196;p10"/>
          <p:cNvSpPr txBox="1"/>
          <p:nvPr/>
        </p:nvSpPr>
        <p:spPr>
          <a:xfrm>
            <a:off x="1162375" y="1448425"/>
            <a:ext cx="7865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This project aims to advance image generation techniques by leveraging stable diffusion models and generative AI, providing insights for future research and practical applications.</a:t>
            </a:r>
            <a:endParaRPr sz="1600"/>
          </a:p>
        </p:txBody>
      </p:sp>
      <p:sp>
        <p:nvSpPr>
          <p:cNvPr id="197" name="Google Shape;197;p10"/>
          <p:cNvSpPr txBox="1"/>
          <p:nvPr/>
        </p:nvSpPr>
        <p:spPr>
          <a:xfrm>
            <a:off x="1162384" y="4800600"/>
            <a:ext cx="1230600" cy="3246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sp>
        <p:nvSpPr>
          <p:cNvPr id="66" name="Google Shape;66;p2"/>
          <p:cNvSpPr/>
          <p:nvPr/>
        </p:nvSpPr>
        <p:spPr>
          <a:xfrm>
            <a:off x="0" y="-2540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 name="Google Shape;69;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7" name="Google Shape;77;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 name="Google Shape;78;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2"/>
          <p:cNvSpPr txBox="1"/>
          <p:nvPr>
            <p:ph type="title"/>
          </p:nvPr>
        </p:nvSpPr>
        <p:spPr>
          <a:xfrm>
            <a:off x="967325" y="2074875"/>
            <a:ext cx="8779500" cy="1978737"/>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Clr>
                <a:schemeClr val="dk1"/>
              </a:buClr>
              <a:buSzPts val="1100"/>
              <a:buFont typeface="Arial"/>
              <a:buNone/>
            </a:pPr>
            <a:r>
              <a:rPr lang="en-US" sz="4250"/>
              <a:t>Exploring Image Generation through Stable Diffusion Models and Generative AI</a:t>
            </a:r>
            <a:endParaRPr/>
          </a:p>
        </p:txBody>
      </p:sp>
      <p:grpSp>
        <p:nvGrpSpPr>
          <p:cNvPr id="82" name="Google Shape;82;p2"/>
          <p:cNvGrpSpPr/>
          <p:nvPr/>
        </p:nvGrpSpPr>
        <p:grpSpPr>
          <a:xfrm>
            <a:off x="466725" y="6410325"/>
            <a:ext cx="3705225" cy="295275"/>
            <a:chOff x="466725" y="6410325"/>
            <a:chExt cx="3705225" cy="295275"/>
          </a:xfrm>
        </p:grpSpPr>
        <p:pic>
          <p:nvPicPr>
            <p:cNvPr id="83" name="Google Shape;83;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4" name="Google Shape;84;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5" name="Google Shape;85;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1" name="Google Shape;91;p3"/>
          <p:cNvGrpSpPr/>
          <p:nvPr/>
        </p:nvGrpSpPr>
        <p:grpSpPr>
          <a:xfrm>
            <a:off x="7448612" y="0"/>
            <a:ext cx="4743796" cy="6858466"/>
            <a:chOff x="7448612" y="0"/>
            <a:chExt cx="4743796" cy="6858466"/>
          </a:xfrm>
        </p:grpSpPr>
        <p:sp>
          <p:nvSpPr>
            <p:cNvPr id="92" name="Google Shape;92;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 name="Google Shape;93;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4" name="Google Shape;94;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 name="Google Shape;95;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1" name="Google Shape;101;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4" name="Google Shape;104;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5" name="Google Shape;105;p3"/>
          <p:cNvGrpSpPr/>
          <p:nvPr/>
        </p:nvGrpSpPr>
        <p:grpSpPr>
          <a:xfrm>
            <a:off x="996053" y="4129162"/>
            <a:ext cx="3428963" cy="2609700"/>
            <a:chOff x="47625" y="3819523"/>
            <a:chExt cx="4124325" cy="3009898"/>
          </a:xfrm>
        </p:grpSpPr>
        <p:pic>
          <p:nvPicPr>
            <p:cNvPr id="106" name="Google Shape;106;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7" name="Google Shape;107;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08" name="Google Shape;108;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09" name="Google Shape;109;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0" name="Google Shape;110;p3"/>
          <p:cNvSpPr txBox="1"/>
          <p:nvPr/>
        </p:nvSpPr>
        <p:spPr>
          <a:xfrm>
            <a:off x="739775" y="1281700"/>
            <a:ext cx="3842100" cy="2609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Playfair Display"/>
              <a:buChar char="●"/>
            </a:pPr>
            <a:r>
              <a:rPr b="0" i="0" lang="en-US" sz="2000" u="none" cap="none" strike="noStrike">
                <a:solidFill>
                  <a:schemeClr val="dk1"/>
                </a:solidFill>
                <a:latin typeface="Playfair Display"/>
                <a:ea typeface="Playfair Display"/>
                <a:cs typeface="Playfair Display"/>
                <a:sym typeface="Playfair Display"/>
              </a:rPr>
              <a:t>Problem Statement </a:t>
            </a:r>
            <a:endParaRPr b="0" i="0" sz="2000" u="none" cap="none" strike="noStrike">
              <a:solidFill>
                <a:schemeClr val="dk1"/>
              </a:solidFill>
              <a:latin typeface="Playfair Display"/>
              <a:ea typeface="Playfair Display"/>
              <a:cs typeface="Playfair Display"/>
              <a:sym typeface="Playfair Display"/>
            </a:endParaRPr>
          </a:p>
          <a:p>
            <a:pPr indent="-355600" lvl="0" marL="457200" marR="0" rtl="0" algn="l">
              <a:lnSpc>
                <a:spcPct val="100000"/>
              </a:lnSpc>
              <a:spcBef>
                <a:spcPts val="0"/>
              </a:spcBef>
              <a:spcAft>
                <a:spcPts val="0"/>
              </a:spcAft>
              <a:buClr>
                <a:schemeClr val="dk1"/>
              </a:buClr>
              <a:buSzPts val="2000"/>
              <a:buFont typeface="Playfair Display"/>
              <a:buChar char="●"/>
            </a:pPr>
            <a:r>
              <a:rPr b="0" i="0" lang="en-US" sz="2000" u="none" cap="none" strike="noStrike">
                <a:solidFill>
                  <a:schemeClr val="dk1"/>
                </a:solidFill>
                <a:latin typeface="Playfair Display"/>
                <a:ea typeface="Playfair Display"/>
                <a:cs typeface="Playfair Display"/>
                <a:sym typeface="Playfair Display"/>
              </a:rPr>
              <a:t>Project Overview </a:t>
            </a:r>
            <a:endParaRPr b="0" i="0" sz="2000" u="none" cap="none" strike="noStrike">
              <a:solidFill>
                <a:schemeClr val="dk1"/>
              </a:solidFill>
              <a:latin typeface="Playfair Display"/>
              <a:ea typeface="Playfair Display"/>
              <a:cs typeface="Playfair Display"/>
              <a:sym typeface="Playfair Display"/>
            </a:endParaRPr>
          </a:p>
          <a:p>
            <a:pPr indent="-355600" lvl="0" marL="457200" marR="0" rtl="0" algn="l">
              <a:lnSpc>
                <a:spcPct val="100000"/>
              </a:lnSpc>
              <a:spcBef>
                <a:spcPts val="0"/>
              </a:spcBef>
              <a:spcAft>
                <a:spcPts val="0"/>
              </a:spcAft>
              <a:buClr>
                <a:schemeClr val="dk1"/>
              </a:buClr>
              <a:buSzPts val="2000"/>
              <a:buFont typeface="Playfair Display"/>
              <a:buChar char="●"/>
            </a:pPr>
            <a:r>
              <a:rPr b="0" i="0" lang="en-US" sz="2000" u="none" cap="none" strike="noStrike">
                <a:solidFill>
                  <a:schemeClr val="dk1"/>
                </a:solidFill>
                <a:latin typeface="Playfair Display"/>
                <a:ea typeface="Playfair Display"/>
                <a:cs typeface="Playfair Display"/>
                <a:sym typeface="Playfair Display"/>
              </a:rPr>
              <a:t>End Users</a:t>
            </a:r>
            <a:endParaRPr b="0" i="0" sz="2000" u="none" cap="none" strike="noStrike">
              <a:solidFill>
                <a:schemeClr val="dk1"/>
              </a:solidFill>
              <a:latin typeface="Playfair Display"/>
              <a:ea typeface="Playfair Display"/>
              <a:cs typeface="Playfair Display"/>
              <a:sym typeface="Playfair Display"/>
            </a:endParaRPr>
          </a:p>
          <a:p>
            <a:pPr indent="-355600" lvl="0" marL="457200" marR="0" rtl="0" algn="l">
              <a:lnSpc>
                <a:spcPct val="100000"/>
              </a:lnSpc>
              <a:spcBef>
                <a:spcPts val="0"/>
              </a:spcBef>
              <a:spcAft>
                <a:spcPts val="0"/>
              </a:spcAft>
              <a:buClr>
                <a:schemeClr val="dk1"/>
              </a:buClr>
              <a:buSzPts val="2000"/>
              <a:buFont typeface="Playfair Display"/>
              <a:buChar char="●"/>
            </a:pPr>
            <a:r>
              <a:rPr b="0" i="0" lang="en-US" sz="2000" u="none" cap="none" strike="noStrike">
                <a:solidFill>
                  <a:schemeClr val="dk1"/>
                </a:solidFill>
                <a:latin typeface="Playfair Display"/>
                <a:ea typeface="Playfair Display"/>
                <a:cs typeface="Playfair Display"/>
                <a:sym typeface="Playfair Display"/>
              </a:rPr>
              <a:t>Solution and its Value Proposition </a:t>
            </a:r>
            <a:endParaRPr b="0" i="0" sz="2000" u="none" cap="none" strike="noStrike">
              <a:solidFill>
                <a:schemeClr val="dk1"/>
              </a:solidFill>
              <a:latin typeface="Playfair Display"/>
              <a:ea typeface="Playfair Display"/>
              <a:cs typeface="Playfair Display"/>
              <a:sym typeface="Playfair Display"/>
            </a:endParaRPr>
          </a:p>
          <a:p>
            <a:pPr indent="-355600" lvl="0" marL="457200" marR="0" rtl="0" algn="l">
              <a:lnSpc>
                <a:spcPct val="100000"/>
              </a:lnSpc>
              <a:spcBef>
                <a:spcPts val="0"/>
              </a:spcBef>
              <a:spcAft>
                <a:spcPts val="0"/>
              </a:spcAft>
              <a:buClr>
                <a:schemeClr val="dk1"/>
              </a:buClr>
              <a:buSzPts val="2000"/>
              <a:buFont typeface="Playfair Display"/>
              <a:buChar char="●"/>
            </a:pPr>
            <a:r>
              <a:rPr b="0" i="0" lang="en-US" sz="2000" u="none" cap="none" strike="noStrike">
                <a:solidFill>
                  <a:schemeClr val="dk1"/>
                </a:solidFill>
                <a:latin typeface="Playfair Display"/>
                <a:ea typeface="Playfair Display"/>
                <a:cs typeface="Playfair Display"/>
                <a:sym typeface="Playfair Display"/>
              </a:rPr>
              <a:t>The Wow in the Solution </a:t>
            </a:r>
            <a:endParaRPr b="0" i="0" sz="2000" u="none" cap="none" strike="noStrike">
              <a:solidFill>
                <a:schemeClr val="dk1"/>
              </a:solidFill>
              <a:latin typeface="Playfair Display"/>
              <a:ea typeface="Playfair Display"/>
              <a:cs typeface="Playfair Display"/>
              <a:sym typeface="Playfair Display"/>
            </a:endParaRPr>
          </a:p>
          <a:p>
            <a:pPr indent="-355600" lvl="0" marL="457200" marR="0" rtl="0" algn="l">
              <a:lnSpc>
                <a:spcPct val="100000"/>
              </a:lnSpc>
              <a:spcBef>
                <a:spcPts val="0"/>
              </a:spcBef>
              <a:spcAft>
                <a:spcPts val="0"/>
              </a:spcAft>
              <a:buClr>
                <a:schemeClr val="dk1"/>
              </a:buClr>
              <a:buSzPts val="2000"/>
              <a:buFont typeface="Playfair Display"/>
              <a:buChar char="●"/>
            </a:pPr>
            <a:r>
              <a:rPr b="0" i="0" lang="en-US" sz="2000" u="none" cap="none" strike="noStrike">
                <a:solidFill>
                  <a:schemeClr val="dk1"/>
                </a:solidFill>
                <a:latin typeface="Playfair Display"/>
                <a:ea typeface="Playfair Display"/>
                <a:cs typeface="Playfair Display"/>
                <a:sym typeface="Playfair Display"/>
              </a:rPr>
              <a:t>Modelling </a:t>
            </a:r>
            <a:endParaRPr b="0" i="0" sz="2000" u="none" cap="none" strike="noStrike">
              <a:solidFill>
                <a:schemeClr val="dk1"/>
              </a:solidFill>
              <a:latin typeface="Playfair Display"/>
              <a:ea typeface="Playfair Display"/>
              <a:cs typeface="Playfair Display"/>
              <a:sym typeface="Playfair Display"/>
            </a:endParaRPr>
          </a:p>
          <a:p>
            <a:pPr indent="-355600" lvl="0" marL="457200" marR="0" rtl="0" algn="l">
              <a:lnSpc>
                <a:spcPct val="100000"/>
              </a:lnSpc>
              <a:spcBef>
                <a:spcPts val="0"/>
              </a:spcBef>
              <a:spcAft>
                <a:spcPts val="0"/>
              </a:spcAft>
              <a:buClr>
                <a:schemeClr val="dk1"/>
              </a:buClr>
              <a:buSzPts val="2000"/>
              <a:buFont typeface="Playfair Display"/>
              <a:buChar char="●"/>
            </a:pPr>
            <a:r>
              <a:rPr b="0" i="0" lang="en-US" sz="2000" u="none" cap="none" strike="noStrike">
                <a:solidFill>
                  <a:schemeClr val="dk1"/>
                </a:solidFill>
                <a:latin typeface="Playfair Display"/>
                <a:ea typeface="Playfair Display"/>
                <a:cs typeface="Playfair Display"/>
                <a:sym typeface="Playfair Display"/>
              </a:rPr>
              <a:t>Result </a:t>
            </a:r>
            <a:endParaRPr b="0" i="0" sz="2000" u="none" cap="none" strike="noStrike">
              <a:solidFill>
                <a:schemeClr val="dk1"/>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pSp>
        <p:nvGrpSpPr>
          <p:cNvPr id="115" name="Google Shape;115;p4"/>
          <p:cNvGrpSpPr/>
          <p:nvPr/>
        </p:nvGrpSpPr>
        <p:grpSpPr>
          <a:xfrm>
            <a:off x="8874790" y="2943225"/>
            <a:ext cx="2762250" cy="3257550"/>
            <a:chOff x="7991475" y="2933700"/>
            <a:chExt cx="2762250" cy="3257550"/>
          </a:xfrm>
        </p:grpSpPr>
        <p:sp>
          <p:nvSpPr>
            <p:cNvPr id="116" name="Google Shape;116;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 name="Google Shape;117;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8" name="Google Shape;118;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19" name="Google Shape;119;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sp>
        <p:nvSpPr>
          <p:cNvPr id="121" name="Google Shape;121;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2" name="Google Shape;122;p4"/>
          <p:cNvSpPr txBox="1"/>
          <p:nvPr/>
        </p:nvSpPr>
        <p:spPr>
          <a:xfrm>
            <a:off x="267532" y="2193282"/>
            <a:ext cx="8607257" cy="29692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200" u="none" cap="none" strike="noStrike">
                <a:solidFill>
                  <a:srgbClr val="000000"/>
                </a:solidFill>
                <a:latin typeface="Trebuchet MS"/>
                <a:ea typeface="Trebuchet MS"/>
                <a:cs typeface="Trebuchet MS"/>
                <a:sym typeface="Trebuchet MS"/>
              </a:rPr>
              <a:t>Current image generation techniques struggle to produce high-quality, diverse, and realistic images. Stable diffusion models integrated with generative AI offer a promising solution, yet their full potential and practical applications are not fully understood. Therefore, the problem statement is to investigate the capabilities and limitations of these models for image generation, aiming to advance the state-of-the-art and meet industry and research demands.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p5"/>
          <p:cNvGrpSpPr/>
          <p:nvPr/>
        </p:nvGrpSpPr>
        <p:grpSpPr>
          <a:xfrm>
            <a:off x="9311375" y="2482425"/>
            <a:ext cx="3533775" cy="3810000"/>
            <a:chOff x="8658225" y="2647950"/>
            <a:chExt cx="3533775" cy="3810000"/>
          </a:xfrm>
        </p:grpSpPr>
        <p:sp>
          <p:nvSpPr>
            <p:cNvPr id="128" name="Google Shape;128;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 name="Google Shape;129;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0" name="Google Shape;130;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1" name="Google Shape;131;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 name="Google Shape;132;p5"/>
          <p:cNvSpPr txBox="1"/>
          <p:nvPr>
            <p:ph type="title"/>
          </p:nvPr>
        </p:nvSpPr>
        <p:spPr>
          <a:xfrm>
            <a:off x="739775" y="220650"/>
            <a:ext cx="5956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33" name="Google Shape;133;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4" name="Google Shape;134;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35" name="Google Shape;135;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36" name="Google Shape;136;p5"/>
          <p:cNvSpPr/>
          <p:nvPr/>
        </p:nvSpPr>
        <p:spPr>
          <a:xfrm>
            <a:off x="6696038" y="1695375"/>
            <a:ext cx="314400" cy="324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7" name="Google Shape;137;p5"/>
          <p:cNvSpPr txBox="1"/>
          <p:nvPr/>
        </p:nvSpPr>
        <p:spPr>
          <a:xfrm>
            <a:off x="244200" y="891450"/>
            <a:ext cx="9641100" cy="577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000000"/>
                </a:solidFill>
                <a:latin typeface="Calibri"/>
                <a:ea typeface="Calibri"/>
                <a:cs typeface="Calibri"/>
                <a:sym typeface="Calibri"/>
              </a:rPr>
              <a:t>Introduction:</a:t>
            </a:r>
            <a:endParaRPr b="1" i="0" sz="18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800" u="none" cap="none" strike="noStrike">
                <a:solidFill>
                  <a:schemeClr val="dk1"/>
                </a:solidFill>
                <a:latin typeface="Calibri"/>
                <a:ea typeface="Calibri"/>
                <a:cs typeface="Calibri"/>
                <a:sym typeface="Calibri"/>
              </a:rPr>
              <a:t>This project explores the potential of stable diffusion models combined with generative AI for image generation, aiming to overcome existing limitations in producing high-quality, diverse, and realistic images.</a:t>
            </a:r>
            <a:endParaRPr/>
          </a:p>
          <a:p>
            <a:pPr indent="-330200" lvl="0" marL="457200" marR="0" rtl="0" algn="l">
              <a:lnSpc>
                <a:spcPct val="100000"/>
              </a:lnSpc>
              <a:spcBef>
                <a:spcPts val="0"/>
              </a:spcBef>
              <a:spcAft>
                <a:spcPts val="0"/>
              </a:spcAft>
              <a:buClr>
                <a:srgbClr val="000000"/>
              </a:buClr>
              <a:buSzPts val="1600"/>
              <a:buFont typeface="Calibri"/>
              <a:buChar char="●"/>
            </a:pPr>
            <a:r>
              <a:rPr b="0" i="0" lang="en-US" sz="1800" u="none" cap="none" strike="noStrike">
                <a:solidFill>
                  <a:schemeClr val="dk1"/>
                </a:solidFill>
                <a:latin typeface="Calibri"/>
                <a:ea typeface="Calibri"/>
                <a:cs typeface="Calibri"/>
                <a:sym typeface="Calibri"/>
              </a:rPr>
              <a:t>Stable diffusion models offer a promising alternative by providing improved stability and control over the image synthesis process.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Dataset:</a:t>
            </a:r>
            <a:endParaRPr/>
          </a:p>
          <a:p>
            <a:pPr indent="-330200" lvl="0" marL="457200" marR="0" rtl="0" algn="l">
              <a:lnSpc>
                <a:spcPct val="100000"/>
              </a:lnSpc>
              <a:spcBef>
                <a:spcPts val="0"/>
              </a:spcBef>
              <a:spcAft>
                <a:spcPts val="0"/>
              </a:spcAft>
              <a:buClr>
                <a:srgbClr val="000000"/>
              </a:buClr>
              <a:buSzPts val="1600"/>
              <a:buFont typeface="Calibri"/>
              <a:buChar char="●"/>
            </a:pPr>
            <a:r>
              <a:rPr b="0" i="0" lang="en-US" sz="1800" u="none" cap="none" strike="noStrike">
                <a:solidFill>
                  <a:srgbClr val="000000"/>
                </a:solidFill>
                <a:latin typeface="Calibri"/>
                <a:ea typeface="Calibri"/>
                <a:cs typeface="Calibri"/>
                <a:sym typeface="Calibri"/>
              </a:rPr>
              <a:t>A diverse dataset containing various categories and visual styles will be used for training and evaluation, including standard datasets like CIFAR-10, CelebA, and ImageNet, along with domain-specific datasets if applicable.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Training:</a:t>
            </a:r>
            <a:endParaRPr/>
          </a:p>
          <a:p>
            <a:pPr indent="-330200" lvl="0" marL="457200" marR="0" rtl="0" algn="l">
              <a:lnSpc>
                <a:spcPct val="100000"/>
              </a:lnSpc>
              <a:spcBef>
                <a:spcPts val="0"/>
              </a:spcBef>
              <a:spcAft>
                <a:spcPts val="0"/>
              </a:spcAft>
              <a:buClr>
                <a:srgbClr val="000000"/>
              </a:buClr>
              <a:buSzPts val="1600"/>
              <a:buFont typeface="Calibri"/>
              <a:buChar char="●"/>
            </a:pPr>
            <a:r>
              <a:rPr b="0" i="0" lang="en-US" sz="1800" u="none" cap="none" strike="noStrike">
                <a:solidFill>
                  <a:srgbClr val="000000"/>
                </a:solidFill>
                <a:latin typeface="Calibri"/>
                <a:ea typeface="Calibri"/>
                <a:cs typeface="Calibri"/>
                <a:sym typeface="Calibri"/>
              </a:rPr>
              <a:t>The stable diffusion models will be trained using generative AI algorithms and diffusion processes, optimizing model parameters with techniques like stochastic gradient descent (SGD) and applying hyperparameter tuning and regularization to ensure robustness.</a:t>
            </a:r>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Evaluation:</a:t>
            </a:r>
            <a:endParaRPr b="1" i="0" sz="18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Quantitative metrics such as Frechet Inception Distance (FID) and qualitative evaluation through visual inspection and user studies will assess the generated images' quality, diversity, and realism</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p:nvPr/>
        </p:nvSpPr>
        <p:spPr>
          <a:xfrm>
            <a:off x="9723425" y="537702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 name="Google Shape;143;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 name="Google Shape;144;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5" name="Google Shape;145;p6"/>
          <p:cNvSpPr txBox="1"/>
          <p:nvPr>
            <p:ph type="title"/>
          </p:nvPr>
        </p:nvSpPr>
        <p:spPr>
          <a:xfrm>
            <a:off x="642650" y="309650"/>
            <a:ext cx="61755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46" name="Google Shape;146;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7" name="Google Shape;147;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8" name="Google Shape;148;p6"/>
          <p:cNvSpPr txBox="1"/>
          <p:nvPr/>
        </p:nvSpPr>
        <p:spPr>
          <a:xfrm>
            <a:off x="6696425" y="1695300"/>
            <a:ext cx="314400" cy="3240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6"/>
          <p:cNvSpPr txBox="1"/>
          <p:nvPr/>
        </p:nvSpPr>
        <p:spPr>
          <a:xfrm>
            <a:off x="343600" y="957000"/>
            <a:ext cx="9009900" cy="5170616"/>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AutoNum type="arabicPeriod"/>
            </a:pPr>
            <a:r>
              <a:rPr b="1" i="0" lang="en-US" sz="1800" u="none" cap="none" strike="noStrike">
                <a:solidFill>
                  <a:srgbClr val="000000"/>
                </a:solidFill>
                <a:latin typeface="Calibri"/>
                <a:ea typeface="Calibri"/>
                <a:cs typeface="Calibri"/>
                <a:sym typeface="Calibri"/>
              </a:rPr>
              <a:t>Artists and Designers: </a:t>
            </a:r>
            <a:r>
              <a:rPr b="0" i="0" lang="en-US" sz="1800" u="none" cap="none" strike="noStrike">
                <a:solidFill>
                  <a:srgbClr val="000000"/>
                </a:solidFill>
                <a:latin typeface="Calibri"/>
                <a:ea typeface="Calibri"/>
                <a:cs typeface="Calibri"/>
                <a:sym typeface="Calibri"/>
              </a:rPr>
              <a:t>Those in the creative industry could use the generated images for artistic purposes, such as creating digital artwork, illustrations, or graphic design elements.</a:t>
            </a:r>
            <a:endParaRPr/>
          </a:p>
          <a:p>
            <a:pPr indent="-228600" lvl="0" marL="457200" marR="0" rtl="0" algn="l">
              <a:lnSpc>
                <a:spcPct val="100000"/>
              </a:lnSpc>
              <a:spcBef>
                <a:spcPts val="0"/>
              </a:spcBef>
              <a:spcAft>
                <a:spcPts val="0"/>
              </a:spcAft>
              <a:buClr>
                <a:srgbClr val="000000"/>
              </a:buClr>
              <a:buSzPts val="1800"/>
              <a:buFont typeface="Calibri"/>
              <a:buNone/>
            </a:pPr>
            <a:r>
              <a:t/>
            </a:r>
            <a:endParaRPr b="1"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b="1" i="0" lang="en-US" sz="1800" u="none" cap="none" strike="noStrike">
                <a:solidFill>
                  <a:srgbClr val="000000"/>
                </a:solidFill>
                <a:latin typeface="Calibri"/>
                <a:ea typeface="Calibri"/>
                <a:cs typeface="Calibri"/>
                <a:sym typeface="Calibri"/>
              </a:rPr>
              <a:t>Content Creators: </a:t>
            </a:r>
            <a:r>
              <a:rPr b="0" i="0" lang="en-US" sz="1800" u="none" cap="none" strike="noStrike">
                <a:solidFill>
                  <a:srgbClr val="000000"/>
                </a:solidFill>
                <a:latin typeface="Calibri"/>
                <a:ea typeface="Calibri"/>
                <a:cs typeface="Calibri"/>
                <a:sym typeface="Calibri"/>
              </a:rPr>
              <a:t>Video game developers, filmmakers, and multimedia producers may utilize generated images to enhance their storytelling, create virtual environments, or develop visual effects.</a:t>
            </a:r>
            <a:endParaRPr/>
          </a:p>
          <a:p>
            <a:pPr indent="-228600" lvl="0" marL="457200" marR="0" rtl="0" algn="l">
              <a:lnSpc>
                <a:spcPct val="100000"/>
              </a:lnSpc>
              <a:spcBef>
                <a:spcPts val="0"/>
              </a:spcBef>
              <a:spcAft>
                <a:spcPts val="0"/>
              </a:spcAft>
              <a:buClr>
                <a:srgbClr val="000000"/>
              </a:buClr>
              <a:buSzPts val="1800"/>
              <a:buFont typeface="Calibri"/>
              <a:buNone/>
            </a:pPr>
            <a:r>
              <a:t/>
            </a:r>
            <a:endParaRPr b="1"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b="1" i="0" lang="en-US" sz="1800" u="none" cap="none" strike="noStrike">
                <a:solidFill>
                  <a:srgbClr val="000000"/>
                </a:solidFill>
                <a:latin typeface="Calibri"/>
                <a:ea typeface="Calibri"/>
                <a:cs typeface="Calibri"/>
                <a:sym typeface="Calibri"/>
              </a:rPr>
              <a:t>Researchers: </a:t>
            </a:r>
            <a:r>
              <a:rPr b="0" i="0" lang="en-US" sz="1800" u="none" cap="none" strike="noStrike">
                <a:solidFill>
                  <a:srgbClr val="000000"/>
                </a:solidFill>
                <a:latin typeface="Calibri"/>
                <a:ea typeface="Calibri"/>
                <a:cs typeface="Calibri"/>
                <a:sym typeface="Calibri"/>
              </a:rPr>
              <a:t>Scientists, engineers, and academics may use the generated images for research purposes, such as in computer vision, robotics, or medical imaging, to augment datasets or simulate scenarios.</a:t>
            </a:r>
            <a:endParaRPr/>
          </a:p>
          <a:p>
            <a:pPr indent="-228600" lvl="0" marL="457200" marR="0" rtl="0" algn="l">
              <a:lnSpc>
                <a:spcPct val="100000"/>
              </a:lnSpc>
              <a:spcBef>
                <a:spcPts val="0"/>
              </a:spcBef>
              <a:spcAft>
                <a:spcPts val="0"/>
              </a:spcAft>
              <a:buClr>
                <a:srgbClr val="000000"/>
              </a:buClr>
              <a:buSzPts val="1800"/>
              <a:buFont typeface="Calibri"/>
              <a:buNone/>
            </a:pPr>
            <a:r>
              <a:t/>
            </a:r>
            <a:endParaRPr b="1"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b="1" i="0" lang="en-US" sz="1800" u="none" cap="none" strike="noStrike">
                <a:solidFill>
                  <a:srgbClr val="000000"/>
                </a:solidFill>
                <a:latin typeface="Calibri"/>
                <a:ea typeface="Calibri"/>
                <a:cs typeface="Calibri"/>
                <a:sym typeface="Calibri"/>
              </a:rPr>
              <a:t>Marketers and Advertisers: </a:t>
            </a:r>
            <a:r>
              <a:rPr b="0" i="0" lang="en-US" sz="1800" u="none" cap="none" strike="noStrike">
                <a:solidFill>
                  <a:srgbClr val="000000"/>
                </a:solidFill>
                <a:latin typeface="Calibri"/>
                <a:ea typeface="Calibri"/>
                <a:cs typeface="Calibri"/>
                <a:sym typeface="Calibri"/>
              </a:rPr>
              <a:t>Professionals in marketing and advertising could employ generated images for promotional materials, branding, or product visualization.</a:t>
            </a:r>
            <a:endParaRPr/>
          </a:p>
          <a:p>
            <a:pPr indent="-228600" lvl="0" marL="457200" marR="0" rtl="0" algn="l">
              <a:lnSpc>
                <a:spcPct val="100000"/>
              </a:lnSpc>
              <a:spcBef>
                <a:spcPts val="0"/>
              </a:spcBef>
              <a:spcAft>
                <a:spcPts val="0"/>
              </a:spcAft>
              <a:buClr>
                <a:srgbClr val="000000"/>
              </a:buClr>
              <a:buSzPts val="1800"/>
              <a:buFont typeface="Calibri"/>
              <a:buNone/>
            </a:pPr>
            <a:r>
              <a:t/>
            </a:r>
            <a:endParaRPr b="1"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b="1" i="0" lang="en-US" sz="1800" u="none" cap="none" strike="noStrike">
                <a:solidFill>
                  <a:srgbClr val="000000"/>
                </a:solidFill>
                <a:latin typeface="Calibri"/>
                <a:ea typeface="Calibri"/>
                <a:cs typeface="Calibri"/>
                <a:sym typeface="Calibri"/>
              </a:rPr>
              <a:t>Educators: </a:t>
            </a:r>
            <a:r>
              <a:rPr b="0" i="0" lang="en-US" sz="1800" u="none" cap="none" strike="noStrike">
                <a:solidFill>
                  <a:srgbClr val="000000"/>
                </a:solidFill>
                <a:latin typeface="Calibri"/>
                <a:ea typeface="Calibri"/>
                <a:cs typeface="Calibri"/>
                <a:sym typeface="Calibri"/>
              </a:rPr>
              <a:t>Teachers and educators might incorporate generated images into educational materials, presentations, or simulations to enhance learning experiences in various subjects.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p:nvPr/>
        </p:nvSpPr>
        <p:spPr>
          <a:xfrm>
            <a:off x="10896597" y="3175000"/>
            <a:ext cx="668973" cy="2644775"/>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5" name="Google Shape;155;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7" name="Google Shape;157;p7"/>
          <p:cNvSpPr txBox="1"/>
          <p:nvPr>
            <p:ph type="title"/>
          </p:nvPr>
        </p:nvSpPr>
        <p:spPr>
          <a:xfrm>
            <a:off x="229551" y="214950"/>
            <a:ext cx="104460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YOUR SOLUTION AND ITS VALUE PROPOSITION</a:t>
            </a:r>
            <a:endParaRPr sz="3600"/>
          </a:p>
        </p:txBody>
      </p:sp>
      <p:pic>
        <p:nvPicPr>
          <p:cNvPr id="158" name="Google Shape;158;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59" name="Google Shape;159;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0" name="Google Shape;160;p7"/>
          <p:cNvSpPr txBox="1"/>
          <p:nvPr/>
        </p:nvSpPr>
        <p:spPr>
          <a:xfrm>
            <a:off x="508683" y="734617"/>
            <a:ext cx="8415598" cy="153681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1" i="0" lang="en-US" sz="1300" u="none" cap="none" strike="noStrike">
                <a:solidFill>
                  <a:schemeClr val="dk1"/>
                </a:solidFill>
                <a:latin typeface="Roboto"/>
                <a:ea typeface="Roboto"/>
                <a:cs typeface="Roboto"/>
                <a:sym typeface="Roboto"/>
              </a:rPr>
              <a:t>Solution: </a:t>
            </a:r>
            <a:endParaRPr/>
          </a:p>
          <a:p>
            <a:pPr indent="457200" lvl="0" marL="0" marR="0" rtl="0" algn="l">
              <a:lnSpc>
                <a:spcPct val="115000"/>
              </a:lnSpc>
              <a:spcBef>
                <a:spcPts val="1500"/>
              </a:spcBef>
              <a:spcAft>
                <a:spcPts val="0"/>
              </a:spcAft>
              <a:buClr>
                <a:schemeClr val="dk1"/>
              </a:buClr>
              <a:buSzPts val="1100"/>
              <a:buFont typeface="Arial"/>
              <a:buNone/>
            </a:pPr>
            <a:r>
              <a:rPr b="0" i="0" lang="en-US" sz="1300" u="none" cap="none" strike="noStrike">
                <a:solidFill>
                  <a:schemeClr val="dk1"/>
                </a:solidFill>
                <a:latin typeface="Roboto"/>
                <a:ea typeface="Roboto"/>
                <a:cs typeface="Roboto"/>
                <a:sym typeface="Roboto"/>
              </a:rPr>
              <a:t>Our solution revolves around leveraging stable diffusion models integrated with generative AI to produce high-quality, diverse, and realistic images for a wide range of applications. add one more sentence. It offers a user-friendly interface and seamless integration with existing workflows, ensuring accessibility and ease of adoption for both novice and experienced users alike.</a:t>
            </a:r>
            <a:endParaRPr b="0" i="0" sz="1300" u="none" cap="none" strike="noStrike">
              <a:solidFill>
                <a:srgbClr val="000000"/>
              </a:solidFill>
              <a:latin typeface="Calibri"/>
              <a:ea typeface="Calibri"/>
              <a:cs typeface="Calibri"/>
              <a:sym typeface="Calibri"/>
            </a:endParaRPr>
          </a:p>
        </p:txBody>
      </p:sp>
      <p:sp>
        <p:nvSpPr>
          <p:cNvPr id="161" name="Google Shape;161;p7"/>
          <p:cNvSpPr txBox="1"/>
          <p:nvPr/>
        </p:nvSpPr>
        <p:spPr>
          <a:xfrm>
            <a:off x="460560" y="2018337"/>
            <a:ext cx="8645700" cy="4329617"/>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rgbClr val="000000"/>
              </a:buClr>
              <a:buSzPts val="1300"/>
              <a:buFont typeface="Arial"/>
              <a:buNone/>
            </a:pPr>
            <a:r>
              <a:rPr b="1" i="0" lang="en-US" sz="1300" u="none" cap="none" strike="noStrike">
                <a:solidFill>
                  <a:schemeClr val="dk1"/>
                </a:solidFill>
                <a:latin typeface="Roboto"/>
                <a:ea typeface="Roboto"/>
                <a:cs typeface="Roboto"/>
                <a:sym typeface="Roboto"/>
              </a:rPr>
              <a:t>Value Proposition:</a:t>
            </a:r>
            <a:endParaRPr b="1" i="0" sz="13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rgbClr val="000000"/>
              </a:buClr>
              <a:buSzPts val="1300"/>
              <a:buFont typeface="Arial"/>
              <a:buNone/>
            </a:pPr>
            <a:r>
              <a:rPr b="1" i="0" lang="en-US" sz="1300" u="none" cap="none" strike="noStrike">
                <a:solidFill>
                  <a:schemeClr val="dk1"/>
                </a:solidFill>
                <a:latin typeface="Roboto"/>
                <a:ea typeface="Roboto"/>
                <a:cs typeface="Roboto"/>
                <a:sym typeface="Roboto"/>
              </a:rPr>
              <a:t>Enhanced Image Quality: </a:t>
            </a:r>
            <a:r>
              <a:rPr b="0" i="0" lang="en-US" sz="1300" u="none" cap="none" strike="noStrike">
                <a:solidFill>
                  <a:schemeClr val="dk1"/>
                </a:solidFill>
                <a:latin typeface="Roboto"/>
                <a:ea typeface="Roboto"/>
                <a:cs typeface="Roboto"/>
                <a:sym typeface="Roboto"/>
              </a:rPr>
              <a:t>By employing stable diffusion models, we can generate images with improved visual fidelity, capturing intricate details and nuances that may be challenging for traditional methods.</a:t>
            </a:r>
            <a:endParaRPr b="1" i="0" sz="13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rgbClr val="000000"/>
              </a:buClr>
              <a:buSzPts val="1300"/>
              <a:buFont typeface="Arial"/>
              <a:buNone/>
            </a:pPr>
            <a:r>
              <a:rPr b="1" i="0" lang="en-US" sz="1300" u="none" cap="none" strike="noStrike">
                <a:solidFill>
                  <a:schemeClr val="dk1"/>
                </a:solidFill>
                <a:latin typeface="Roboto"/>
                <a:ea typeface="Roboto"/>
                <a:cs typeface="Roboto"/>
                <a:sym typeface="Roboto"/>
              </a:rPr>
              <a:t>Increased Diversity: </a:t>
            </a:r>
            <a:r>
              <a:rPr b="0" i="0" lang="en-US" sz="1300" u="none" cap="none" strike="noStrike">
                <a:solidFill>
                  <a:schemeClr val="dk1"/>
                </a:solidFill>
                <a:latin typeface="Roboto"/>
                <a:ea typeface="Roboto"/>
                <a:cs typeface="Roboto"/>
                <a:sym typeface="Roboto"/>
              </a:rPr>
              <a:t>The integration of generative AI allows for the creation of diverse image outputs, spanning different styles, compositions, and content categories. This diversity enhances creativity and expands the range of possible applications.</a:t>
            </a:r>
            <a:endParaRPr b="1" i="0" sz="13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rgbClr val="000000"/>
              </a:buClr>
              <a:buSzPts val="1300"/>
              <a:buFont typeface="Arial"/>
              <a:buNone/>
            </a:pPr>
            <a:r>
              <a:rPr b="1" i="0" lang="en-US" sz="1300" u="none" cap="none" strike="noStrike">
                <a:solidFill>
                  <a:schemeClr val="dk1"/>
                </a:solidFill>
                <a:latin typeface="Roboto"/>
                <a:ea typeface="Roboto"/>
                <a:cs typeface="Roboto"/>
                <a:sym typeface="Roboto"/>
              </a:rPr>
              <a:t>Realistic Output: </a:t>
            </a:r>
            <a:r>
              <a:rPr b="0" i="0" lang="en-US" sz="1300" u="none" cap="none" strike="noStrike">
                <a:solidFill>
                  <a:schemeClr val="dk1"/>
                </a:solidFill>
                <a:latin typeface="Roboto"/>
                <a:ea typeface="Roboto"/>
                <a:cs typeface="Roboto"/>
                <a:sym typeface="Roboto"/>
              </a:rPr>
              <a:t>The combination of stable diffusion models and generative AI enables the generation of photorealistic images that closely resemble real-world scenes, making them suitable for various visual simulation and rendering tasks.</a:t>
            </a:r>
            <a:endParaRPr b="1" i="0" sz="13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rgbClr val="000000"/>
              </a:buClr>
              <a:buSzPts val="1300"/>
              <a:buFont typeface="Arial"/>
              <a:buNone/>
            </a:pPr>
            <a:r>
              <a:rPr b="1" i="0" lang="en-US" sz="1300" u="none" cap="none" strike="noStrike">
                <a:solidFill>
                  <a:schemeClr val="dk1"/>
                </a:solidFill>
                <a:latin typeface="Roboto"/>
                <a:ea typeface="Roboto"/>
                <a:cs typeface="Roboto"/>
                <a:sym typeface="Roboto"/>
              </a:rPr>
              <a:t>Scalability and Efficiency: </a:t>
            </a:r>
            <a:r>
              <a:rPr b="0" i="0" lang="en-US" sz="1300" u="none" cap="none" strike="noStrike">
                <a:solidFill>
                  <a:schemeClr val="dk1"/>
                </a:solidFill>
                <a:latin typeface="Roboto"/>
                <a:ea typeface="Roboto"/>
                <a:cs typeface="Roboto"/>
                <a:sym typeface="Roboto"/>
              </a:rPr>
              <a:t>Our solution offers scalability and efficiency in image generation, enabling the creation of large-scale, high-resolution images while optimizing computational resources and training time.</a:t>
            </a:r>
            <a:endParaRPr b="1" i="0" sz="13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rgbClr val="000000"/>
              </a:buClr>
              <a:buSzPts val="1300"/>
              <a:buFont typeface="Arial"/>
              <a:buNone/>
            </a:pPr>
            <a:r>
              <a:rPr b="1" i="0" lang="en-US" sz="1300" u="none" cap="none" strike="noStrike">
                <a:solidFill>
                  <a:schemeClr val="dk1"/>
                </a:solidFill>
                <a:latin typeface="Roboto"/>
                <a:ea typeface="Roboto"/>
                <a:cs typeface="Roboto"/>
                <a:sym typeface="Roboto"/>
              </a:rPr>
              <a:t>Customization and Control: </a:t>
            </a:r>
            <a:r>
              <a:rPr b="0" i="0" lang="en-US" sz="1300" u="none" cap="none" strike="noStrike">
                <a:solidFill>
                  <a:schemeClr val="dk1"/>
                </a:solidFill>
                <a:latin typeface="Roboto"/>
                <a:ea typeface="Roboto"/>
                <a:cs typeface="Roboto"/>
                <a:sym typeface="Roboto"/>
              </a:rPr>
              <a:t>Users have the flexibility to customize and control the image generation process, adjusting parameters and settings to achieve desired outcomes tailored to specific application requirements.</a:t>
            </a:r>
            <a:endParaRPr b="0" i="0" sz="1300" u="none" cap="none" strike="noStrike">
              <a:solidFill>
                <a:schemeClr val="dk1"/>
              </a:solidFill>
              <a:latin typeface="Roboto"/>
              <a:ea typeface="Roboto"/>
              <a:cs typeface="Roboto"/>
              <a:sym typeface="Roboto"/>
            </a:endParaRPr>
          </a:p>
        </p:txBody>
      </p:sp>
      <p:pic>
        <p:nvPicPr>
          <p:cNvPr descr="A cartoon pencil with a smile&#10;&#10;Description automatically generated" id="162" name="Google Shape;162;p7"/>
          <p:cNvPicPr preferRelativeResize="0"/>
          <p:nvPr/>
        </p:nvPicPr>
        <p:blipFill rotWithShape="1">
          <a:blip r:embed="rId4">
            <a:alphaModFix/>
          </a:blip>
          <a:srcRect b="0" l="0" r="0" t="0"/>
          <a:stretch/>
        </p:blipFill>
        <p:spPr>
          <a:xfrm>
            <a:off x="9192475" y="2990458"/>
            <a:ext cx="2484323" cy="33033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68" name="Google Shape;168;p8"/>
          <p:cNvSpPr txBox="1"/>
          <p:nvPr>
            <p:ph type="title"/>
          </p:nvPr>
        </p:nvSpPr>
        <p:spPr>
          <a:xfrm>
            <a:off x="231450" y="240625"/>
            <a:ext cx="8515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YOUR SOLUTION</a:t>
            </a:r>
            <a:endParaRPr sz="4250"/>
          </a:p>
        </p:txBody>
      </p:sp>
      <p:sp>
        <p:nvSpPr>
          <p:cNvPr id="169" name="Google Shape;169;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70" name="Google Shape;170;p8"/>
          <p:cNvSpPr txBox="1"/>
          <p:nvPr/>
        </p:nvSpPr>
        <p:spPr>
          <a:xfrm>
            <a:off x="752475" y="1120150"/>
            <a:ext cx="7188367" cy="4755118"/>
          </a:xfrm>
          <a:prstGeom prst="rect">
            <a:avLst/>
          </a:prstGeom>
          <a:noFill/>
          <a:ln>
            <a:noFill/>
          </a:ln>
        </p:spPr>
        <p:txBody>
          <a:bodyPr anchorCtr="0" anchor="t" bIns="91425" lIns="91425" spcFirstLastPara="1" rIns="91425" wrap="square" tIns="91425">
            <a:spAutoFit/>
          </a:bodyPr>
          <a:lstStyle/>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Seamless integration of stable diffusion models and generative AI for image generation</a:t>
            </a:r>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Consistent delivery of high-quality, diverse, and realistic images</a:t>
            </a:r>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Revolutionary approach setting a new standard in visual content creation</a:t>
            </a:r>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Versatility across a wide range of applications</a:t>
            </a:r>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Accessibility and ease of adoption with a user-friendly interface</a:t>
            </a:r>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Empowering both novice and experienced users to create compelling visual content</a:t>
            </a:r>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Redefining the boundaries of image generation with cutting-edge technology.</a:t>
            </a:r>
            <a:endParaRPr b="0" i="0" sz="1600" u="none" cap="none" strike="noStrike">
              <a:solidFill>
                <a:schemeClr val="dk1"/>
              </a:solidFill>
              <a:latin typeface="Trebuchet MS"/>
              <a:ea typeface="Trebuchet MS"/>
              <a:cs typeface="Trebuchet MS"/>
              <a:sym typeface="Trebuchet MS"/>
            </a:endParaRPr>
          </a:p>
        </p:txBody>
      </p:sp>
      <p:pic>
        <p:nvPicPr>
          <p:cNvPr descr="A cartoon of a child holding a pencil&#10;&#10;Description automatically generated" id="171" name="Google Shape;171;p8"/>
          <p:cNvPicPr preferRelativeResize="0"/>
          <p:nvPr/>
        </p:nvPicPr>
        <p:blipFill rotWithShape="1">
          <a:blip r:embed="rId3">
            <a:alphaModFix/>
          </a:blip>
          <a:srcRect b="0" l="0" r="0" t="0"/>
          <a:stretch/>
        </p:blipFill>
        <p:spPr>
          <a:xfrm>
            <a:off x="9618044" y="2972140"/>
            <a:ext cx="2170110" cy="30134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7" name="Google Shape;177;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178" name="Google Shape;178;p9"/>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Trebuchet MS"/>
                <a:ea typeface="Trebuchet MS"/>
                <a:cs typeface="Trebuchet MS"/>
                <a:sym typeface="Trebuchet MS"/>
              </a:rPr>
              <a:t>MODELLING</a:t>
            </a:r>
            <a:endParaRPr b="0" i="0" sz="4800" u="none" cap="none" strike="noStrike">
              <a:solidFill>
                <a:srgbClr val="000000"/>
              </a:solidFill>
              <a:latin typeface="Trebuchet MS"/>
              <a:ea typeface="Trebuchet MS"/>
              <a:cs typeface="Trebuchet MS"/>
              <a:sym typeface="Trebuchet MS"/>
            </a:endParaRPr>
          </a:p>
        </p:txBody>
      </p:sp>
      <p:pic>
        <p:nvPicPr>
          <p:cNvPr id="179" name="Google Shape;179;p9"/>
          <p:cNvPicPr preferRelativeResize="0"/>
          <p:nvPr/>
        </p:nvPicPr>
        <p:blipFill rotWithShape="1">
          <a:blip r:embed="rId4">
            <a:alphaModFix/>
          </a:blip>
          <a:srcRect b="5665" l="14784" r="15764" t="27957"/>
          <a:stretch/>
        </p:blipFill>
        <p:spPr>
          <a:xfrm>
            <a:off x="2165684" y="2206925"/>
            <a:ext cx="6527232" cy="2892359"/>
          </a:xfrm>
          <a:prstGeom prst="rect">
            <a:avLst/>
          </a:prstGeom>
          <a:noFill/>
          <a:ln>
            <a:noFill/>
          </a:ln>
        </p:spPr>
      </p:pic>
      <p:cxnSp>
        <p:nvCxnSpPr>
          <p:cNvPr id="180" name="Google Shape;180;p9"/>
          <p:cNvCxnSpPr/>
          <p:nvPr/>
        </p:nvCxnSpPr>
        <p:spPr>
          <a:xfrm>
            <a:off x="7993063" y="3581622"/>
            <a:ext cx="950019" cy="1"/>
          </a:xfrm>
          <a:prstGeom prst="straightConnector1">
            <a:avLst/>
          </a:prstGeom>
          <a:noFill/>
          <a:ln cap="flat" cmpd="sng" w="9525">
            <a:solidFill>
              <a:srgbClr val="7F7F7F"/>
            </a:solidFill>
            <a:prstDash val="solid"/>
            <a:round/>
            <a:headEnd len="sm" w="sm" type="none"/>
            <a:tailEnd len="med" w="med" type="triangle"/>
          </a:ln>
        </p:spPr>
      </p:cxnSp>
      <p:cxnSp>
        <p:nvCxnSpPr>
          <p:cNvPr id="181" name="Google Shape;181;p9"/>
          <p:cNvCxnSpPr/>
          <p:nvPr/>
        </p:nvCxnSpPr>
        <p:spPr>
          <a:xfrm>
            <a:off x="1908179" y="3614964"/>
            <a:ext cx="432000" cy="0"/>
          </a:xfrm>
          <a:prstGeom prst="straightConnector1">
            <a:avLst/>
          </a:prstGeom>
          <a:noFill/>
          <a:ln cap="flat" cmpd="sng" w="9525">
            <a:solidFill>
              <a:srgbClr val="7F7F7F"/>
            </a:solidFill>
            <a:prstDash val="solid"/>
            <a:round/>
            <a:headEnd len="sm" w="sm" type="none"/>
            <a:tailEnd len="sm" w="sm" type="none"/>
          </a:ln>
        </p:spPr>
      </p:cxnSp>
      <p:cxnSp>
        <p:nvCxnSpPr>
          <p:cNvPr id="182" name="Google Shape;182;p9"/>
          <p:cNvCxnSpPr/>
          <p:nvPr/>
        </p:nvCxnSpPr>
        <p:spPr>
          <a:xfrm>
            <a:off x="2232027" y="3497569"/>
            <a:ext cx="0" cy="255264"/>
          </a:xfrm>
          <a:prstGeom prst="straightConnector1">
            <a:avLst/>
          </a:prstGeom>
          <a:noFill/>
          <a:ln cap="flat" cmpd="sng" w="9525">
            <a:solidFill>
              <a:srgbClr val="7F7F7F"/>
            </a:solidFill>
            <a:prstDash val="solid"/>
            <a:round/>
            <a:headEnd len="sm" w="sm" type="none"/>
            <a:tailEnd len="sm" w="sm" type="none"/>
          </a:ln>
        </p:spPr>
      </p:cxnSp>
      <p:sp>
        <p:nvSpPr>
          <p:cNvPr id="183" name="Google Shape;183;p9"/>
          <p:cNvSpPr txBox="1"/>
          <p:nvPr/>
        </p:nvSpPr>
        <p:spPr>
          <a:xfrm>
            <a:off x="779648" y="3468693"/>
            <a:ext cx="129225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rebuchet MS"/>
                <a:ea typeface="Trebuchet MS"/>
                <a:cs typeface="Trebuchet MS"/>
                <a:sym typeface="Trebuchet MS"/>
              </a:rPr>
              <a:t>INPUT TEXT</a:t>
            </a:r>
            <a:endParaRPr/>
          </a:p>
        </p:txBody>
      </p:sp>
      <p:sp>
        <p:nvSpPr>
          <p:cNvPr id="184" name="Google Shape;184;p9"/>
          <p:cNvSpPr txBox="1"/>
          <p:nvPr/>
        </p:nvSpPr>
        <p:spPr>
          <a:xfrm>
            <a:off x="1124926" y="1503618"/>
            <a:ext cx="26385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Trebuchet MS"/>
                <a:ea typeface="Trebuchet MS"/>
                <a:cs typeface="Trebuchet MS"/>
                <a:sym typeface="Trebuchet MS"/>
              </a:rPr>
              <a:t>STABLE DIFFUSION</a:t>
            </a:r>
            <a:endParaRPr/>
          </a:p>
        </p:txBody>
      </p:sp>
      <p:pic>
        <p:nvPicPr>
          <p:cNvPr id="185" name="Google Shape;185;p9"/>
          <p:cNvPicPr preferRelativeResize="0"/>
          <p:nvPr/>
        </p:nvPicPr>
        <p:blipFill rotWithShape="1">
          <a:blip r:embed="rId5">
            <a:alphaModFix/>
          </a:blip>
          <a:srcRect b="0" l="0" r="0" t="0"/>
          <a:stretch/>
        </p:blipFill>
        <p:spPr>
          <a:xfrm>
            <a:off x="9038713" y="2939457"/>
            <a:ext cx="1842519" cy="1116224"/>
          </a:xfrm>
          <a:prstGeom prst="rect">
            <a:avLst/>
          </a:prstGeom>
          <a:noFill/>
          <a:ln>
            <a:noFill/>
          </a:ln>
        </p:spPr>
      </p:pic>
      <p:sp>
        <p:nvSpPr>
          <p:cNvPr id="186" name="Google Shape;186;p9"/>
          <p:cNvSpPr txBox="1"/>
          <p:nvPr/>
        </p:nvSpPr>
        <p:spPr>
          <a:xfrm>
            <a:off x="9380189" y="4055681"/>
            <a:ext cx="1292253" cy="6309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Trebuchet MS"/>
                <a:ea typeface="Trebuchet MS"/>
                <a:cs typeface="Trebuchet MS"/>
                <a:sym typeface="Trebuchet MS"/>
              </a:rPr>
              <a:t>GENERATED IMAGE</a:t>
            </a:r>
            <a:endParaRPr/>
          </a:p>
          <a:p>
            <a:pPr indent="0" lvl="0" marL="0" marR="0" rtl="0" algn="ctr">
              <a:lnSpc>
                <a:spcPct val="100000"/>
              </a:lnSpc>
              <a:spcBef>
                <a:spcPts val="0"/>
              </a:spcBef>
              <a:spcAft>
                <a:spcPts val="0"/>
              </a:spcAft>
              <a:buNone/>
            </a:pPr>
            <a:r>
              <a:rPr b="0" i="0" lang="en-US" sz="700" u="none" cap="none" strike="noStrike">
                <a:solidFill>
                  <a:srgbClr val="000000"/>
                </a:solidFill>
                <a:latin typeface="Trebuchet MS"/>
                <a:ea typeface="Trebuchet MS"/>
                <a:cs typeface="Trebuchet MS"/>
                <a:sym typeface="Trebuchet MS"/>
              </a:rPr>
              <a:t>512 X 512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2024-04-04T19:05:22Z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