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11"/>
  </p:notesMasterIdLst>
  <p:handoutMasterIdLst>
    <p:handoutMasterId r:id="rId12"/>
  </p:handoutMasterIdLst>
  <p:sldIdLst>
    <p:sldId id="290" r:id="rId3"/>
    <p:sldId id="298" r:id="rId4"/>
    <p:sldId id="300" r:id="rId5"/>
    <p:sldId id="299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23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3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7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18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6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29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6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29/05/2023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r/v2/Les-bases-de-Git-D%C3%A9marrer-un-d%C3%A9p%C3%B4t-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i="0" u="none" strike="noStrike" baseline="0" dirty="0" err="1">
                <a:solidFill>
                  <a:srgbClr val="262626"/>
                </a:solidFill>
                <a:latin typeface="DejaVuSans"/>
              </a:rPr>
              <a:t>Github</a:t>
            </a:r>
            <a:endParaRPr lang="fr-FR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Fonctionnement du « </a:t>
            </a:r>
            <a:r>
              <a:rPr lang="fr-FR" sz="1800" b="1" i="0" u="sng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versionning</a:t>
            </a: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 » de Git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Git stock les fichiers complets pour tout le projet et pour chaque version (notion d’instantané). d’autres systèmes fonctionnent plutôt en stockant les delta des fichiers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Il repose sur les informations locales et peut donc fonctionner de façon déconnecté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Il sécurise les fichiers à l’aide de calcul de somme de contrôle (SHA-1)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34251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1928264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Un fichier peut être dans différentes catégories, au niveau de votre dépôt local :</a:t>
            </a: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Il peut être suivi ou non suivi : 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il est suivi si il est répertorié par la base de donnée git (local)</a:t>
            </a:r>
          </a:p>
          <a:p>
            <a:pPr lvl="1"/>
            <a:r>
              <a:rPr lang="fr-FR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Il est non suivi si il n’a pas </a:t>
            </a:r>
            <a:r>
              <a:rPr lang="fr-FR" dirty="0">
                <a:latin typeface="Century Gothic" panose="020B0502020202020204" pitchFamily="34" charset="0"/>
              </a:rPr>
              <a:t>encore été ajouté à la </a:t>
            </a:r>
            <a:r>
              <a:rPr lang="fr-FR" dirty="0" err="1">
                <a:latin typeface="Century Gothic" panose="020B0502020202020204" pitchFamily="34" charset="0"/>
              </a:rPr>
              <a:t>BdD</a:t>
            </a:r>
            <a:r>
              <a:rPr lang="fr-FR" dirty="0">
                <a:latin typeface="Century Gothic" panose="020B0502020202020204" pitchFamily="34" charset="0"/>
              </a:rPr>
              <a:t> du dépôt</a:t>
            </a:r>
          </a:p>
          <a:p>
            <a:pPr marL="457200" lvl="1" indent="0">
              <a:buNone/>
            </a:pPr>
            <a:endParaRPr lang="fr-FR" dirty="0">
              <a:latin typeface="Century Gothic" panose="020B0502020202020204" pitchFamily="34" charset="0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Il peut être dans </a:t>
            </a:r>
            <a:r>
              <a:rPr lang="fr-FR" dirty="0">
                <a:latin typeface="Century Gothic" panose="020B0502020202020204" pitchFamily="34" charset="0"/>
              </a:rPr>
              <a:t>4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états : 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Non modifié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Modifié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Indexé (marqué pour faire parti du prochain instantané)</a:t>
            </a:r>
          </a:p>
          <a:p>
            <a:pPr lvl="1"/>
            <a:r>
              <a:rPr lang="fr-FR" dirty="0">
                <a:latin typeface="Century Gothic" panose="020B0502020202020204" pitchFamily="34" charset="0"/>
              </a:rPr>
              <a:t>Validé</a:t>
            </a:r>
          </a:p>
        </p:txBody>
      </p:sp>
    </p:spTree>
    <p:extLst>
      <p:ext uri="{BB962C8B-B14F-4D97-AF65-F5344CB8AC3E}">
        <p14:creationId xmlns:p14="http://schemas.microsoft.com/office/powerpoint/2010/main" val="13732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Principe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1928264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Git dispose de trois répertoires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 répertoire .git gère les métadonnées et la base de donnée (c’est ce qui est copié quand vous clonez un git)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 répertoire de travail : extraction d’une version d’un projet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La zone d’index qui contient ce qui sera intégré au prochain instantané</a:t>
            </a:r>
          </a:p>
          <a:p>
            <a:pPr marR="0" algn="l" rtl="0"/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L="0" marR="0" indent="0" algn="l" rtl="0">
              <a:buNone/>
            </a:pPr>
            <a:r>
              <a:rPr lang="fr-FR" sz="1800" b="1" i="0" u="sng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 processus est donc le suivant :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 répertoire de travail est modifié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Les fichiers sont indexés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Les modifications sont « mises en base » : les modifications sont intégrées au nouvel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instantanné</a:t>
            </a:r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41039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Les commandes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79" y="1928264"/>
            <a:ext cx="9199397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Git init:		permet de prépar</a:t>
            </a:r>
            <a:r>
              <a:rPr lang="fr-FR" dirty="0">
                <a:latin typeface="Century Gothic" panose="020B0502020202020204" pitchFamily="34" charset="0"/>
              </a:rPr>
              <a:t>er un dépôt local pour utilisation des outils git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Git clone :	permet de cloner un dépôt git en local</a:t>
            </a:r>
          </a:p>
          <a:p>
            <a:pPr marR="0" algn="l" rtl="0"/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Git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status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: 	permet de voir l’état de votre copie locale du dépôt</a:t>
            </a:r>
          </a:p>
          <a:p>
            <a:pPr marR="0" algn="l" rtl="0"/>
            <a:r>
              <a:rPr lang="fr-FR" dirty="0">
                <a:latin typeface="Century Gothic" panose="020B0502020202020204" pitchFamily="34" charset="0"/>
              </a:rPr>
              <a:t>Git </a:t>
            </a:r>
            <a:r>
              <a:rPr lang="fr-FR" dirty="0" err="1">
                <a:latin typeface="Century Gothic" panose="020B0502020202020204" pitchFamily="34" charset="0"/>
              </a:rPr>
              <a:t>add</a:t>
            </a:r>
            <a:r>
              <a:rPr lang="fr-FR" dirty="0">
                <a:latin typeface="Century Gothic" panose="020B0502020202020204" pitchFamily="34" charset="0"/>
              </a:rPr>
              <a:t> :		permet d’ajouter un fichier à suivre dans la </a:t>
            </a:r>
            <a:r>
              <a:rPr lang="fr-FR" dirty="0" err="1">
                <a:latin typeface="Century Gothic" panose="020B0502020202020204" pitchFamily="34" charset="0"/>
              </a:rPr>
              <a:t>BdD</a:t>
            </a:r>
            <a:r>
              <a:rPr lang="fr-FR" dirty="0">
                <a:latin typeface="Century Gothic" panose="020B0502020202020204" pitchFamily="34" charset="0"/>
              </a:rPr>
              <a:t> de git ou 						d’indexer un fichier*</a:t>
            </a:r>
          </a:p>
          <a:p>
            <a:pPr marR="0" algn="l" rtl="0"/>
            <a:r>
              <a:rPr lang="fr-FR" dirty="0">
                <a:latin typeface="Century Gothic" panose="020B0502020202020204" pitchFamily="34" charset="0"/>
              </a:rPr>
              <a:t>Git commit :	Permet de marquer les fichiers pour ensuite les synchroniser 					avec </a:t>
            </a:r>
            <a:r>
              <a:rPr lang="fr-FR" dirty="0" err="1">
                <a:latin typeface="Century Gothic" panose="020B0502020202020204" pitchFamily="34" charset="0"/>
              </a:rPr>
              <a:t>Github</a:t>
            </a:r>
            <a:endParaRPr lang="fr-FR" dirty="0">
              <a:latin typeface="Century Gothic" panose="020B0502020202020204" pitchFamily="34" charset="0"/>
            </a:endParaRPr>
          </a:p>
          <a:p>
            <a:pPr marR="0" algn="l" rtl="0"/>
            <a:r>
              <a:rPr lang="fr-FR" dirty="0">
                <a:latin typeface="Century Gothic" panose="020B0502020202020204" pitchFamily="34" charset="0"/>
              </a:rPr>
              <a:t>Git push:		Pousser vos modifications sur le dépôt central</a:t>
            </a:r>
          </a:p>
          <a:p>
            <a:pPr marR="0" algn="l" rtl="0"/>
            <a:endParaRPr lang="fr-FR" sz="1800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41627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Lab</a:t>
            </a: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 Git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93080" y="1904760"/>
            <a:ext cx="8915040" cy="4548735"/>
          </a:xfrm>
          <a:noFill/>
          <a:ln>
            <a:noFill/>
          </a:ln>
        </p:spPr>
        <p:txBody>
          <a:bodyPr wrap="square" anchor="t">
            <a:normAutofit/>
          </a:bodyPr>
          <a:lstStyle/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En vous aidant de la documentation suivante : </a:t>
            </a:r>
            <a:r>
              <a:rPr lang="fr-FR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  <a:hlinkClick r:id="rId3"/>
              </a:rPr>
              <a:t>https://git-scm.com/book/fr/v2/Les-bases-de-Git-D%C3%A9marrer-un-d%C3%A9p%C3%B4t-Git</a:t>
            </a:r>
            <a:r>
              <a:rPr lang="fr-FR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e</a:t>
            </a:r>
            <a:r>
              <a:rPr lang="fr-FR" dirty="0">
                <a:latin typeface="Century Gothic" panose="020B0502020202020204" pitchFamily="34" charset="0"/>
              </a:rPr>
              <a:t>t surtout les chapitres 2.1 à 2.5 :</a:t>
            </a:r>
          </a:p>
          <a:p>
            <a:r>
              <a:rPr lang="fr-FR" dirty="0">
                <a:latin typeface="Century Gothic" panose="020B0502020202020204" pitchFamily="34" charset="0"/>
              </a:rPr>
              <a:t>Créez un compte </a:t>
            </a:r>
            <a:r>
              <a:rPr lang="fr-FR" dirty="0" err="1">
                <a:latin typeface="Century Gothic" panose="020B0502020202020204" pitchFamily="34" charset="0"/>
              </a:rPr>
              <a:t>github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Créez un dépôt vide</a:t>
            </a:r>
          </a:p>
          <a:p>
            <a:r>
              <a:rPr lang="fr-FR" dirty="0">
                <a:latin typeface="Century Gothic" panose="020B0502020202020204" pitchFamily="34" charset="0"/>
              </a:rPr>
              <a:t>Créer une copie de votre dépôt </a:t>
            </a:r>
            <a:r>
              <a:rPr lang="fr-FR" dirty="0" err="1">
                <a:latin typeface="Century Gothic" panose="020B0502020202020204" pitchFamily="34" charset="0"/>
              </a:rPr>
              <a:t>github</a:t>
            </a:r>
            <a:r>
              <a:rPr lang="fr-FR" dirty="0">
                <a:latin typeface="Century Gothic" panose="020B0502020202020204" pitchFamily="34" charset="0"/>
              </a:rPr>
              <a:t> sur votre serveur </a:t>
            </a:r>
            <a:r>
              <a:rPr lang="fr-FR" dirty="0" err="1">
                <a:latin typeface="Century Gothic" panose="020B0502020202020204" pitchFamily="34" charset="0"/>
              </a:rPr>
              <a:t>jenkins</a:t>
            </a:r>
            <a:endParaRPr lang="fr-FR" dirty="0">
              <a:latin typeface="Century Gothic" panose="020B0502020202020204" pitchFamily="34" charset="0"/>
            </a:endParaRPr>
          </a:p>
          <a:p>
            <a:r>
              <a:rPr lang="fr-FR" dirty="0">
                <a:latin typeface="Century Gothic" panose="020B0502020202020204" pitchFamily="34" charset="0"/>
              </a:rPr>
              <a:t>Créer les deux scripts du </a:t>
            </a:r>
            <a:r>
              <a:rPr lang="fr-FR" dirty="0" err="1">
                <a:latin typeface="Century Gothic" panose="020B0502020202020204" pitchFamily="34" charset="0"/>
              </a:rPr>
              <a:t>lab</a:t>
            </a:r>
            <a:r>
              <a:rPr lang="fr-FR" dirty="0">
                <a:latin typeface="Century Gothic" panose="020B0502020202020204" pitchFamily="34" charset="0"/>
              </a:rPr>
              <a:t> (voir diapo pages suivantes pour le contenu) et poussez les modifications de votre dépôt vers votre dépôt git</a:t>
            </a:r>
          </a:p>
          <a:p>
            <a:r>
              <a:rPr lang="fr-FR" dirty="0">
                <a:latin typeface="Century Gothic" panose="020B0502020202020204" pitchFamily="34" charset="0"/>
              </a:rPr>
              <a:t>Testez le bon fonctionnement des scripts</a:t>
            </a:r>
          </a:p>
          <a:p>
            <a:r>
              <a:rPr lang="fr-FR" dirty="0">
                <a:latin typeface="Century Gothic" panose="020B0502020202020204" pitchFamily="34" charset="0"/>
              </a:rPr>
              <a:t>Ajouter un fichier texte contribution.txt contenant un message et envoyez la modification sur votre dépôt</a:t>
            </a:r>
          </a:p>
          <a:p>
            <a:pPr lvl="1"/>
            <a:endParaRPr lang="fr-FR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8984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Lab</a:t>
            </a: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 Git : script.sh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93080" y="1904760"/>
            <a:ext cx="8915040" cy="4548735"/>
          </a:xfrm>
          <a:noFill/>
          <a:ln>
            <a:noFill/>
          </a:ln>
        </p:spPr>
        <p:txBody>
          <a:bodyPr wrap="square" anchor="t">
            <a:normAutofit fontScale="62500" lnSpcReduction="20000"/>
          </a:bodyPr>
          <a:lstStyle/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#!/bin/bash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script qui prend en argument trois valeurs, a, b, n et qui renvoie le résultat du calcul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axn+b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Pour rappel, les arguments passés en ligne de commande s'appellent $1, $2, ... $n</a:t>
            </a:r>
          </a:p>
          <a:p>
            <a:pPr marL="0" marR="0" indent="0" algn="l" rtl="0">
              <a:buNone/>
            </a:pP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Vérification que le script dispose bien de trois paramètres, sinon, sort en générant une erreur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if [ -z $1 ] || [ -z $2 ] || [ -z $3 ]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then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"Erreur : Vous devez passer 3 paramètres au script :"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 - argument 1 = a"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 - argument 2 = b"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 - argument 3 = n"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"Le script renvoie la valeur a*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n+b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# Génération d'un code d'erreur en sortie, consultable par 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$?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exit 1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fi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resultat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=$((($1*$3)+$2))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$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resultat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lvl="1"/>
            <a:endParaRPr lang="fr-FR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156046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algn="l" rtl="0"/>
            <a:r>
              <a:rPr lang="fr-FR" sz="36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Github</a:t>
            </a:r>
            <a:br>
              <a:rPr lang="fr-FR" sz="36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</a:br>
            <a:r>
              <a:rPr lang="fr-FR" sz="2400" b="0" i="0" u="none" strike="noStrike" dirty="0" err="1">
                <a:solidFill>
                  <a:srgbClr val="262626"/>
                </a:solidFill>
                <a:latin typeface="Century Gothic" panose="020B0502020202020204" pitchFamily="34" charset="0"/>
              </a:rPr>
              <a:t>Lab</a:t>
            </a:r>
            <a:r>
              <a:rPr lang="fr-FR" sz="2400" b="0" i="0" u="none" strike="noStrike" dirty="0">
                <a:solidFill>
                  <a:srgbClr val="262626"/>
                </a:solidFill>
                <a:latin typeface="Century Gothic" panose="020B0502020202020204" pitchFamily="34" charset="0"/>
              </a:rPr>
              <a:t> Git : test_suite.sh</a:t>
            </a:r>
            <a:endParaRPr lang="fr-FR" sz="1800" b="0" i="0" u="none" strike="noStrike" dirty="0">
              <a:solidFill>
                <a:srgbClr val="000000"/>
              </a:solidFill>
              <a:latin typeface="Lohit Devanaga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93080" y="1904760"/>
            <a:ext cx="8915040" cy="4548735"/>
          </a:xfrm>
          <a:noFill/>
          <a:ln>
            <a:noFill/>
          </a:ln>
        </p:spPr>
        <p:txBody>
          <a:bodyPr wrap="square" anchor="t">
            <a:normAutofit fontScale="92500" lnSpcReduction="20000"/>
          </a:bodyPr>
          <a:lstStyle/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#!/bin/bash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Test unitaire :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===============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# Test le script suite avec les valeurs 1, 2, 3 et vérifier que le résultat est bien 5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echo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"test unitaire du script suite.sh"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resultat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=$(/var/script/suite.sh 1 2 3)</a:t>
            </a:r>
          </a:p>
          <a:p>
            <a:pPr marL="0" marR="0" indent="0" algn="l" rtl="0">
              <a:buNone/>
            </a:pP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if [[ $</a:t>
            </a: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resultat</a:t>
            </a: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-eq 5 ]]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then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exit 0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 err="1">
                <a:solidFill>
                  <a:srgbClr val="404040"/>
                </a:solidFill>
                <a:latin typeface="Century Gothic" panose="020B0502020202020204" pitchFamily="34" charset="0"/>
              </a:rPr>
              <a:t>else</a:t>
            </a:r>
            <a:endParaRPr lang="fr-FR" sz="1800" b="0" i="0" u="none" strike="noStrike" baseline="0" dirty="0">
              <a:solidFill>
                <a:srgbClr val="404040"/>
              </a:solidFill>
              <a:latin typeface="Century Gothic" panose="020B0502020202020204" pitchFamily="34" charset="0"/>
            </a:endParaRP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    exit 1</a:t>
            </a:r>
          </a:p>
          <a:p>
            <a:pPr marL="0" marR="0" indent="0" algn="l" rtl="0">
              <a:buNone/>
            </a:pPr>
            <a:r>
              <a:rPr lang="fr-FR" sz="1800" b="0" i="0" u="none" strike="noStrike" baseline="0" dirty="0">
                <a:solidFill>
                  <a:srgbClr val="404040"/>
                </a:solidFill>
                <a:latin typeface="Century Gothic" panose="020B0502020202020204" pitchFamily="34" charset="0"/>
              </a:rPr>
              <a:t>fi</a:t>
            </a:r>
          </a:p>
          <a:p>
            <a:pPr lvl="1"/>
            <a:endParaRPr lang="fr-FR" b="0" i="0" u="none" strike="noStrike" baseline="0" dirty="0">
              <a:solidFill>
                <a:prstClr val="black"/>
              </a:solidFill>
              <a:latin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2405995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29E16E3D-57A6-4227-A45F-4263865A1214}"/>
</file>

<file path=customXml/itemProps2.xml><?xml version="1.0" encoding="utf-8"?>
<ds:datastoreItem xmlns:ds="http://schemas.openxmlformats.org/officeDocument/2006/customXml" ds:itemID="{CAB45A61-11B2-4EC5-BE87-A798977917EC}"/>
</file>

<file path=customXml/itemProps3.xml><?xml version="1.0" encoding="utf-8"?>
<ds:datastoreItem xmlns:ds="http://schemas.openxmlformats.org/officeDocument/2006/customXml" ds:itemID="{9510DD55-B20A-4BD0-AB08-24E51645AB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22797</TotalTime>
  <Words>721</Words>
  <Application>Microsoft Office PowerPoint</Application>
  <PresentationFormat>Grand écran</PresentationFormat>
  <Paragraphs>84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DejaVuSans</vt:lpstr>
      <vt:lpstr>Liberation Sans</vt:lpstr>
      <vt:lpstr>Liberation Serif</vt:lpstr>
      <vt:lpstr>Lohit Devanagari</vt:lpstr>
      <vt:lpstr>Wingdings 3</vt:lpstr>
      <vt:lpstr>Thème Office</vt:lpstr>
      <vt:lpstr>Brin</vt:lpstr>
      <vt:lpstr>Github</vt:lpstr>
      <vt:lpstr>Github Principe</vt:lpstr>
      <vt:lpstr>Github Principe</vt:lpstr>
      <vt:lpstr>Github Principe</vt:lpstr>
      <vt:lpstr>Github Les commandes</vt:lpstr>
      <vt:lpstr>Github Lab Git</vt:lpstr>
      <vt:lpstr>Github Lab Git : script.sh</vt:lpstr>
      <vt:lpstr>Github Lab Git : test_suite.sh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522</cp:revision>
  <cp:lastPrinted>2017-04-19T13:22:04Z</cp:lastPrinted>
  <dcterms:created xsi:type="dcterms:W3CDTF">2017-03-30T08:42:06Z</dcterms:created>
  <dcterms:modified xsi:type="dcterms:W3CDTF">2023-05-29T16:30:52Z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