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BA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703EB-849A-4E13-98FC-A176E10E60D7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0233-432E-4C10-9374-A96C0B0D5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65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0233-432E-4C10-9374-A96C0B0D53A0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66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C26B0A-57B0-423A-A7CE-6C8395513EB6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7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F67A-24C7-42B5-AAF0-9D6BBAAFE26C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0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1A7-C074-4078-B076-8CD96DFD2B9C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2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FB3D-C400-4DCA-B819-66C8B043449A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6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446C-4BEA-4534-90F7-4546BBA73594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10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855E-4BBE-4A5E-A7CF-7CA548E0AA81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2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044-B2AB-4336-B078-31F2899058F8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7C81-0C0E-4085-84D5-592F70C20AD7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A53-D0F1-4BDC-B452-D01114051FC4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5E6-B0E9-4199-9C8E-ED2CB0D4D3AA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0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1DDF-D2FE-48C0-86D9-F65A59C67279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4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BCC1EE-A204-44C6-8F1F-F9736C1A3019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4781550" y="2076172"/>
            <a:ext cx="2616200" cy="1330325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Practica 1</a:t>
            </a:r>
            <a:br>
              <a:rPr lang="es-MX" sz="4800" dirty="0" smtClean="0"/>
            </a:br>
            <a:r>
              <a:rPr lang="es-MX" sz="3600" dirty="0" smtClean="0"/>
              <a:t>N-Reinas</a:t>
            </a:r>
            <a:endParaRPr lang="es-MX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133848" y="3565525"/>
            <a:ext cx="3721100" cy="1787525"/>
          </a:xfrm>
        </p:spPr>
        <p:txBody>
          <a:bodyPr>
            <a:normAutofit/>
          </a:bodyPr>
          <a:lstStyle/>
          <a:p>
            <a:pPr algn="ctr">
              <a:lnSpc>
                <a:spcPts val="1000"/>
              </a:lnSpc>
            </a:pPr>
            <a:r>
              <a:rPr lang="es-MX" b="1" dirty="0" smtClean="0"/>
              <a:t>Integrantes</a:t>
            </a:r>
          </a:p>
          <a:p>
            <a:pPr algn="ctr">
              <a:lnSpc>
                <a:spcPts val="1000"/>
              </a:lnSpc>
            </a:pPr>
            <a:r>
              <a:rPr lang="es-MX" sz="1700" dirty="0" smtClean="0"/>
              <a:t>Sergio Alberto Arce Ruelas</a:t>
            </a:r>
          </a:p>
          <a:p>
            <a:pPr algn="ctr">
              <a:lnSpc>
                <a:spcPts val="1000"/>
              </a:lnSpc>
            </a:pPr>
            <a:r>
              <a:rPr lang="es-MX" sz="1700" dirty="0" smtClean="0"/>
              <a:t>Carlos Xavier Gallardo Rosas</a:t>
            </a:r>
          </a:p>
          <a:p>
            <a:pPr algn="ctr">
              <a:lnSpc>
                <a:spcPts val="1000"/>
              </a:lnSpc>
            </a:pPr>
            <a:r>
              <a:rPr lang="es-MX" sz="1700" dirty="0" smtClean="0"/>
              <a:t>Mauricio Santiago Valdovinos Morales</a:t>
            </a:r>
          </a:p>
          <a:p>
            <a:pPr algn="ctr">
              <a:lnSpc>
                <a:spcPts val="1000"/>
              </a:lnSpc>
            </a:pPr>
            <a:r>
              <a:rPr lang="es-MX" b="1" dirty="0" smtClean="0"/>
              <a:t>Docente</a:t>
            </a:r>
          </a:p>
          <a:p>
            <a:pPr algn="ctr">
              <a:lnSpc>
                <a:spcPts val="1000"/>
              </a:lnSpc>
            </a:pPr>
            <a:r>
              <a:rPr lang="es-MX" sz="1700" dirty="0" smtClean="0"/>
              <a:t>Hugo Armando Guillen Ramírez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28646" y="690344"/>
            <a:ext cx="4331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Universidad Autónoma de Baja California</a:t>
            </a:r>
          </a:p>
          <a:p>
            <a:pPr algn="ctr"/>
            <a:r>
              <a:rPr lang="es-MX" dirty="0" smtClean="0"/>
              <a:t>Facultad de Ingeniería, Arquitectura y Diseño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4439325" y="1711980"/>
            <a:ext cx="311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Inteligencia Artificial</a:t>
            </a:r>
            <a:endParaRPr lang="es-MX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663345" y="5859185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Ensenada, Baja California; 22 de Marzo del 2018</a:t>
            </a:r>
            <a:endParaRPr lang="es-MX" dirty="0"/>
          </a:p>
        </p:txBody>
      </p:sp>
      <p:pic>
        <p:nvPicPr>
          <p:cNvPr id="1026" name="Picture 2" descr="Resultado de imagen para uabc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8" y="819247"/>
            <a:ext cx="1594935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iad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674" y="819247"/>
            <a:ext cx="1755202" cy="237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Explicación del algoritmo</a:t>
            </a:r>
          </a:p>
        </p:txBody>
      </p:sp>
      <p:sp>
        <p:nvSpPr>
          <p:cNvPr id="4" name="Conector 3"/>
          <p:cNvSpPr/>
          <p:nvPr/>
        </p:nvSpPr>
        <p:spPr>
          <a:xfrm>
            <a:off x="6565900" y="2413000"/>
            <a:ext cx="647700" cy="6477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6443218" y="3594100"/>
            <a:ext cx="893064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F(x)</a:t>
            </a:r>
            <a:endParaRPr lang="es-MX" dirty="0"/>
          </a:p>
        </p:txBody>
      </p:sp>
      <p:cxnSp>
        <p:nvCxnSpPr>
          <p:cNvPr id="7" name="Conector recto de flecha 6"/>
          <p:cNvCxnSpPr>
            <a:stCxn id="4" idx="4"/>
            <a:endCxn id="5" idx="0"/>
          </p:cNvCxnSpPr>
          <p:nvPr/>
        </p:nvCxnSpPr>
        <p:spPr>
          <a:xfrm>
            <a:off x="6889750" y="30607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ector 8"/>
          <p:cNvSpPr/>
          <p:nvPr/>
        </p:nvSpPr>
        <p:spPr>
          <a:xfrm>
            <a:off x="6565900" y="4572000"/>
            <a:ext cx="647700" cy="6477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/>
          <p:cNvCxnSpPr>
            <a:stCxn id="5" idx="2"/>
            <a:endCxn id="9" idx="0"/>
          </p:cNvCxnSpPr>
          <p:nvPr/>
        </p:nvCxnSpPr>
        <p:spPr>
          <a:xfrm>
            <a:off x="6889750" y="4038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7827518" y="4292600"/>
            <a:ext cx="893064" cy="4445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9122918" y="3594100"/>
            <a:ext cx="893064" cy="4445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Cr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7827518" y="3105150"/>
            <a:ext cx="893064" cy="444500"/>
          </a:xfrm>
          <a:prstGeom prst="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</a:t>
            </a:r>
            <a:endParaRPr lang="es-MX" dirty="0"/>
          </a:p>
        </p:txBody>
      </p:sp>
      <p:cxnSp>
        <p:nvCxnSpPr>
          <p:cNvPr id="20" name="Conector curvado 19"/>
          <p:cNvCxnSpPr>
            <a:stCxn id="14" idx="1"/>
            <a:endCxn id="5" idx="0"/>
          </p:cNvCxnSpPr>
          <p:nvPr/>
        </p:nvCxnSpPr>
        <p:spPr>
          <a:xfrm rot="10800000" flipV="1">
            <a:off x="6889750" y="3327400"/>
            <a:ext cx="937768" cy="2667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ado 22"/>
          <p:cNvCxnSpPr>
            <a:stCxn id="5" idx="2"/>
            <a:endCxn id="12" idx="1"/>
          </p:cNvCxnSpPr>
          <p:nvPr/>
        </p:nvCxnSpPr>
        <p:spPr>
          <a:xfrm rot="16200000" flipH="1">
            <a:off x="7120509" y="3807841"/>
            <a:ext cx="476250" cy="9377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curvado 24"/>
          <p:cNvCxnSpPr>
            <a:stCxn id="12" idx="3"/>
            <a:endCxn id="13" idx="2"/>
          </p:cNvCxnSpPr>
          <p:nvPr/>
        </p:nvCxnSpPr>
        <p:spPr>
          <a:xfrm flipV="1">
            <a:off x="8720582" y="4038600"/>
            <a:ext cx="848868" cy="4762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curvado 26"/>
          <p:cNvCxnSpPr>
            <a:stCxn id="13" idx="0"/>
            <a:endCxn id="14" idx="3"/>
          </p:cNvCxnSpPr>
          <p:nvPr/>
        </p:nvCxnSpPr>
        <p:spPr>
          <a:xfrm rot="16200000" flipV="1">
            <a:off x="9011666" y="3036316"/>
            <a:ext cx="266700" cy="8488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146175" y="2865735"/>
            <a:ext cx="415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smtClean="0"/>
              <a:t>Estos pasos se repetirán N veces hasta que se encuentre una generación con resultados de aptitud deseados</a:t>
            </a:r>
            <a:endParaRPr lang="es-MX" sz="2200" dirty="0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AB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o sosteniendo el Ã³rgano del cerebro humano Vec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91" y="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31080" y="497433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s-MX" sz="8800" dirty="0" smtClean="0"/>
              <a:t>código</a:t>
            </a:r>
            <a:endParaRPr lang="es-MX" sz="8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Individual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33846" y="2286000"/>
            <a:ext cx="4427807" cy="4023360"/>
          </a:xfrm>
        </p:spPr>
        <p:txBody>
          <a:bodyPr/>
          <a:lstStyle/>
          <a:p>
            <a:r>
              <a:rPr lang="es-MX" dirty="0" err="1" smtClean="0"/>
              <a:t>class</a:t>
            </a:r>
            <a:r>
              <a:rPr lang="es-MX" dirty="0" smtClean="0"/>
              <a:t> Individual</a:t>
            </a:r>
          </a:p>
          <a:p>
            <a:r>
              <a:rPr lang="es-MX" dirty="0" smtClean="0"/>
              <a:t>Esta clase tiene como atributos el numero de Reinas (N) y la lista con las posiciones (fila).</a:t>
            </a:r>
          </a:p>
          <a:p>
            <a:r>
              <a:rPr lang="es-MX" dirty="0" smtClean="0"/>
              <a:t>Tiene los atributos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 smtClean="0"/>
              <a:t>Fitness</a:t>
            </a:r>
            <a:endParaRPr lang="es-MX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smtClean="0"/>
              <a:t>Laterales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smtClean="0"/>
              <a:t>Diagonal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smtClean="0"/>
              <a:t>Crossover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 smtClean="0"/>
              <a:t>mutation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308" t="29734" r="46346" b="17728"/>
          <a:stretch/>
        </p:blipFill>
        <p:spPr>
          <a:xfrm>
            <a:off x="1153551" y="2286000"/>
            <a:ext cx="4431323" cy="36013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9846" t="32196" r="27654" b="23064"/>
          <a:stretch/>
        </p:blipFill>
        <p:spPr>
          <a:xfrm>
            <a:off x="633046" y="2553286"/>
            <a:ext cx="6400800" cy="30667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7143" t="37518" r="41392" b="20176"/>
          <a:stretch/>
        </p:blipFill>
        <p:spPr>
          <a:xfrm>
            <a:off x="633046" y="2720089"/>
            <a:ext cx="5055326" cy="2899955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Grafica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4501461" cy="914400"/>
          </a:xfrm>
        </p:spPr>
        <p:txBody>
          <a:bodyPr/>
          <a:lstStyle/>
          <a:p>
            <a:r>
              <a:rPr lang="es-MX" dirty="0" smtClean="0"/>
              <a:t>Realiza una grafica con los valores de los </a:t>
            </a:r>
            <a:r>
              <a:rPr lang="es-MX" dirty="0" err="1" smtClean="0"/>
              <a:t>fitness</a:t>
            </a:r>
            <a:r>
              <a:rPr lang="es-MX" dirty="0" smtClean="0"/>
              <a:t> de la población final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143" t="42091" r="53071" b="36756"/>
          <a:stretch/>
        </p:blipFill>
        <p:spPr>
          <a:xfrm>
            <a:off x="6392976" y="2286000"/>
            <a:ext cx="4351224" cy="17373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7571" t="35992" r="48678" b="24179"/>
          <a:stretch/>
        </p:blipFill>
        <p:spPr>
          <a:xfrm>
            <a:off x="1217458" y="3696789"/>
            <a:ext cx="4114800" cy="2730137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genético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4880283" cy="4023360"/>
          </a:xfrm>
        </p:spPr>
        <p:txBody>
          <a:bodyPr/>
          <a:lstStyle/>
          <a:p>
            <a:r>
              <a:rPr lang="es-MX" dirty="0" smtClean="0"/>
              <a:t>Función que realiza todos los pasos del algoritmo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072" t="28084" r="43107" b="4168"/>
          <a:stretch/>
        </p:blipFill>
        <p:spPr>
          <a:xfrm>
            <a:off x="6426927" y="1031966"/>
            <a:ext cx="5342708" cy="46438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2858" t="83254" r="43536" b="4549"/>
          <a:stretch/>
        </p:blipFill>
        <p:spPr>
          <a:xfrm>
            <a:off x="6426927" y="5675812"/>
            <a:ext cx="5316582" cy="836022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Tablero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17920" y="2286000"/>
            <a:ext cx="4526281" cy="4023360"/>
          </a:xfrm>
        </p:spPr>
        <p:txBody>
          <a:bodyPr/>
          <a:lstStyle/>
          <a:p>
            <a:r>
              <a:rPr lang="es-MX" dirty="0" smtClean="0"/>
              <a:t>Crea una matriz de </a:t>
            </a:r>
            <a:r>
              <a:rPr lang="es-MX" dirty="0" err="1" smtClean="0"/>
              <a:t>NxN</a:t>
            </a:r>
            <a:r>
              <a:rPr lang="es-MX" dirty="0" smtClean="0"/>
              <a:t> que funcionara como tablero.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2964" t="40376" r="59607" b="22653"/>
          <a:stretch/>
        </p:blipFill>
        <p:spPr>
          <a:xfrm>
            <a:off x="1580606" y="2769326"/>
            <a:ext cx="3344091" cy="2534194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17920" y="3697385"/>
            <a:ext cx="113646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01010101 10101010 01010101 10101010 01010101 10101010 01010101 10101010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Posiciones de las reinas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4292455" cy="4023360"/>
          </a:xfrm>
        </p:spPr>
        <p:txBody>
          <a:bodyPr/>
          <a:lstStyle/>
          <a:p>
            <a:r>
              <a:rPr lang="es-MX" dirty="0" smtClean="0"/>
              <a:t>En la matriz generada agrega un ‘2’ en la posición indicada por el resultado.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964" t="47046" r="61322" b="32753"/>
          <a:stretch/>
        </p:blipFill>
        <p:spPr>
          <a:xfrm>
            <a:off x="6396483" y="2084832"/>
            <a:ext cx="4347717" cy="1920242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96483" y="4270548"/>
            <a:ext cx="108853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01020101 10101012 01012101 10201010 21010101 10101020 02010101 10101210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Dibujar el tablero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2286000"/>
            <a:ext cx="4096512" cy="4023360"/>
          </a:xfrm>
        </p:spPr>
        <p:txBody>
          <a:bodyPr/>
          <a:lstStyle/>
          <a:p>
            <a:r>
              <a:rPr lang="es-MX" dirty="0" smtClean="0"/>
              <a:t>Por medio de un archivo de texto que contiene la matriz el tablero y las posiciones de las reinas lo dibuja gráficamente.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3071" t="38661" r="39893" b="18080"/>
          <a:stretch/>
        </p:blipFill>
        <p:spPr>
          <a:xfrm>
            <a:off x="5342708" y="2286000"/>
            <a:ext cx="5734595" cy="29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Dibujar el tablero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1214" t="28752" r="42678" b="7027"/>
          <a:stretch/>
        </p:blipFill>
        <p:spPr>
          <a:xfrm>
            <a:off x="6342017" y="2068521"/>
            <a:ext cx="4402183" cy="44021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105648" y="1699189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Tablero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1024128" y="2084832"/>
            <a:ext cx="3474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smtClean="0"/>
              <a:t>Los recuadros de Negro indican las posiciones de las reinas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55927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MindMachineTV</a:t>
            </a:r>
            <a:r>
              <a:rPr lang="es-MX" dirty="0"/>
              <a:t>. (2017). ¿Qué es un algoritmo genético?. 17/03/2018, de </a:t>
            </a:r>
            <a:r>
              <a:rPr lang="es-MX" dirty="0" err="1"/>
              <a:t>Youtube</a:t>
            </a:r>
            <a:r>
              <a:rPr lang="es-MX" dirty="0"/>
              <a:t> Sitio web: https://</a:t>
            </a:r>
            <a:r>
              <a:rPr lang="es-MX" dirty="0" smtClean="0"/>
              <a:t>www.youtube.com/watch?v=Bhme3i8jHpU</a:t>
            </a:r>
          </a:p>
          <a:p>
            <a:r>
              <a:rPr lang="es-MX" dirty="0"/>
              <a:t>John Hunter, </a:t>
            </a:r>
            <a:r>
              <a:rPr lang="es-MX" dirty="0" err="1"/>
              <a:t>Darren</a:t>
            </a:r>
            <a:r>
              <a:rPr lang="es-MX" dirty="0"/>
              <a:t> Dale, Eric </a:t>
            </a:r>
            <a:r>
              <a:rPr lang="es-MX" dirty="0" err="1"/>
              <a:t>Firing</a:t>
            </a:r>
            <a:r>
              <a:rPr lang="es-MX" dirty="0"/>
              <a:t>, Michael </a:t>
            </a:r>
            <a:r>
              <a:rPr lang="es-MX" dirty="0" err="1"/>
              <a:t>Droettboom</a:t>
            </a:r>
            <a:r>
              <a:rPr lang="es-MX" dirty="0"/>
              <a:t>. (2012). color </a:t>
            </a:r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: colormaps_reference.py. 17/03/2018, de </a:t>
            </a:r>
            <a:r>
              <a:rPr lang="es-MX" dirty="0" err="1"/>
              <a:t>mplotlib</a:t>
            </a:r>
            <a:r>
              <a:rPr lang="es-MX" dirty="0"/>
              <a:t> Sitio web: https://</a:t>
            </a:r>
            <a:r>
              <a:rPr lang="es-MX" dirty="0" smtClean="0"/>
              <a:t>matplotlib.org/examples/color/colormaps_reference.html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de la practica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Elaborar un programa evolutivo que resuelva el juego de las N-Reinas</a:t>
            </a:r>
          </a:p>
          <a:p>
            <a:r>
              <a:rPr lang="es-MX" dirty="0" smtClean="0"/>
              <a:t>Algoritmo a utilizar: Algoritmo </a:t>
            </a:r>
            <a:r>
              <a:rPr lang="es-MX" dirty="0" err="1" smtClean="0"/>
              <a:t>Genetico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2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N-reinas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552700"/>
            <a:ext cx="5059172" cy="1562100"/>
          </a:xfrm>
        </p:spPr>
        <p:txBody>
          <a:bodyPr/>
          <a:lstStyle/>
          <a:p>
            <a:r>
              <a:rPr lang="es-MX" dirty="0" smtClean="0"/>
              <a:t>Tablero de </a:t>
            </a:r>
            <a:r>
              <a:rPr lang="es-MX" dirty="0" err="1" smtClean="0"/>
              <a:t>NxN</a:t>
            </a:r>
            <a:endParaRPr lang="es-MX" dirty="0" smtClean="0"/>
          </a:p>
          <a:p>
            <a:r>
              <a:rPr lang="es-MX" dirty="0" smtClean="0"/>
              <a:t>Poner el N reinas en el tablero donde ninguna se coma</a:t>
            </a:r>
            <a:endParaRPr lang="es-MX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2286000"/>
            <a:ext cx="4156075" cy="415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genético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método adaptativo </a:t>
            </a:r>
            <a:r>
              <a:rPr lang="es-MX" dirty="0"/>
              <a:t>que </a:t>
            </a:r>
            <a:r>
              <a:rPr lang="es-MX" dirty="0" smtClean="0"/>
              <a:t>puede </a:t>
            </a:r>
            <a:r>
              <a:rPr lang="es-MX" dirty="0"/>
              <a:t>usarse para resolver problemas de búsqueda y optimización</a:t>
            </a:r>
            <a:r>
              <a:rPr lang="es-MX" dirty="0" smtClean="0"/>
              <a:t>.</a:t>
            </a:r>
          </a:p>
          <a:p>
            <a:r>
              <a:rPr lang="es-MX" dirty="0"/>
              <a:t>Están basados en el proceso genético de los organismos vivos</a:t>
            </a:r>
            <a:r>
              <a:rPr lang="es-MX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Genético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lo largo de las generaciones, las poblaciones evolucionan en la naturaleza de acorde con los principios de la selección natural y la supervivencia de los más </a:t>
            </a:r>
            <a:r>
              <a:rPr lang="es-MX" dirty="0" smtClean="0"/>
              <a:t>fuertes.</a:t>
            </a:r>
          </a:p>
          <a:p>
            <a:pPr algn="r"/>
            <a:r>
              <a:rPr lang="es-MX" i="1" dirty="0" smtClean="0"/>
              <a:t>-Darwin.</a:t>
            </a:r>
          </a:p>
          <a:p>
            <a:pPr marL="0" indent="0" algn="just">
              <a:buNone/>
            </a:pPr>
            <a:r>
              <a:rPr lang="es-MX" dirty="0"/>
              <a:t>Por imitación de este proceso, los Algoritmos Genéticos son capaces de ir creando soluciones para problemas del mundo real. 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24128" y="2946980"/>
            <a:ext cx="9896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Un </a:t>
            </a:r>
            <a:r>
              <a:rPr lang="es-MX" sz="2200" b="1" dirty="0"/>
              <a:t>algoritmo genético</a:t>
            </a:r>
            <a:r>
              <a:rPr lang="es-MX" sz="2200" dirty="0"/>
              <a:t> consiste en una función matemática o una rutina de software que toma como entradas a los ejemplares y retorna como salidas cuales de ellos deben generar descendencia para la nueva generación.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Explicación del algoritmo</a:t>
            </a:r>
            <a:endParaRPr lang="es-MX" dirty="0"/>
          </a:p>
        </p:txBody>
      </p:sp>
      <p:sp>
        <p:nvSpPr>
          <p:cNvPr id="4" name="Conector 3"/>
          <p:cNvSpPr/>
          <p:nvPr/>
        </p:nvSpPr>
        <p:spPr>
          <a:xfrm>
            <a:off x="1988385" y="3213463"/>
            <a:ext cx="1123406" cy="11234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1011</a:t>
            </a:r>
            <a:endParaRPr lang="es-MX" sz="2000" dirty="0"/>
          </a:p>
        </p:txBody>
      </p:sp>
      <p:sp>
        <p:nvSpPr>
          <p:cNvPr id="5" name="Conector 4"/>
          <p:cNvSpPr/>
          <p:nvPr/>
        </p:nvSpPr>
        <p:spPr>
          <a:xfrm>
            <a:off x="3653246" y="3213463"/>
            <a:ext cx="1123406" cy="112340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1000</a:t>
            </a:r>
            <a:endParaRPr lang="es-MX" sz="2000" dirty="0"/>
          </a:p>
        </p:txBody>
      </p:sp>
      <p:sp>
        <p:nvSpPr>
          <p:cNvPr id="6" name="Conector 5"/>
          <p:cNvSpPr/>
          <p:nvPr/>
        </p:nvSpPr>
        <p:spPr>
          <a:xfrm>
            <a:off x="5322461" y="3213463"/>
            <a:ext cx="1123406" cy="112340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1110</a:t>
            </a:r>
            <a:endParaRPr lang="es-MX" sz="2000" dirty="0"/>
          </a:p>
        </p:txBody>
      </p:sp>
      <p:sp>
        <p:nvSpPr>
          <p:cNvPr id="7" name="Conector 6"/>
          <p:cNvSpPr/>
          <p:nvPr/>
        </p:nvSpPr>
        <p:spPr>
          <a:xfrm>
            <a:off x="6991676" y="3213463"/>
            <a:ext cx="1123406" cy="112340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1001</a:t>
            </a:r>
            <a:endParaRPr lang="es-MX" sz="2000" dirty="0"/>
          </a:p>
        </p:txBody>
      </p:sp>
      <p:sp>
        <p:nvSpPr>
          <p:cNvPr id="8" name="Conector 7"/>
          <p:cNvSpPr/>
          <p:nvPr/>
        </p:nvSpPr>
        <p:spPr>
          <a:xfrm>
            <a:off x="8660891" y="3213463"/>
            <a:ext cx="1123406" cy="1123406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1010</a:t>
            </a:r>
            <a:endParaRPr lang="es-MX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062548" y="2387537"/>
            <a:ext cx="383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Población inicial de datos</a:t>
            </a:r>
            <a:endParaRPr lang="es-MX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24128" y="5405411"/>
            <a:ext cx="9196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Representan posibles resultados</a:t>
            </a:r>
          </a:p>
          <a:p>
            <a:r>
              <a:rPr lang="es-MX" sz="2000" dirty="0" smtClean="0"/>
              <a:t>Son la representación de los cromosomas</a:t>
            </a:r>
          </a:p>
          <a:p>
            <a:r>
              <a:rPr lang="es-MX" sz="2000" dirty="0" smtClean="0"/>
              <a:t>Estos contienen Bits. Que son los genes.</a:t>
            </a:r>
            <a:endParaRPr lang="es-MX" sz="20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Explicación del algoritmo</a:t>
            </a:r>
          </a:p>
        </p:txBody>
      </p:sp>
      <p:sp>
        <p:nvSpPr>
          <p:cNvPr id="4" name="Conector 3"/>
          <p:cNvSpPr/>
          <p:nvPr/>
        </p:nvSpPr>
        <p:spPr>
          <a:xfrm>
            <a:off x="6399826" y="2769326"/>
            <a:ext cx="1123406" cy="11234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1011</a:t>
            </a:r>
            <a:endParaRPr lang="es-MX" sz="2000" dirty="0"/>
          </a:p>
        </p:txBody>
      </p:sp>
      <p:sp>
        <p:nvSpPr>
          <p:cNvPr id="5" name="Conector 4"/>
          <p:cNvSpPr/>
          <p:nvPr/>
        </p:nvSpPr>
        <p:spPr>
          <a:xfrm>
            <a:off x="7122093" y="5094515"/>
            <a:ext cx="1123406" cy="112340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1000</a:t>
            </a:r>
            <a:endParaRPr lang="es-MX" sz="2000" dirty="0"/>
          </a:p>
        </p:txBody>
      </p:sp>
      <p:sp>
        <p:nvSpPr>
          <p:cNvPr id="6" name="Conector 5"/>
          <p:cNvSpPr/>
          <p:nvPr/>
        </p:nvSpPr>
        <p:spPr>
          <a:xfrm>
            <a:off x="8444489" y="1645920"/>
            <a:ext cx="1123406" cy="112340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1110</a:t>
            </a:r>
            <a:endParaRPr lang="es-MX" sz="2000" dirty="0"/>
          </a:p>
        </p:txBody>
      </p:sp>
      <p:sp>
        <p:nvSpPr>
          <p:cNvPr id="7" name="Conector 6"/>
          <p:cNvSpPr/>
          <p:nvPr/>
        </p:nvSpPr>
        <p:spPr>
          <a:xfrm>
            <a:off x="10462699" y="2769326"/>
            <a:ext cx="1123406" cy="112340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1001</a:t>
            </a:r>
            <a:endParaRPr lang="es-MX" sz="2000" dirty="0"/>
          </a:p>
        </p:txBody>
      </p:sp>
      <p:sp>
        <p:nvSpPr>
          <p:cNvPr id="8" name="Conector 7"/>
          <p:cNvSpPr/>
          <p:nvPr/>
        </p:nvSpPr>
        <p:spPr>
          <a:xfrm>
            <a:off x="9861480" y="5094515"/>
            <a:ext cx="1123406" cy="1123406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1010</a:t>
            </a:r>
            <a:endParaRPr lang="es-MX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472723" y="4000454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 smtClean="0"/>
              <a:t>Fitness</a:t>
            </a:r>
            <a:endParaRPr lang="es-MX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894" y="2692403"/>
            <a:ext cx="44891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dirty="0" smtClean="0"/>
              <a:t>La población para a ser evaluada con una función de aptitud (</a:t>
            </a:r>
            <a:r>
              <a:rPr lang="es-MX" sz="2200" dirty="0" err="1" smtClean="0"/>
              <a:t>Fitness</a:t>
            </a:r>
            <a:r>
              <a:rPr lang="es-MX" sz="2200" dirty="0" smtClean="0"/>
              <a:t>), para ver que tan eficaz es la solución.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dirty="0" smtClean="0"/>
              <a:t>Y se seleccionan aquellos con mejor aptitud.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699861" y="286076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30%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659605" y="389273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15%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744200" y="393962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85%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368645" y="62179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73%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147548" y="62179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47%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Explicación del 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06855" cy="4023360"/>
          </a:xfrm>
        </p:spPr>
        <p:txBody>
          <a:bodyPr/>
          <a:lstStyle/>
          <a:p>
            <a:r>
              <a:rPr lang="es-MX" dirty="0" smtClean="0"/>
              <a:t>Crossover</a:t>
            </a:r>
          </a:p>
          <a:p>
            <a:r>
              <a:rPr lang="es-MX" dirty="0" smtClean="0"/>
              <a:t>Se seleccionan los genes de un padre y los del otro para engendrar un hijo con los genes seleccionados.</a:t>
            </a:r>
            <a:endParaRPr lang="es-MX" dirty="0"/>
          </a:p>
        </p:txBody>
      </p:sp>
      <p:sp>
        <p:nvSpPr>
          <p:cNvPr id="5" name="Conector 4"/>
          <p:cNvSpPr/>
          <p:nvPr/>
        </p:nvSpPr>
        <p:spPr>
          <a:xfrm>
            <a:off x="8326593" y="3690257"/>
            <a:ext cx="1123406" cy="112340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tx1"/>
                </a:solidFill>
              </a:rPr>
              <a:t>1</a:t>
            </a:r>
            <a:r>
              <a:rPr lang="es-MX" sz="2000" dirty="0" smtClean="0"/>
              <a:t>00</a:t>
            </a:r>
            <a:r>
              <a:rPr lang="es-MX" sz="2000" dirty="0" smtClean="0">
                <a:solidFill>
                  <a:schemeClr val="tx1"/>
                </a:solidFill>
              </a:rPr>
              <a:t>0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6922825" y="2286000"/>
            <a:ext cx="1123406" cy="112340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tx1"/>
                </a:solidFill>
              </a:rPr>
              <a:t>11</a:t>
            </a:r>
            <a:r>
              <a:rPr lang="es-MX" sz="2000" dirty="0" smtClean="0"/>
              <a:t>10</a:t>
            </a:r>
            <a:endParaRPr lang="es-MX" sz="2000" dirty="0"/>
          </a:p>
        </p:txBody>
      </p:sp>
      <p:sp>
        <p:nvSpPr>
          <p:cNvPr id="7" name="Conector 6"/>
          <p:cNvSpPr/>
          <p:nvPr/>
        </p:nvSpPr>
        <p:spPr>
          <a:xfrm>
            <a:off x="6922825" y="3690257"/>
            <a:ext cx="1123406" cy="112340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</a:t>
            </a:r>
            <a:r>
              <a:rPr lang="es-MX" sz="2000" dirty="0" smtClean="0">
                <a:solidFill>
                  <a:schemeClr val="tx1"/>
                </a:solidFill>
              </a:rPr>
              <a:t>00</a:t>
            </a:r>
            <a:r>
              <a:rPr lang="es-MX" sz="2000" dirty="0" smtClean="0"/>
              <a:t>1</a:t>
            </a:r>
            <a:endParaRPr lang="es-MX" sz="2000" dirty="0"/>
          </a:p>
        </p:txBody>
      </p:sp>
      <p:sp>
        <p:nvSpPr>
          <p:cNvPr id="8" name="Conector 7"/>
          <p:cNvSpPr/>
          <p:nvPr/>
        </p:nvSpPr>
        <p:spPr>
          <a:xfrm>
            <a:off x="8326593" y="2286000"/>
            <a:ext cx="1123406" cy="1123406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/>
              <a:t>10</a:t>
            </a:r>
            <a:r>
              <a:rPr lang="es-MX" sz="2000" dirty="0" smtClean="0">
                <a:solidFill>
                  <a:schemeClr val="tx1"/>
                </a:solidFill>
              </a:rPr>
              <a:t>10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627325" y="252112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=</a:t>
            </a:r>
            <a:endParaRPr lang="es-MX" sz="3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9627325" y="395957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=</a:t>
            </a:r>
            <a:endParaRPr lang="es-MX" sz="3200" dirty="0"/>
          </a:p>
        </p:txBody>
      </p:sp>
      <p:sp>
        <p:nvSpPr>
          <p:cNvPr id="11" name="Conector 10"/>
          <p:cNvSpPr/>
          <p:nvPr/>
        </p:nvSpPr>
        <p:spPr>
          <a:xfrm>
            <a:off x="10263431" y="2286000"/>
            <a:ext cx="1123406" cy="112340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bg1"/>
                </a:solidFill>
              </a:rPr>
              <a:t>1110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12" name="Conector 11"/>
          <p:cNvSpPr/>
          <p:nvPr/>
        </p:nvSpPr>
        <p:spPr>
          <a:xfrm>
            <a:off x="10263431" y="3735977"/>
            <a:ext cx="1123406" cy="1123406"/>
          </a:xfrm>
          <a:prstGeom prst="flowChartConnector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bg1"/>
                </a:solidFill>
              </a:rPr>
              <a:t>0010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Explicación del 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2286000"/>
            <a:ext cx="4945598" cy="4023360"/>
          </a:xfrm>
        </p:spPr>
        <p:txBody>
          <a:bodyPr/>
          <a:lstStyle/>
          <a:p>
            <a:r>
              <a:rPr lang="es-MX" dirty="0" smtClean="0"/>
              <a:t>Mutación</a:t>
            </a:r>
          </a:p>
          <a:p>
            <a:r>
              <a:rPr lang="es-MX" dirty="0" smtClean="0"/>
              <a:t>Consiste en cambiar un solo gen o Bit del cromosoma elegido aleatoriamente.</a:t>
            </a:r>
          </a:p>
          <a:p>
            <a:r>
              <a:rPr lang="es-MX" dirty="0" smtClean="0"/>
              <a:t>La mutación es necesaria para evitar que el algoritmo se quede atorado con </a:t>
            </a:r>
            <a:r>
              <a:rPr lang="es-MX" smtClean="0"/>
              <a:t>alguna solución</a:t>
            </a:r>
            <a:endParaRPr lang="es-MX" dirty="0"/>
          </a:p>
        </p:txBody>
      </p:sp>
      <p:sp>
        <p:nvSpPr>
          <p:cNvPr id="4" name="Conector 3"/>
          <p:cNvSpPr/>
          <p:nvPr/>
        </p:nvSpPr>
        <p:spPr>
          <a:xfrm>
            <a:off x="7023843" y="2286000"/>
            <a:ext cx="1123406" cy="112340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bg1"/>
                </a:solidFill>
              </a:rPr>
              <a:t>11</a:t>
            </a:r>
            <a:r>
              <a:rPr lang="es-MX" sz="2000" dirty="0" smtClean="0">
                <a:solidFill>
                  <a:srgbClr val="00B050"/>
                </a:solidFill>
              </a:rPr>
              <a:t>1</a:t>
            </a:r>
            <a:r>
              <a:rPr lang="es-MX" sz="2000" dirty="0" smtClean="0">
                <a:solidFill>
                  <a:schemeClr val="bg1"/>
                </a:solidFill>
              </a:rPr>
              <a:t>0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7023843" y="3735977"/>
            <a:ext cx="1123406" cy="1123406"/>
          </a:xfrm>
          <a:prstGeom prst="flowChartConnector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rgbClr val="00B050"/>
                </a:solidFill>
              </a:rPr>
              <a:t>0</a:t>
            </a:r>
            <a:r>
              <a:rPr lang="es-MX" sz="2000" dirty="0" smtClean="0">
                <a:solidFill>
                  <a:schemeClr val="bg1"/>
                </a:solidFill>
              </a:rPr>
              <a:t>010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147249" y="256108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=</a:t>
            </a:r>
            <a:endParaRPr lang="es-MX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147249" y="399952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=</a:t>
            </a:r>
            <a:endParaRPr lang="es-MX" sz="3200" dirty="0"/>
          </a:p>
        </p:txBody>
      </p:sp>
      <p:sp>
        <p:nvSpPr>
          <p:cNvPr id="8" name="Conector 7"/>
          <p:cNvSpPr/>
          <p:nvPr/>
        </p:nvSpPr>
        <p:spPr>
          <a:xfrm>
            <a:off x="8606029" y="2286000"/>
            <a:ext cx="1123406" cy="112340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bg1"/>
                </a:solidFill>
              </a:rPr>
              <a:t>11</a:t>
            </a:r>
            <a:r>
              <a:rPr lang="es-MX" sz="2000" dirty="0">
                <a:solidFill>
                  <a:schemeClr val="bg1"/>
                </a:solidFill>
              </a:rPr>
              <a:t>0</a:t>
            </a:r>
            <a:r>
              <a:rPr lang="es-MX" sz="2000" dirty="0" smtClean="0">
                <a:solidFill>
                  <a:schemeClr val="bg1"/>
                </a:solidFill>
              </a:rPr>
              <a:t>0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8606029" y="3735977"/>
            <a:ext cx="1123406" cy="1123406"/>
          </a:xfrm>
          <a:prstGeom prst="flowChartConnector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</a:rPr>
              <a:t>1</a:t>
            </a:r>
            <a:r>
              <a:rPr lang="es-MX" sz="2000" dirty="0" smtClean="0">
                <a:solidFill>
                  <a:schemeClr val="bg1"/>
                </a:solidFill>
              </a:rPr>
              <a:t>010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179</TotalTime>
  <Words>560</Words>
  <Application>Microsoft Office PowerPoint</Application>
  <PresentationFormat>Panorámica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Practica 1 N-Reinas</vt:lpstr>
      <vt:lpstr>Objetivo de la practica </vt:lpstr>
      <vt:lpstr>N-reinas</vt:lpstr>
      <vt:lpstr>Algoritmo genético </vt:lpstr>
      <vt:lpstr>Algoritmo Genético</vt:lpstr>
      <vt:lpstr>Explicación del algoritmo</vt:lpstr>
      <vt:lpstr>Explicación del algoritmo</vt:lpstr>
      <vt:lpstr>Explicación del algoritmo</vt:lpstr>
      <vt:lpstr>Explicación del algoritmo</vt:lpstr>
      <vt:lpstr>Explicación del algoritmo</vt:lpstr>
      <vt:lpstr>código</vt:lpstr>
      <vt:lpstr>Clase Individual</vt:lpstr>
      <vt:lpstr>Grafica</vt:lpstr>
      <vt:lpstr>Algoritmo genético</vt:lpstr>
      <vt:lpstr>Tablero</vt:lpstr>
      <vt:lpstr>Posiciones de las reinas</vt:lpstr>
      <vt:lpstr>Dibujar el tablero</vt:lpstr>
      <vt:lpstr>Dibujar el tablero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1 pacman</dc:title>
  <dc:creator>santiago morales</dc:creator>
  <cp:lastModifiedBy>santiago morales</cp:lastModifiedBy>
  <cp:revision>14</cp:revision>
  <dcterms:created xsi:type="dcterms:W3CDTF">2018-03-21T05:52:36Z</dcterms:created>
  <dcterms:modified xsi:type="dcterms:W3CDTF">2018-03-22T06:59:51Z</dcterms:modified>
</cp:coreProperties>
</file>