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1"/>
  </p:notesMasterIdLst>
  <p:sldIdLst>
    <p:sldId id="256" r:id="rId2"/>
    <p:sldId id="257" r:id="rId3"/>
    <p:sldId id="308" r:id="rId4"/>
    <p:sldId id="283" r:id="rId5"/>
    <p:sldId id="309" r:id="rId6"/>
    <p:sldId id="310" r:id="rId7"/>
    <p:sldId id="286" r:id="rId8"/>
    <p:sldId id="320" r:id="rId9"/>
    <p:sldId id="311" r:id="rId10"/>
    <p:sldId id="312" r:id="rId11"/>
    <p:sldId id="313" r:id="rId12"/>
    <p:sldId id="314" r:id="rId13"/>
    <p:sldId id="315" r:id="rId14"/>
    <p:sldId id="316" r:id="rId15"/>
    <p:sldId id="318" r:id="rId16"/>
    <p:sldId id="319" r:id="rId17"/>
    <p:sldId id="317" r:id="rId18"/>
    <p:sldId id="321"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A3A5"/>
    <a:srgbClr val="5CAD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13D3D-4EDF-49F5-925E-BE5AA9408FA5}" type="datetimeFigureOut">
              <a:rPr lang="es-MX" smtClean="0"/>
              <a:t>31/05/2018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BF1A7-2627-4113-9BB8-C1561E53FB9F}" type="slidenum">
              <a:rPr lang="es-MX" smtClean="0"/>
              <a:t>‹Nº›</a:t>
            </a:fld>
            <a:endParaRPr lang="es-MX"/>
          </a:p>
        </p:txBody>
      </p:sp>
    </p:spTree>
    <p:extLst>
      <p:ext uri="{BB962C8B-B14F-4D97-AF65-F5344CB8AC3E}">
        <p14:creationId xmlns:p14="http://schemas.microsoft.com/office/powerpoint/2010/main" val="1271381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FEBF1A7-2627-4113-9BB8-C1561E53FB9F}" type="slidenum">
              <a:rPr lang="es-MX" smtClean="0"/>
              <a:t>1</a:t>
            </a:fld>
            <a:endParaRPr lang="es-MX"/>
          </a:p>
        </p:txBody>
      </p:sp>
    </p:spTree>
    <p:extLst>
      <p:ext uri="{BB962C8B-B14F-4D97-AF65-F5344CB8AC3E}">
        <p14:creationId xmlns:p14="http://schemas.microsoft.com/office/powerpoint/2010/main" val="178458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EAAA747B-BF1A-4122-996F-B0B122DD9A63}" type="datetime1">
              <a:rPr lang="en-US" smtClean="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0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9D7632-3177-407D-98F4-5F89BF6D9AA7}" type="datetime1">
              <a:rPr lang="en-US" smtClean="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0939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5155EB-D033-42C9-AAFB-BD412793F2D3}" type="datetime1">
              <a:rPr lang="en-US" smtClean="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73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57FEEFA-0EBA-4F06-9760-13688F29C62D}" type="datetime1">
              <a:rPr lang="en-US" smtClean="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5945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FD04F62-A9D5-4AE4-B6CE-0C6B6C2EFE9A}" type="datetime1">
              <a:rPr lang="en-US" smtClean="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6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57909B2-CB75-4FDD-BA58-A37B464A5755}" type="datetime1">
              <a:rPr lang="en-US" smtClean="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86346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5562549-AE8C-41D1-BC90-A13DFE2B42BF}" type="datetime1">
              <a:rPr lang="en-US" smtClean="0"/>
              <a:t>5/31/2018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0204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B130F9D-0332-4591-A13E-53DC03D43462}" type="datetime1">
              <a:rPr lang="en-US" smtClean="0"/>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0836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57B89-7C90-4CDC-967F-4C305523F658}" type="datetime1">
              <a:rPr lang="en-US" smtClean="0"/>
              <a:t>5/31/2018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9836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7396CAA-4EB1-4D2A-9566-DC218B9C7424}" type="datetime1">
              <a:rPr lang="en-US" smtClean="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3941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C153C28-BCF4-4F3D-BB2C-743121B3384A}" type="datetime1">
              <a:rPr lang="en-US" smtClean="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12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89C635-F070-4734-A465-DB54433C7436}" type="datetime1">
              <a:rPr lang="en-US" smtClean="0"/>
              <a:t>5/31/2018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791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a:spLocks noGrp="1"/>
          </p:cNvSpPr>
          <p:nvPr>
            <p:ph type="sldNum" sz="quarter" idx="12"/>
          </p:nvPr>
        </p:nvSpPr>
        <p:spPr/>
        <p:txBody>
          <a:bodyPr/>
          <a:lstStyle/>
          <a:p>
            <a:fld id="{4FAB73BC-B049-4115-A692-8D63A059BFB8}" type="slidenum">
              <a:rPr lang="en-US" smtClean="0"/>
              <a:t>1</a:t>
            </a:fld>
            <a:endParaRPr lang="en-US" dirty="0"/>
          </a:p>
        </p:txBody>
      </p:sp>
      <p:sp>
        <p:nvSpPr>
          <p:cNvPr id="2" name="Título 1"/>
          <p:cNvSpPr>
            <a:spLocks noGrp="1"/>
          </p:cNvSpPr>
          <p:nvPr>
            <p:ph type="ctrTitle" idx="4294967295"/>
          </p:nvPr>
        </p:nvSpPr>
        <p:spPr>
          <a:xfrm>
            <a:off x="4705408" y="2283480"/>
            <a:ext cx="2616200" cy="1330325"/>
          </a:xfrm>
        </p:spPr>
        <p:txBody>
          <a:bodyPr>
            <a:normAutofit fontScale="90000"/>
          </a:bodyPr>
          <a:lstStyle/>
          <a:p>
            <a:pPr algn="ctr"/>
            <a:r>
              <a:rPr lang="es-MX" sz="4800" dirty="0"/>
              <a:t>Practica 3</a:t>
            </a:r>
            <a:br>
              <a:rPr lang="es-MX" sz="4800" dirty="0"/>
            </a:br>
            <a:r>
              <a:rPr lang="es-MX" sz="3600" dirty="0"/>
              <a:t>Análisis de sentimientos </a:t>
            </a:r>
          </a:p>
        </p:txBody>
      </p:sp>
      <p:sp>
        <p:nvSpPr>
          <p:cNvPr id="3" name="Subtítulo 2"/>
          <p:cNvSpPr>
            <a:spLocks noGrp="1"/>
          </p:cNvSpPr>
          <p:nvPr>
            <p:ph type="subTitle" idx="4294967295"/>
          </p:nvPr>
        </p:nvSpPr>
        <p:spPr>
          <a:xfrm>
            <a:off x="4152958" y="3842732"/>
            <a:ext cx="3721100" cy="1787525"/>
          </a:xfrm>
        </p:spPr>
        <p:txBody>
          <a:bodyPr>
            <a:normAutofit/>
          </a:bodyPr>
          <a:lstStyle/>
          <a:p>
            <a:pPr algn="ctr">
              <a:lnSpc>
                <a:spcPts val="1000"/>
              </a:lnSpc>
            </a:pPr>
            <a:r>
              <a:rPr lang="es-MX" b="1" dirty="0"/>
              <a:t>Integrantes</a:t>
            </a:r>
          </a:p>
          <a:p>
            <a:pPr algn="ctr">
              <a:lnSpc>
                <a:spcPts val="1000"/>
              </a:lnSpc>
            </a:pPr>
            <a:r>
              <a:rPr lang="es-MX" sz="1700" dirty="0"/>
              <a:t>Sergio Alberto Arce Ruelas</a:t>
            </a:r>
          </a:p>
          <a:p>
            <a:pPr algn="ctr">
              <a:lnSpc>
                <a:spcPts val="1000"/>
              </a:lnSpc>
            </a:pPr>
            <a:r>
              <a:rPr lang="es-MX" sz="1700" dirty="0"/>
              <a:t>Carlos Xavier Gallardo Rosas</a:t>
            </a:r>
          </a:p>
          <a:p>
            <a:pPr algn="ctr">
              <a:lnSpc>
                <a:spcPts val="1000"/>
              </a:lnSpc>
            </a:pPr>
            <a:r>
              <a:rPr lang="es-MX" sz="1700" dirty="0"/>
              <a:t>Mauricio Santiago Valdovinos Morales</a:t>
            </a:r>
          </a:p>
          <a:p>
            <a:pPr algn="ctr">
              <a:lnSpc>
                <a:spcPts val="1000"/>
              </a:lnSpc>
            </a:pPr>
            <a:r>
              <a:rPr lang="es-MX" b="1" dirty="0"/>
              <a:t>Docente</a:t>
            </a:r>
          </a:p>
          <a:p>
            <a:pPr algn="ctr">
              <a:lnSpc>
                <a:spcPts val="1000"/>
              </a:lnSpc>
            </a:pPr>
            <a:r>
              <a:rPr lang="es-MX" sz="1700" dirty="0"/>
              <a:t>Hugo Armando Guillen Ramírez</a:t>
            </a:r>
          </a:p>
        </p:txBody>
      </p:sp>
      <p:sp>
        <p:nvSpPr>
          <p:cNvPr id="4" name="CuadroTexto 3"/>
          <p:cNvSpPr txBox="1"/>
          <p:nvPr/>
        </p:nvSpPr>
        <p:spPr>
          <a:xfrm>
            <a:off x="3828646" y="690344"/>
            <a:ext cx="4331507" cy="646331"/>
          </a:xfrm>
          <a:prstGeom prst="rect">
            <a:avLst/>
          </a:prstGeom>
          <a:noFill/>
        </p:spPr>
        <p:txBody>
          <a:bodyPr wrap="none" rtlCol="0">
            <a:spAutoFit/>
          </a:bodyPr>
          <a:lstStyle/>
          <a:p>
            <a:pPr algn="ctr"/>
            <a:r>
              <a:rPr lang="es-MX" dirty="0"/>
              <a:t>Universidad Autónoma de Baja California</a:t>
            </a:r>
          </a:p>
          <a:p>
            <a:pPr algn="ctr"/>
            <a:r>
              <a:rPr lang="es-MX" dirty="0"/>
              <a:t>Facultad de Ingeniería, Arquitectura y Diseño</a:t>
            </a:r>
          </a:p>
        </p:txBody>
      </p:sp>
      <p:sp>
        <p:nvSpPr>
          <p:cNvPr id="5" name="CuadroTexto 4"/>
          <p:cNvSpPr txBox="1"/>
          <p:nvPr/>
        </p:nvSpPr>
        <p:spPr>
          <a:xfrm>
            <a:off x="4439325" y="1711980"/>
            <a:ext cx="3110147" cy="523220"/>
          </a:xfrm>
          <a:prstGeom prst="rect">
            <a:avLst/>
          </a:prstGeom>
          <a:noFill/>
        </p:spPr>
        <p:txBody>
          <a:bodyPr wrap="none" rtlCol="0">
            <a:spAutoFit/>
          </a:bodyPr>
          <a:lstStyle/>
          <a:p>
            <a:r>
              <a:rPr lang="es-MX" sz="2800" dirty="0"/>
              <a:t>Inteligencia Artificial</a:t>
            </a:r>
          </a:p>
        </p:txBody>
      </p:sp>
      <p:sp>
        <p:nvSpPr>
          <p:cNvPr id="6" name="CuadroTexto 5"/>
          <p:cNvSpPr txBox="1"/>
          <p:nvPr/>
        </p:nvSpPr>
        <p:spPr>
          <a:xfrm>
            <a:off x="3663345" y="5859185"/>
            <a:ext cx="4700326" cy="369332"/>
          </a:xfrm>
          <a:prstGeom prst="rect">
            <a:avLst/>
          </a:prstGeom>
          <a:noFill/>
        </p:spPr>
        <p:txBody>
          <a:bodyPr wrap="none" rtlCol="0">
            <a:spAutoFit/>
          </a:bodyPr>
          <a:lstStyle/>
          <a:p>
            <a:r>
              <a:rPr lang="es-MX" dirty="0"/>
              <a:t>Ensenada, Baja California; 19 de Abril del 2018</a:t>
            </a:r>
          </a:p>
        </p:txBody>
      </p:sp>
      <p:pic>
        <p:nvPicPr>
          <p:cNvPr id="1026" name="Picture 2" descr="Resultado de imagen para uabc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68" y="819247"/>
            <a:ext cx="1594935" cy="2298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fiad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7674" y="819247"/>
            <a:ext cx="1755202" cy="2375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039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C9C4A2-FF1D-4025-9660-B012D18287C0}"/>
              </a:ext>
            </a:extLst>
          </p:cNvPr>
          <p:cNvSpPr>
            <a:spLocks noGrp="1"/>
          </p:cNvSpPr>
          <p:nvPr>
            <p:ph type="title"/>
          </p:nvPr>
        </p:nvSpPr>
        <p:spPr/>
        <p:txBody>
          <a:bodyPr/>
          <a:lstStyle/>
          <a:p>
            <a:r>
              <a:rPr lang="es-US" dirty="0"/>
              <a:t>Código</a:t>
            </a:r>
            <a:endParaRPr lang="en-US" dirty="0"/>
          </a:p>
        </p:txBody>
      </p:sp>
      <p:sp>
        <p:nvSpPr>
          <p:cNvPr id="3" name="Content Placeholder 2">
            <a:extLst>
              <a:ext uri="{FF2B5EF4-FFF2-40B4-BE49-F238E27FC236}">
                <a16:creationId xmlns="" xmlns:a16="http://schemas.microsoft.com/office/drawing/2014/main" id="{D0C80458-FEF8-499D-9338-23CF2DA9C14B}"/>
              </a:ext>
            </a:extLst>
          </p:cNvPr>
          <p:cNvSpPr>
            <a:spLocks noGrp="1"/>
          </p:cNvSpPr>
          <p:nvPr>
            <p:ph idx="1"/>
          </p:nvPr>
        </p:nvSpPr>
        <p:spPr>
          <a:xfrm>
            <a:off x="1024129" y="2286000"/>
            <a:ext cx="4401312" cy="4023360"/>
          </a:xfrm>
        </p:spPr>
        <p:txBody>
          <a:bodyPr/>
          <a:lstStyle/>
          <a:p>
            <a:r>
              <a:rPr lang="es-US" dirty="0"/>
              <a:t>Primero, se obtiene el data set, con la paquetería </a:t>
            </a:r>
            <a:r>
              <a:rPr lang="es-US" dirty="0" err="1"/>
              <a:t>corpora</a:t>
            </a:r>
            <a:r>
              <a:rPr lang="es-US" dirty="0"/>
              <a:t> de NLTK.</a:t>
            </a:r>
          </a:p>
          <a:p>
            <a:r>
              <a:rPr lang="es-US" dirty="0"/>
              <a:t>Con esta colección se puede acceder a 2000 </a:t>
            </a:r>
            <a:r>
              <a:rPr lang="es-US" dirty="0" err="1"/>
              <a:t>reviews</a:t>
            </a:r>
            <a:r>
              <a:rPr lang="es-US" dirty="0"/>
              <a:t>, 1000 positivas, 1000 negativas</a:t>
            </a:r>
          </a:p>
        </p:txBody>
      </p:sp>
      <p:sp>
        <p:nvSpPr>
          <p:cNvPr id="4" name="Slide Number Placeholder 3">
            <a:extLst>
              <a:ext uri="{FF2B5EF4-FFF2-40B4-BE49-F238E27FC236}">
                <a16:creationId xmlns="" xmlns:a16="http://schemas.microsoft.com/office/drawing/2014/main" id="{9A8A2DE1-7FBE-4321-9F01-39D1B5ABB22D}"/>
              </a:ext>
            </a:extLst>
          </p:cNvPr>
          <p:cNvSpPr>
            <a:spLocks noGrp="1"/>
          </p:cNvSpPr>
          <p:nvPr>
            <p:ph type="sldNum" sz="quarter" idx="12"/>
          </p:nvPr>
        </p:nvSpPr>
        <p:spPr/>
        <p:txBody>
          <a:bodyPr/>
          <a:lstStyle/>
          <a:p>
            <a:fld id="{4FAB73BC-B049-4115-A692-8D63A059BFB8}" type="slidenum">
              <a:rPr lang="en-US" smtClean="0"/>
              <a:t>10</a:t>
            </a:fld>
            <a:endParaRPr lang="en-US" dirty="0"/>
          </a:p>
        </p:txBody>
      </p:sp>
      <p:pic>
        <p:nvPicPr>
          <p:cNvPr id="6" name="Imagen 9">
            <a:extLst>
              <a:ext uri="{FF2B5EF4-FFF2-40B4-BE49-F238E27FC236}">
                <a16:creationId xmlns="" xmlns:a16="http://schemas.microsoft.com/office/drawing/2014/main" id="{3A0904CF-24D1-4705-AF88-81C851EFBAF0}"/>
              </a:ext>
            </a:extLst>
          </p:cNvPr>
          <p:cNvPicPr/>
          <p:nvPr/>
        </p:nvPicPr>
        <p:blipFill rotWithShape="1">
          <a:blip r:embed="rId2"/>
          <a:srcRect l="17042" t="48833" r="9869" b="39291"/>
          <a:stretch/>
        </p:blipFill>
        <p:spPr bwMode="auto">
          <a:xfrm>
            <a:off x="5781221" y="3274423"/>
            <a:ext cx="6029779" cy="8851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5218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56F433-6DD8-4137-9916-7660055B282C}"/>
              </a:ext>
            </a:extLst>
          </p:cNvPr>
          <p:cNvSpPr>
            <a:spLocks noGrp="1"/>
          </p:cNvSpPr>
          <p:nvPr>
            <p:ph type="title"/>
          </p:nvPr>
        </p:nvSpPr>
        <p:spPr/>
        <p:txBody>
          <a:bodyPr/>
          <a:lstStyle/>
          <a:p>
            <a:r>
              <a:rPr lang="es-US" dirty="0"/>
              <a:t>código</a:t>
            </a:r>
            <a:endParaRPr lang="en-US" dirty="0"/>
          </a:p>
        </p:txBody>
      </p:sp>
      <p:sp>
        <p:nvSpPr>
          <p:cNvPr id="3" name="Content Placeholder 2">
            <a:extLst>
              <a:ext uri="{FF2B5EF4-FFF2-40B4-BE49-F238E27FC236}">
                <a16:creationId xmlns="" xmlns:a16="http://schemas.microsoft.com/office/drawing/2014/main" id="{712894E3-92B8-4F58-A98F-F2104BCDAE96}"/>
              </a:ext>
            </a:extLst>
          </p:cNvPr>
          <p:cNvSpPr>
            <a:spLocks noGrp="1"/>
          </p:cNvSpPr>
          <p:nvPr>
            <p:ph idx="1"/>
          </p:nvPr>
        </p:nvSpPr>
        <p:spPr>
          <a:xfrm>
            <a:off x="1472184" y="2857500"/>
            <a:ext cx="2874103" cy="1143000"/>
          </a:xfrm>
        </p:spPr>
        <p:txBody>
          <a:bodyPr/>
          <a:lstStyle/>
          <a:p>
            <a:r>
              <a:rPr lang="es-US" dirty="0"/>
              <a:t>Después, se obtienen las palabras que hay en las </a:t>
            </a:r>
            <a:r>
              <a:rPr lang="es-US" dirty="0" err="1"/>
              <a:t>reviews</a:t>
            </a:r>
            <a:endParaRPr lang="en-US" dirty="0"/>
          </a:p>
        </p:txBody>
      </p:sp>
      <p:sp>
        <p:nvSpPr>
          <p:cNvPr id="4" name="Slide Number Placeholder 3">
            <a:extLst>
              <a:ext uri="{FF2B5EF4-FFF2-40B4-BE49-F238E27FC236}">
                <a16:creationId xmlns="" xmlns:a16="http://schemas.microsoft.com/office/drawing/2014/main" id="{151DF79B-8311-4309-A3C0-11EF839143E8}"/>
              </a:ext>
            </a:extLst>
          </p:cNvPr>
          <p:cNvSpPr>
            <a:spLocks noGrp="1"/>
          </p:cNvSpPr>
          <p:nvPr>
            <p:ph type="sldNum" sz="quarter" idx="12"/>
          </p:nvPr>
        </p:nvSpPr>
        <p:spPr/>
        <p:txBody>
          <a:bodyPr/>
          <a:lstStyle/>
          <a:p>
            <a:fld id="{4FAB73BC-B049-4115-A692-8D63A059BFB8}" type="slidenum">
              <a:rPr lang="en-US" smtClean="0"/>
              <a:t>11</a:t>
            </a:fld>
            <a:endParaRPr lang="en-US" dirty="0"/>
          </a:p>
        </p:txBody>
      </p:sp>
      <p:pic>
        <p:nvPicPr>
          <p:cNvPr id="5" name="Imagen 16">
            <a:extLst>
              <a:ext uri="{FF2B5EF4-FFF2-40B4-BE49-F238E27FC236}">
                <a16:creationId xmlns="" xmlns:a16="http://schemas.microsoft.com/office/drawing/2014/main" id="{847F69FE-605B-42CB-A031-8DE07B193A3A}"/>
              </a:ext>
            </a:extLst>
          </p:cNvPr>
          <p:cNvPicPr/>
          <p:nvPr/>
        </p:nvPicPr>
        <p:blipFill rotWithShape="1">
          <a:blip r:embed="rId2"/>
          <a:srcRect l="15717" t="54221" r="45169" b="32983"/>
          <a:stretch/>
        </p:blipFill>
        <p:spPr bwMode="auto">
          <a:xfrm>
            <a:off x="5585104" y="2719546"/>
            <a:ext cx="5417334" cy="13040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9017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ACA856-421A-47A5-B296-9E657C02D103}"/>
              </a:ext>
            </a:extLst>
          </p:cNvPr>
          <p:cNvSpPr>
            <a:spLocks noGrp="1"/>
          </p:cNvSpPr>
          <p:nvPr>
            <p:ph type="title"/>
          </p:nvPr>
        </p:nvSpPr>
        <p:spPr/>
        <p:txBody>
          <a:bodyPr/>
          <a:lstStyle/>
          <a:p>
            <a:r>
              <a:rPr lang="es-US" dirty="0"/>
              <a:t>código</a:t>
            </a:r>
            <a:endParaRPr lang="en-US" dirty="0"/>
          </a:p>
        </p:txBody>
      </p:sp>
      <p:sp>
        <p:nvSpPr>
          <p:cNvPr id="3" name="Content Placeholder 2">
            <a:extLst>
              <a:ext uri="{FF2B5EF4-FFF2-40B4-BE49-F238E27FC236}">
                <a16:creationId xmlns="" xmlns:a16="http://schemas.microsoft.com/office/drawing/2014/main" id="{AE0DDABB-9A8E-476D-8CF1-F6EA914DED38}"/>
              </a:ext>
            </a:extLst>
          </p:cNvPr>
          <p:cNvSpPr>
            <a:spLocks noGrp="1"/>
          </p:cNvSpPr>
          <p:nvPr>
            <p:ph idx="1"/>
          </p:nvPr>
        </p:nvSpPr>
        <p:spPr>
          <a:xfrm>
            <a:off x="1024128" y="2286000"/>
            <a:ext cx="3628083" cy="4023360"/>
          </a:xfrm>
        </p:spPr>
        <p:txBody>
          <a:bodyPr/>
          <a:lstStyle/>
          <a:p>
            <a:r>
              <a:rPr lang="es-US" dirty="0"/>
              <a:t>Encontrar las características de las </a:t>
            </a:r>
            <a:r>
              <a:rPr lang="es-US" dirty="0" err="1"/>
              <a:t>reviews</a:t>
            </a:r>
            <a:r>
              <a:rPr lang="es-US" dirty="0"/>
              <a:t>, utilizando las palabras que el programa ya conoce.</a:t>
            </a:r>
            <a:endParaRPr lang="en-US" dirty="0"/>
          </a:p>
        </p:txBody>
      </p:sp>
      <p:sp>
        <p:nvSpPr>
          <p:cNvPr id="4" name="Slide Number Placeholder 3">
            <a:extLst>
              <a:ext uri="{FF2B5EF4-FFF2-40B4-BE49-F238E27FC236}">
                <a16:creationId xmlns="" xmlns:a16="http://schemas.microsoft.com/office/drawing/2014/main" id="{5198D6FE-01D9-4852-BC3D-BD3F9888A3B7}"/>
              </a:ext>
            </a:extLst>
          </p:cNvPr>
          <p:cNvSpPr>
            <a:spLocks noGrp="1"/>
          </p:cNvSpPr>
          <p:nvPr>
            <p:ph type="sldNum" sz="quarter" idx="12"/>
          </p:nvPr>
        </p:nvSpPr>
        <p:spPr/>
        <p:txBody>
          <a:bodyPr/>
          <a:lstStyle/>
          <a:p>
            <a:fld id="{4FAB73BC-B049-4115-A692-8D63A059BFB8}" type="slidenum">
              <a:rPr lang="en-US" smtClean="0"/>
              <a:t>12</a:t>
            </a:fld>
            <a:endParaRPr lang="en-US" dirty="0"/>
          </a:p>
        </p:txBody>
      </p:sp>
      <p:pic>
        <p:nvPicPr>
          <p:cNvPr id="5" name="Imagen 28">
            <a:extLst>
              <a:ext uri="{FF2B5EF4-FFF2-40B4-BE49-F238E27FC236}">
                <a16:creationId xmlns="" xmlns:a16="http://schemas.microsoft.com/office/drawing/2014/main" id="{75A7918E-1A0D-4533-8EB1-7A35D62B4AA0}"/>
              </a:ext>
            </a:extLst>
          </p:cNvPr>
          <p:cNvPicPr/>
          <p:nvPr/>
        </p:nvPicPr>
        <p:blipFill rotWithShape="1">
          <a:blip r:embed="rId2"/>
          <a:srcRect l="13256" t="29636" r="63827" b="54196"/>
          <a:stretch/>
        </p:blipFill>
        <p:spPr bwMode="auto">
          <a:xfrm>
            <a:off x="5528618" y="2221992"/>
            <a:ext cx="3334318" cy="1499616"/>
          </a:xfrm>
          <a:prstGeom prst="rect">
            <a:avLst/>
          </a:prstGeom>
          <a:ln>
            <a:noFill/>
          </a:ln>
          <a:extLst>
            <a:ext uri="{53640926-AAD7-44D8-BBD7-CCE9431645EC}">
              <a14:shadowObscured xmlns:a14="http://schemas.microsoft.com/office/drawing/2010/main"/>
            </a:ext>
          </a:extLst>
        </p:spPr>
      </p:pic>
      <p:pic>
        <p:nvPicPr>
          <p:cNvPr id="6" name="Imagen 29">
            <a:extLst>
              <a:ext uri="{FF2B5EF4-FFF2-40B4-BE49-F238E27FC236}">
                <a16:creationId xmlns="" xmlns:a16="http://schemas.microsoft.com/office/drawing/2014/main" id="{F5FAB765-531A-4699-B004-B25F992DC6DE}"/>
              </a:ext>
            </a:extLst>
          </p:cNvPr>
          <p:cNvPicPr/>
          <p:nvPr/>
        </p:nvPicPr>
        <p:blipFill rotWithShape="1">
          <a:blip r:embed="rId2"/>
          <a:srcRect l="12687" t="73753" r="36946" b="17828"/>
          <a:stretch/>
        </p:blipFill>
        <p:spPr bwMode="auto">
          <a:xfrm>
            <a:off x="5528618" y="4151377"/>
            <a:ext cx="6171649" cy="8290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73262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52FC0D-8837-422B-A59A-DD2241DD8713}"/>
              </a:ext>
            </a:extLst>
          </p:cNvPr>
          <p:cNvSpPr>
            <a:spLocks noGrp="1"/>
          </p:cNvSpPr>
          <p:nvPr>
            <p:ph type="title"/>
          </p:nvPr>
        </p:nvSpPr>
        <p:spPr/>
        <p:txBody>
          <a:bodyPr/>
          <a:lstStyle/>
          <a:p>
            <a:r>
              <a:rPr lang="es-US" dirty="0"/>
              <a:t>código</a:t>
            </a:r>
            <a:endParaRPr lang="en-US" dirty="0"/>
          </a:p>
        </p:txBody>
      </p:sp>
      <p:sp>
        <p:nvSpPr>
          <p:cNvPr id="3" name="Content Placeholder 2">
            <a:extLst>
              <a:ext uri="{FF2B5EF4-FFF2-40B4-BE49-F238E27FC236}">
                <a16:creationId xmlns="" xmlns:a16="http://schemas.microsoft.com/office/drawing/2014/main" id="{E979E2FF-69A1-41B9-B077-A2C194C25594}"/>
              </a:ext>
            </a:extLst>
          </p:cNvPr>
          <p:cNvSpPr>
            <a:spLocks noGrp="1"/>
          </p:cNvSpPr>
          <p:nvPr>
            <p:ph idx="1"/>
          </p:nvPr>
        </p:nvSpPr>
        <p:spPr>
          <a:xfrm>
            <a:off x="1024128" y="2286000"/>
            <a:ext cx="3708293" cy="4023360"/>
          </a:xfrm>
        </p:spPr>
        <p:txBody>
          <a:bodyPr/>
          <a:lstStyle/>
          <a:p>
            <a:r>
              <a:rPr lang="es-US" dirty="0"/>
              <a:t>Después de procesar todas la información de entrada, el programa aprende con 1500 </a:t>
            </a:r>
            <a:r>
              <a:rPr lang="es-US" dirty="0" err="1"/>
              <a:t>reviews</a:t>
            </a:r>
            <a:endParaRPr lang="en-US" dirty="0"/>
          </a:p>
        </p:txBody>
      </p:sp>
      <p:sp>
        <p:nvSpPr>
          <p:cNvPr id="4" name="Slide Number Placeholder 3">
            <a:extLst>
              <a:ext uri="{FF2B5EF4-FFF2-40B4-BE49-F238E27FC236}">
                <a16:creationId xmlns="" xmlns:a16="http://schemas.microsoft.com/office/drawing/2014/main" id="{A839EB76-9D34-416E-86D0-D1AB9BDA5CB9}"/>
              </a:ext>
            </a:extLst>
          </p:cNvPr>
          <p:cNvSpPr>
            <a:spLocks noGrp="1"/>
          </p:cNvSpPr>
          <p:nvPr>
            <p:ph type="sldNum" sz="quarter" idx="12"/>
          </p:nvPr>
        </p:nvSpPr>
        <p:spPr/>
        <p:txBody>
          <a:bodyPr/>
          <a:lstStyle/>
          <a:p>
            <a:fld id="{4FAB73BC-B049-4115-A692-8D63A059BFB8}" type="slidenum">
              <a:rPr lang="en-US" smtClean="0"/>
              <a:t>13</a:t>
            </a:fld>
            <a:endParaRPr lang="en-US" dirty="0"/>
          </a:p>
        </p:txBody>
      </p:sp>
      <p:pic>
        <p:nvPicPr>
          <p:cNvPr id="5" name="Imagen 31">
            <a:extLst>
              <a:ext uri="{FF2B5EF4-FFF2-40B4-BE49-F238E27FC236}">
                <a16:creationId xmlns="" xmlns:a16="http://schemas.microsoft.com/office/drawing/2014/main" id="{9FE5725A-CB9D-45C4-9D42-1DF579A4CAAB}"/>
              </a:ext>
            </a:extLst>
          </p:cNvPr>
          <p:cNvPicPr/>
          <p:nvPr/>
        </p:nvPicPr>
        <p:blipFill rotWithShape="1">
          <a:blip r:embed="rId2"/>
          <a:srcRect l="12914" t="66346" r="64958" b="27929"/>
          <a:stretch/>
        </p:blipFill>
        <p:spPr bwMode="auto">
          <a:xfrm>
            <a:off x="5776879" y="3429000"/>
            <a:ext cx="4249437" cy="11765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6738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B97830-514C-4050-B082-ECEE610DF737}"/>
              </a:ext>
            </a:extLst>
          </p:cNvPr>
          <p:cNvSpPr>
            <a:spLocks noGrp="1"/>
          </p:cNvSpPr>
          <p:nvPr>
            <p:ph type="title"/>
          </p:nvPr>
        </p:nvSpPr>
        <p:spPr/>
        <p:txBody>
          <a:bodyPr/>
          <a:lstStyle/>
          <a:p>
            <a:r>
              <a:rPr lang="es-US" dirty="0"/>
              <a:t>código</a:t>
            </a:r>
            <a:endParaRPr lang="en-US" dirty="0"/>
          </a:p>
        </p:txBody>
      </p:sp>
      <p:sp>
        <p:nvSpPr>
          <p:cNvPr id="3" name="Content Placeholder 2">
            <a:extLst>
              <a:ext uri="{FF2B5EF4-FFF2-40B4-BE49-F238E27FC236}">
                <a16:creationId xmlns="" xmlns:a16="http://schemas.microsoft.com/office/drawing/2014/main" id="{B8B64CE2-2707-4AC8-BA19-CE0010D5B596}"/>
              </a:ext>
            </a:extLst>
          </p:cNvPr>
          <p:cNvSpPr>
            <a:spLocks noGrp="1"/>
          </p:cNvSpPr>
          <p:nvPr>
            <p:ph idx="1"/>
          </p:nvPr>
        </p:nvSpPr>
        <p:spPr>
          <a:xfrm>
            <a:off x="1024128" y="2286000"/>
            <a:ext cx="3355367" cy="4023360"/>
          </a:xfrm>
        </p:spPr>
        <p:txBody>
          <a:bodyPr/>
          <a:lstStyle/>
          <a:p>
            <a:r>
              <a:rPr lang="es-US" dirty="0"/>
              <a:t>Después el algoritmo utiliza las 500 </a:t>
            </a:r>
            <a:r>
              <a:rPr lang="es-US" dirty="0" err="1"/>
              <a:t>reviews</a:t>
            </a:r>
            <a:r>
              <a:rPr lang="es-US" dirty="0"/>
              <a:t> restantes para la fase de prueba.</a:t>
            </a:r>
            <a:endParaRPr lang="en-US" dirty="0"/>
          </a:p>
        </p:txBody>
      </p:sp>
      <p:sp>
        <p:nvSpPr>
          <p:cNvPr id="4" name="Slide Number Placeholder 3">
            <a:extLst>
              <a:ext uri="{FF2B5EF4-FFF2-40B4-BE49-F238E27FC236}">
                <a16:creationId xmlns="" xmlns:a16="http://schemas.microsoft.com/office/drawing/2014/main" id="{F237C1FF-35BA-42E7-B53D-8AF7CB660833}"/>
              </a:ext>
            </a:extLst>
          </p:cNvPr>
          <p:cNvSpPr>
            <a:spLocks noGrp="1"/>
          </p:cNvSpPr>
          <p:nvPr>
            <p:ph type="sldNum" sz="quarter" idx="12"/>
          </p:nvPr>
        </p:nvSpPr>
        <p:spPr/>
        <p:txBody>
          <a:bodyPr/>
          <a:lstStyle/>
          <a:p>
            <a:fld id="{4FAB73BC-B049-4115-A692-8D63A059BFB8}" type="slidenum">
              <a:rPr lang="en-US" smtClean="0"/>
              <a:t>14</a:t>
            </a:fld>
            <a:endParaRPr lang="en-US" dirty="0"/>
          </a:p>
        </p:txBody>
      </p:sp>
      <p:pic>
        <p:nvPicPr>
          <p:cNvPr id="5" name="Imagen 32">
            <a:extLst>
              <a:ext uri="{FF2B5EF4-FFF2-40B4-BE49-F238E27FC236}">
                <a16:creationId xmlns="" xmlns:a16="http://schemas.microsoft.com/office/drawing/2014/main" id="{90CB13EA-F782-4FCA-8E27-F5B14B78D51B}"/>
              </a:ext>
            </a:extLst>
          </p:cNvPr>
          <p:cNvPicPr/>
          <p:nvPr/>
        </p:nvPicPr>
        <p:blipFill rotWithShape="1">
          <a:blip r:embed="rId2"/>
          <a:srcRect l="16094" t="26940" r="9698" b="4350"/>
          <a:stretch/>
        </p:blipFill>
        <p:spPr bwMode="auto">
          <a:xfrm>
            <a:off x="4694053" y="1524001"/>
            <a:ext cx="6711883" cy="43036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32070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a:t>
            </a:r>
            <a:endParaRPr lang="es-MX" dirty="0"/>
          </a:p>
        </p:txBody>
      </p:sp>
      <p:sp>
        <p:nvSpPr>
          <p:cNvPr id="3" name="Marcador de contenido 2"/>
          <p:cNvSpPr>
            <a:spLocks noGrp="1"/>
          </p:cNvSpPr>
          <p:nvPr>
            <p:ph idx="1"/>
          </p:nvPr>
        </p:nvSpPr>
        <p:spPr>
          <a:xfrm>
            <a:off x="1024129" y="2286000"/>
            <a:ext cx="4411472" cy="4023360"/>
          </a:xfrm>
        </p:spPr>
        <p:txBody>
          <a:bodyPr/>
          <a:lstStyle/>
          <a:p>
            <a:r>
              <a:rPr lang="es-MX" dirty="0" smtClean="0"/>
              <a:t>Para </a:t>
            </a:r>
            <a:r>
              <a:rPr lang="es-MX" dirty="0"/>
              <a:t>realizar el objetivo de la práctica se realizó una búsqueda de </a:t>
            </a:r>
            <a:r>
              <a:rPr lang="es-MX" dirty="0" err="1"/>
              <a:t>reviews</a:t>
            </a:r>
            <a:r>
              <a:rPr lang="es-MX" dirty="0"/>
              <a:t> de la película “</a:t>
            </a:r>
            <a:r>
              <a:rPr lang="es-MX" dirty="0" err="1"/>
              <a:t>Infinity</a:t>
            </a:r>
            <a:r>
              <a:rPr lang="es-MX" dirty="0"/>
              <a:t> </a:t>
            </a:r>
            <a:r>
              <a:rPr lang="es-MX" dirty="0" err="1"/>
              <a:t>War</a:t>
            </a:r>
            <a:r>
              <a:rPr lang="es-MX" dirty="0"/>
              <a:t>” de la página de </a:t>
            </a:r>
            <a:r>
              <a:rPr lang="es-MX" dirty="0" err="1"/>
              <a:t>IMDb</a:t>
            </a:r>
            <a:r>
              <a:rPr lang="es-MX" dirty="0"/>
              <a:t>. Donde se extrajo el código </a:t>
            </a:r>
            <a:r>
              <a:rPr lang="es-MX" dirty="0" err="1"/>
              <a:t>html</a:t>
            </a:r>
            <a:r>
              <a:rPr lang="es-MX" dirty="0"/>
              <a:t> donde se encontraban las </a:t>
            </a:r>
            <a:r>
              <a:rPr lang="es-MX" dirty="0" err="1"/>
              <a:t>reviews</a:t>
            </a:r>
            <a:r>
              <a:rPr lang="es-MX" dirty="0"/>
              <a:t> y filtrando las etiquetas </a:t>
            </a:r>
            <a:r>
              <a:rPr lang="es-MX" dirty="0" err="1"/>
              <a:t>html</a:t>
            </a:r>
            <a:r>
              <a:rPr lang="es-MX" dirty="0"/>
              <a:t> extrajimos la </a:t>
            </a:r>
            <a:r>
              <a:rPr lang="es-MX" dirty="0" err="1"/>
              <a:t>informacion</a:t>
            </a:r>
            <a:r>
              <a:rPr lang="es-MX" dirty="0"/>
              <a:t> deseada.</a:t>
            </a:r>
          </a:p>
          <a:p>
            <a:endParaRPr lang="es-MX"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15</a:t>
            </a:fld>
            <a:endParaRPr lang="en-US" dirty="0"/>
          </a:p>
        </p:txBody>
      </p:sp>
      <p:pic>
        <p:nvPicPr>
          <p:cNvPr id="5" name="Imagen 4"/>
          <p:cNvPicPr/>
          <p:nvPr/>
        </p:nvPicPr>
        <p:blipFill rotWithShape="1">
          <a:blip r:embed="rId2"/>
          <a:srcRect l="12687" t="29299" r="36753" b="6037"/>
          <a:stretch/>
        </p:blipFill>
        <p:spPr bwMode="auto">
          <a:xfrm>
            <a:off x="5884163" y="2084832"/>
            <a:ext cx="4953169" cy="3744468"/>
          </a:xfrm>
          <a:prstGeom prst="rect">
            <a:avLst/>
          </a:prstGeom>
          <a:ln>
            <a:noFill/>
          </a:ln>
          <a:extLst>
            <a:ext uri="{53640926-AAD7-44D8-BBD7-CCE9431645EC}">
              <a14:shadowObscured xmlns:a14="http://schemas.microsoft.com/office/drawing/2010/main"/>
            </a:ext>
          </a:extLst>
        </p:spPr>
      </p:pic>
      <p:pic>
        <p:nvPicPr>
          <p:cNvPr id="6" name="Imagen 5"/>
          <p:cNvPicPr/>
          <p:nvPr/>
        </p:nvPicPr>
        <p:blipFill rotWithShape="1">
          <a:blip r:embed="rId3"/>
          <a:srcRect l="12876" t="40075" r="6450" b="20853"/>
          <a:stretch/>
        </p:blipFill>
        <p:spPr bwMode="auto">
          <a:xfrm>
            <a:off x="2110993" y="2768282"/>
            <a:ext cx="7546340" cy="26165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516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a:t>
            </a:r>
            <a:endParaRPr lang="es-MX" dirty="0"/>
          </a:p>
        </p:txBody>
      </p:sp>
      <p:sp>
        <p:nvSpPr>
          <p:cNvPr id="3" name="Marcador de contenido 2"/>
          <p:cNvSpPr>
            <a:spLocks noGrp="1"/>
          </p:cNvSpPr>
          <p:nvPr>
            <p:ph idx="1"/>
          </p:nvPr>
        </p:nvSpPr>
        <p:spPr>
          <a:xfrm>
            <a:off x="1024129" y="2286000"/>
            <a:ext cx="3613186" cy="4023360"/>
          </a:xfrm>
        </p:spPr>
        <p:txBody>
          <a:bodyPr/>
          <a:lstStyle/>
          <a:p>
            <a:r>
              <a:rPr lang="es-MX" dirty="0" smtClean="0"/>
              <a:t>Para determinar si la </a:t>
            </a:r>
            <a:r>
              <a:rPr lang="es-MX" dirty="0" err="1" smtClean="0"/>
              <a:t>review</a:t>
            </a:r>
            <a:r>
              <a:rPr lang="es-MX" dirty="0" smtClean="0"/>
              <a:t> es positiva o negativa se lleva a cabo una votación entre todos los clasificadores para obtener un resultado mas confiable.</a:t>
            </a:r>
            <a:endParaRPr lang="es-MX"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Imagen 5"/>
          <p:cNvPicPr>
            <a:picLocks noChangeAspect="1"/>
          </p:cNvPicPr>
          <p:nvPr/>
        </p:nvPicPr>
        <p:blipFill rotWithShape="1">
          <a:blip r:embed="rId2"/>
          <a:srcRect l="19822" t="34468" r="22750" b="16175"/>
          <a:stretch/>
        </p:blipFill>
        <p:spPr>
          <a:xfrm>
            <a:off x="4809308" y="2084832"/>
            <a:ext cx="7001692" cy="3383280"/>
          </a:xfrm>
          <a:prstGeom prst="rect">
            <a:avLst/>
          </a:prstGeom>
        </p:spPr>
      </p:pic>
    </p:spTree>
    <p:extLst>
      <p:ext uri="{BB962C8B-B14F-4D97-AF65-F5344CB8AC3E}">
        <p14:creationId xmlns:p14="http://schemas.microsoft.com/office/powerpoint/2010/main" val="2965159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8169CF-6265-456A-B80D-802CC1F2F884}"/>
              </a:ext>
            </a:extLst>
          </p:cNvPr>
          <p:cNvSpPr>
            <a:spLocks noGrp="1"/>
          </p:cNvSpPr>
          <p:nvPr>
            <p:ph type="title"/>
          </p:nvPr>
        </p:nvSpPr>
        <p:spPr/>
        <p:txBody>
          <a:bodyPr/>
          <a:lstStyle/>
          <a:p>
            <a:r>
              <a:rPr lang="es-US" dirty="0"/>
              <a:t>Resultados</a:t>
            </a:r>
            <a:endParaRPr lang="en-US" dirty="0"/>
          </a:p>
        </p:txBody>
      </p:sp>
      <p:sp>
        <p:nvSpPr>
          <p:cNvPr id="3" name="Content Placeholder 2">
            <a:extLst>
              <a:ext uri="{FF2B5EF4-FFF2-40B4-BE49-F238E27FC236}">
                <a16:creationId xmlns="" xmlns:a16="http://schemas.microsoft.com/office/drawing/2014/main" id="{AF380B51-549A-4CD7-BAF7-03183C28090D}"/>
              </a:ext>
            </a:extLst>
          </p:cNvPr>
          <p:cNvSpPr>
            <a:spLocks noGrp="1"/>
          </p:cNvSpPr>
          <p:nvPr>
            <p:ph idx="1"/>
          </p:nvPr>
        </p:nvSpPr>
        <p:spPr>
          <a:xfrm>
            <a:off x="1024129" y="2286000"/>
            <a:ext cx="4488398" cy="4023360"/>
          </a:xfrm>
        </p:spPr>
        <p:txBody>
          <a:bodyPr/>
          <a:lstStyle/>
          <a:p>
            <a:r>
              <a:rPr lang="es-US" dirty="0"/>
              <a:t>Resultados de las pruebas de exactitud </a:t>
            </a:r>
            <a:endParaRPr lang="en-US" dirty="0"/>
          </a:p>
        </p:txBody>
      </p:sp>
      <p:sp>
        <p:nvSpPr>
          <p:cNvPr id="4" name="Slide Number Placeholder 3">
            <a:extLst>
              <a:ext uri="{FF2B5EF4-FFF2-40B4-BE49-F238E27FC236}">
                <a16:creationId xmlns="" xmlns:a16="http://schemas.microsoft.com/office/drawing/2014/main" id="{486A37DE-ED90-4F3F-974B-1FC2CA15B26F}"/>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5" name="Picture 4">
            <a:extLst>
              <a:ext uri="{FF2B5EF4-FFF2-40B4-BE49-F238E27FC236}">
                <a16:creationId xmlns="" xmlns:a16="http://schemas.microsoft.com/office/drawing/2014/main" id="{82FCA3FA-88D8-4ACA-BE23-7FAD0D41A018}"/>
              </a:ext>
            </a:extLst>
          </p:cNvPr>
          <p:cNvPicPr>
            <a:picLocks noChangeAspect="1"/>
          </p:cNvPicPr>
          <p:nvPr/>
        </p:nvPicPr>
        <p:blipFill>
          <a:blip r:embed="rId2"/>
          <a:stretch>
            <a:fillRect/>
          </a:stretch>
        </p:blipFill>
        <p:spPr>
          <a:xfrm>
            <a:off x="5926620" y="2452279"/>
            <a:ext cx="5219700" cy="3181350"/>
          </a:xfrm>
          <a:prstGeom prst="rect">
            <a:avLst/>
          </a:prstGeom>
        </p:spPr>
      </p:pic>
      <p:pic>
        <p:nvPicPr>
          <p:cNvPr id="6" name="Imagen 5"/>
          <p:cNvPicPr>
            <a:picLocks noChangeAspect="1"/>
          </p:cNvPicPr>
          <p:nvPr/>
        </p:nvPicPr>
        <p:blipFill rotWithShape="1">
          <a:blip r:embed="rId3"/>
          <a:srcRect l="17143" t="47808" r="39250" b="41139"/>
          <a:stretch/>
        </p:blipFill>
        <p:spPr>
          <a:xfrm>
            <a:off x="610036" y="3540034"/>
            <a:ext cx="5316584" cy="757646"/>
          </a:xfrm>
          <a:prstGeom prst="rect">
            <a:avLst/>
          </a:prstGeom>
        </p:spPr>
      </p:pic>
      <p:pic>
        <p:nvPicPr>
          <p:cNvPr id="7" name="Imagen 6"/>
          <p:cNvPicPr>
            <a:picLocks noChangeAspect="1"/>
          </p:cNvPicPr>
          <p:nvPr/>
        </p:nvPicPr>
        <p:blipFill rotWithShape="1">
          <a:blip r:embed="rId3"/>
          <a:srcRect l="17250" t="78871" r="38468" b="10076"/>
          <a:stretch/>
        </p:blipFill>
        <p:spPr>
          <a:xfrm>
            <a:off x="610036" y="4337394"/>
            <a:ext cx="5398878" cy="757646"/>
          </a:xfrm>
          <a:prstGeom prst="rect">
            <a:avLst/>
          </a:prstGeom>
        </p:spPr>
      </p:pic>
    </p:spTree>
    <p:extLst>
      <p:ext uri="{BB962C8B-B14F-4D97-AF65-F5344CB8AC3E}">
        <p14:creationId xmlns:p14="http://schemas.microsoft.com/office/powerpoint/2010/main" val="2436094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Resultados</a:t>
            </a:r>
            <a:endParaRPr lang="es-MX"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18</a:t>
            </a:fld>
            <a:endParaRPr lang="en-US" dirty="0"/>
          </a:p>
        </p:txBody>
      </p:sp>
      <p:pic>
        <p:nvPicPr>
          <p:cNvPr id="5" name="Imagen 4"/>
          <p:cNvPicPr>
            <a:picLocks noChangeAspect="1"/>
          </p:cNvPicPr>
          <p:nvPr/>
        </p:nvPicPr>
        <p:blipFill rotWithShape="1">
          <a:blip r:embed="rId2"/>
          <a:srcRect l="19896" t="41107" r="52291" b="20170"/>
          <a:stretch/>
        </p:blipFill>
        <p:spPr>
          <a:xfrm>
            <a:off x="3712464" y="2084832"/>
            <a:ext cx="4343400" cy="3399890"/>
          </a:xfrm>
          <a:prstGeom prst="rect">
            <a:avLst/>
          </a:prstGeom>
        </p:spPr>
      </p:pic>
    </p:spTree>
    <p:extLst>
      <p:ext uri="{BB962C8B-B14F-4D97-AF65-F5344CB8AC3E}">
        <p14:creationId xmlns:p14="http://schemas.microsoft.com/office/powerpoint/2010/main" val="87121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referencias</a:t>
            </a:r>
          </a:p>
        </p:txBody>
      </p:sp>
      <p:sp>
        <p:nvSpPr>
          <p:cNvPr id="3" name="Marcador de contenido 2"/>
          <p:cNvSpPr>
            <a:spLocks noGrp="1"/>
          </p:cNvSpPr>
          <p:nvPr>
            <p:ph idx="1"/>
          </p:nvPr>
        </p:nvSpPr>
        <p:spPr/>
        <p:txBody>
          <a:bodyPr/>
          <a:lstStyle/>
          <a:p>
            <a:pPr lvl="0"/>
            <a:r>
              <a:rPr lang="es-MX" dirty="0" err="1"/>
              <a:t>Vicomtech</a:t>
            </a:r>
            <a:r>
              <a:rPr lang="es-MX" dirty="0"/>
              <a:t>. (2015). Procesamiento del Lenguaje Natural. 30/05/2018, de </a:t>
            </a:r>
            <a:r>
              <a:rPr lang="es-MX" dirty="0" err="1"/>
              <a:t>Vicomtech</a:t>
            </a:r>
            <a:r>
              <a:rPr lang="es-MX" dirty="0"/>
              <a:t> Sitio web: http://www.vicomtech.org/t4/e11/procesamiento-del-lenguaje-natural</a:t>
            </a:r>
            <a:endParaRPr lang="en-US" dirty="0"/>
          </a:p>
          <a:p>
            <a:pPr lvl="0"/>
            <a:r>
              <a:rPr lang="en-US" dirty="0" err="1"/>
              <a:t>Shantnu</a:t>
            </a:r>
            <a:r>
              <a:rPr lang="en-US" dirty="0"/>
              <a:t> . (2016). Build a Sentiment Analysis app with Movie Reviews. 30/05/2018, de </a:t>
            </a:r>
            <a:r>
              <a:rPr lang="en-US" dirty="0" err="1"/>
              <a:t>pythonforengineers</a:t>
            </a:r>
            <a:r>
              <a:rPr lang="en-US" dirty="0"/>
              <a:t> Sitio web: http://pythonforengineers.com/build-a-sentiment-analysis-app-with-movie-reviews/</a:t>
            </a:r>
          </a:p>
          <a:p>
            <a:pPr lvl="0"/>
            <a:endParaRPr lang="pt-BR" dirty="0"/>
          </a:p>
          <a:p>
            <a:pPr lvl="0"/>
            <a:endParaRPr lang="es-MX"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4121723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a:lstStyle/>
          <a:p>
            <a:r>
              <a:rPr lang="es-MX" dirty="0"/>
              <a:t>Objetivo de la practica</a:t>
            </a:r>
          </a:p>
        </p:txBody>
      </p:sp>
      <p:sp>
        <p:nvSpPr>
          <p:cNvPr id="3" name="Marcador de contenido 2"/>
          <p:cNvSpPr>
            <a:spLocks noGrp="1"/>
          </p:cNvSpPr>
          <p:nvPr>
            <p:ph idx="1"/>
          </p:nvPr>
        </p:nvSpPr>
        <p:spPr>
          <a:xfrm>
            <a:off x="1024129" y="2286000"/>
            <a:ext cx="4982972" cy="4023360"/>
          </a:xfrm>
        </p:spPr>
        <p:txBody>
          <a:bodyPr>
            <a:normAutofit/>
          </a:bodyPr>
          <a:lstStyle/>
          <a:p>
            <a:r>
              <a:rPr lang="es-MX" dirty="0" smtClean="0"/>
              <a:t>El objetivo de </a:t>
            </a:r>
            <a:r>
              <a:rPr lang="es-MX" dirty="0"/>
              <a:t>este proyecto </a:t>
            </a:r>
            <a:r>
              <a:rPr lang="es-MX" dirty="0" smtClean="0"/>
              <a:t>es determinar </a:t>
            </a:r>
            <a:r>
              <a:rPr lang="es-MX" dirty="0"/>
              <a:t>si una película era buena o no según la información de las críticas de las películas mediante un programa inteligente que utilizaba los métodos de PLN para poder saber si el contenido </a:t>
            </a:r>
            <a:r>
              <a:rPr lang="es-MX" dirty="0" err="1"/>
              <a:t>review</a:t>
            </a:r>
            <a:r>
              <a:rPr lang="es-MX" dirty="0"/>
              <a:t> de la película era una crítica positiva o negativa y según la tendencia de estas críticas se determina la calificación de la película.</a:t>
            </a:r>
            <a:endParaRPr lang="es-MX" sz="2000" dirty="0"/>
          </a:p>
        </p:txBody>
      </p:sp>
      <p:sp>
        <p:nvSpPr>
          <p:cNvPr id="5" name="Marcador de número de diapositiva 4"/>
          <p:cNvSpPr>
            <a:spLocks noGrp="1"/>
          </p:cNvSpPr>
          <p:nvPr>
            <p:ph type="sldNum" sz="quarter" idx="12"/>
          </p:nvPr>
        </p:nvSpPr>
        <p:spPr/>
        <p:txBody>
          <a:bodyPr/>
          <a:lstStyle/>
          <a:p>
            <a:fld id="{4FAB73BC-B049-4115-A692-8D63A059BFB8}" type="slidenum">
              <a:rPr lang="en-US" smtClean="0"/>
              <a:t>2</a:t>
            </a:fld>
            <a:endParaRPr lang="en-US" dirty="0"/>
          </a:p>
        </p:txBody>
      </p:sp>
      <p:pic>
        <p:nvPicPr>
          <p:cNvPr id="7" name="Picture 6">
            <a:extLst>
              <a:ext uri="{FF2B5EF4-FFF2-40B4-BE49-F238E27FC236}">
                <a16:creationId xmlns="" xmlns:a16="http://schemas.microsoft.com/office/drawing/2014/main" id="{2095E5BF-5369-4BBB-9EDC-CEDBA1FFD788}"/>
              </a:ext>
            </a:extLst>
          </p:cNvPr>
          <p:cNvPicPr>
            <a:picLocks noChangeAspect="1"/>
          </p:cNvPicPr>
          <p:nvPr/>
        </p:nvPicPr>
        <p:blipFill rotWithShape="1">
          <a:blip r:embed="rId2"/>
          <a:srcRect l="10397" t="2195" r="4536" b="5483"/>
          <a:stretch/>
        </p:blipFill>
        <p:spPr>
          <a:xfrm>
            <a:off x="7141029" y="2084832"/>
            <a:ext cx="3143794" cy="2787615"/>
          </a:xfrm>
          <a:prstGeom prst="rect">
            <a:avLst/>
          </a:prstGeom>
        </p:spPr>
      </p:pic>
    </p:spTree>
    <p:extLst>
      <p:ext uri="{BB962C8B-B14F-4D97-AF65-F5344CB8AC3E}">
        <p14:creationId xmlns:p14="http://schemas.microsoft.com/office/powerpoint/2010/main" val="808687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642A15-F922-42D4-B1C8-5259616B5509}"/>
              </a:ext>
            </a:extLst>
          </p:cNvPr>
          <p:cNvSpPr>
            <a:spLocks noGrp="1"/>
          </p:cNvSpPr>
          <p:nvPr>
            <p:ph type="title"/>
          </p:nvPr>
        </p:nvSpPr>
        <p:spPr/>
        <p:txBody>
          <a:bodyPr/>
          <a:lstStyle/>
          <a:p>
            <a:r>
              <a:rPr lang="es-US" dirty="0"/>
              <a:t>Como procesa los textos?</a:t>
            </a:r>
            <a:endParaRPr lang="en-US" dirty="0"/>
          </a:p>
        </p:txBody>
      </p:sp>
      <p:sp>
        <p:nvSpPr>
          <p:cNvPr id="3" name="Content Placeholder 2">
            <a:extLst>
              <a:ext uri="{FF2B5EF4-FFF2-40B4-BE49-F238E27FC236}">
                <a16:creationId xmlns="" xmlns:a16="http://schemas.microsoft.com/office/drawing/2014/main" id="{A41981ED-CAC5-4D09-BE65-646B93242B4E}"/>
              </a:ext>
            </a:extLst>
          </p:cNvPr>
          <p:cNvSpPr>
            <a:spLocks noGrp="1"/>
          </p:cNvSpPr>
          <p:nvPr>
            <p:ph idx="1"/>
          </p:nvPr>
        </p:nvSpPr>
        <p:spPr>
          <a:xfrm>
            <a:off x="1024128" y="2286000"/>
            <a:ext cx="4775781" cy="4023360"/>
          </a:xfrm>
        </p:spPr>
        <p:txBody>
          <a:bodyPr/>
          <a:lstStyle/>
          <a:p>
            <a:r>
              <a:rPr lang="es-MX" dirty="0"/>
              <a:t>Para poder procesar la información obtenida y determinar los sentimientos de estos utilizamos una librería muy poderosa para el PLN llamada NLTK. Esta paquetería cuenta con diferentes funciones para poder realizar todo el procesado de información. El procesado que se le dio a la información fue con los siguientes pasos.</a:t>
            </a:r>
            <a:endParaRPr lang="en-US" dirty="0"/>
          </a:p>
          <a:p>
            <a:endParaRPr lang="en-US" dirty="0"/>
          </a:p>
        </p:txBody>
      </p:sp>
      <p:sp>
        <p:nvSpPr>
          <p:cNvPr id="4" name="Slide Number Placeholder 3">
            <a:extLst>
              <a:ext uri="{FF2B5EF4-FFF2-40B4-BE49-F238E27FC236}">
                <a16:creationId xmlns="" xmlns:a16="http://schemas.microsoft.com/office/drawing/2014/main" id="{7AD6CD74-1367-4A74-B358-952593B7AECC}"/>
              </a:ext>
            </a:extLst>
          </p:cNvPr>
          <p:cNvSpPr>
            <a:spLocks noGrp="1"/>
          </p:cNvSpPr>
          <p:nvPr>
            <p:ph type="sldNum" sz="quarter" idx="12"/>
          </p:nvPr>
        </p:nvSpPr>
        <p:spPr/>
        <p:txBody>
          <a:bodyPr/>
          <a:lstStyle/>
          <a:p>
            <a:fld id="{4FAB73BC-B049-4115-A692-8D63A059BFB8}" type="slidenum">
              <a:rPr lang="en-US" smtClean="0"/>
              <a:t>3</a:t>
            </a:fld>
            <a:endParaRPr lang="en-US" dirty="0"/>
          </a:p>
        </p:txBody>
      </p:sp>
      <p:pic>
        <p:nvPicPr>
          <p:cNvPr id="2050" name="Picture 2" descr="Resultado de imagen para analisis de sentimientos">
            <a:extLst>
              <a:ext uri="{FF2B5EF4-FFF2-40B4-BE49-F238E27FC236}">
                <a16:creationId xmlns="" xmlns:a16="http://schemas.microsoft.com/office/drawing/2014/main" id="{F722716D-5A75-418C-AAA7-BF6C59142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75" y="2890838"/>
            <a:ext cx="428625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464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Tokenizing</a:t>
            </a:r>
            <a:endParaRPr lang="es-MX" dirty="0"/>
          </a:p>
        </p:txBody>
      </p:sp>
      <p:sp>
        <p:nvSpPr>
          <p:cNvPr id="3" name="Marcador de contenido 2"/>
          <p:cNvSpPr>
            <a:spLocks noGrp="1"/>
          </p:cNvSpPr>
          <p:nvPr>
            <p:ph idx="1"/>
          </p:nvPr>
        </p:nvSpPr>
        <p:spPr>
          <a:xfrm>
            <a:off x="1024129" y="2286000"/>
            <a:ext cx="4209722" cy="4023360"/>
          </a:xfrm>
        </p:spPr>
        <p:txBody>
          <a:bodyPr/>
          <a:lstStyle/>
          <a:p>
            <a:r>
              <a:rPr lang="es-MX" dirty="0"/>
              <a:t>Para poder analizar un texto este debe poder ser dividido entre sus oraciones o incluso entre palabras, para poder así analizar toda la estructura del texto. Con el </a:t>
            </a:r>
            <a:r>
              <a:rPr lang="es-MX" dirty="0" err="1"/>
              <a:t>metodo</a:t>
            </a:r>
            <a:r>
              <a:rPr lang="es-MX" dirty="0"/>
              <a:t> de </a:t>
            </a:r>
            <a:r>
              <a:rPr lang="es-MX" dirty="0" err="1"/>
              <a:t>tokenizing</a:t>
            </a:r>
            <a:r>
              <a:rPr lang="es-MX" dirty="0"/>
              <a:t> esto es posible, dividiendo un párrafo en sus oraciones o en sus palabras.</a:t>
            </a:r>
            <a:endParaRPr lang="en-US" dirty="0"/>
          </a:p>
          <a:p>
            <a:endParaRPr lang="es-MX"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4</a:t>
            </a:fld>
            <a:endParaRPr lang="en-US" dirty="0"/>
          </a:p>
        </p:txBody>
      </p:sp>
      <p:pic>
        <p:nvPicPr>
          <p:cNvPr id="1026" name="Picture 2" descr="Resultado de imagen para palab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233" y="1955800"/>
            <a:ext cx="5228020" cy="353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7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E58378-FE3E-4ACF-ADD4-E8877FDB6E1E}"/>
              </a:ext>
            </a:extLst>
          </p:cNvPr>
          <p:cNvSpPr>
            <a:spLocks noGrp="1"/>
          </p:cNvSpPr>
          <p:nvPr>
            <p:ph type="title"/>
          </p:nvPr>
        </p:nvSpPr>
        <p:spPr/>
        <p:txBody>
          <a:bodyPr/>
          <a:lstStyle/>
          <a:p>
            <a:r>
              <a:rPr lang="en-US" dirty="0"/>
              <a:t>tokenizing sentences</a:t>
            </a:r>
          </a:p>
        </p:txBody>
      </p:sp>
      <p:sp>
        <p:nvSpPr>
          <p:cNvPr id="3" name="Content Placeholder 2">
            <a:extLst>
              <a:ext uri="{FF2B5EF4-FFF2-40B4-BE49-F238E27FC236}">
                <a16:creationId xmlns="" xmlns:a16="http://schemas.microsoft.com/office/drawing/2014/main" id="{2B10DB74-0494-43F3-89AE-FA9E9633DD6C}"/>
              </a:ext>
            </a:extLst>
          </p:cNvPr>
          <p:cNvSpPr>
            <a:spLocks noGrp="1"/>
          </p:cNvSpPr>
          <p:nvPr>
            <p:ph idx="1"/>
          </p:nvPr>
        </p:nvSpPr>
        <p:spPr>
          <a:xfrm>
            <a:off x="1024128" y="2286000"/>
            <a:ext cx="4166181" cy="4023360"/>
          </a:xfrm>
        </p:spPr>
        <p:txBody>
          <a:bodyPr/>
          <a:lstStyle/>
          <a:p>
            <a:r>
              <a:rPr lang="es-ES" dirty="0" err="1"/>
              <a:t>Sentence</a:t>
            </a:r>
            <a:r>
              <a:rPr lang="es-ES" dirty="0"/>
              <a:t> </a:t>
            </a:r>
            <a:r>
              <a:rPr lang="es-ES" dirty="0" err="1"/>
              <a:t>Tokenize</a:t>
            </a:r>
            <a:r>
              <a:rPr lang="es-ES" dirty="0"/>
              <a:t> también conocido como desambiguación de límites de oraciones , detección de límites de oraciones , segmentación de oraciones.</a:t>
            </a:r>
            <a:endParaRPr lang="en-US" dirty="0"/>
          </a:p>
        </p:txBody>
      </p:sp>
      <p:sp>
        <p:nvSpPr>
          <p:cNvPr id="4" name="Slide Number Placeholder 3">
            <a:extLst>
              <a:ext uri="{FF2B5EF4-FFF2-40B4-BE49-F238E27FC236}">
                <a16:creationId xmlns="" xmlns:a16="http://schemas.microsoft.com/office/drawing/2014/main" id="{6C7121DB-6A40-4ABD-B735-73B89A1C9C8D}"/>
              </a:ext>
            </a:extLst>
          </p:cNvPr>
          <p:cNvSpPr>
            <a:spLocks noGrp="1"/>
          </p:cNvSpPr>
          <p:nvPr>
            <p:ph type="sldNum" sz="quarter" idx="12"/>
          </p:nvPr>
        </p:nvSpPr>
        <p:spPr/>
        <p:txBody>
          <a:bodyPr/>
          <a:lstStyle/>
          <a:p>
            <a:fld id="{4FAB73BC-B049-4115-A692-8D63A059BFB8}" type="slidenum">
              <a:rPr lang="en-US" smtClean="0"/>
              <a:t>5</a:t>
            </a:fld>
            <a:endParaRPr lang="en-US" dirty="0"/>
          </a:p>
        </p:txBody>
      </p:sp>
      <p:sp>
        <p:nvSpPr>
          <p:cNvPr id="5" name="TextBox 4">
            <a:extLst>
              <a:ext uri="{FF2B5EF4-FFF2-40B4-BE49-F238E27FC236}">
                <a16:creationId xmlns="" xmlns:a16="http://schemas.microsoft.com/office/drawing/2014/main" id="{00F276AE-80E4-4B57-96C5-37E89ACFDED2}"/>
              </a:ext>
            </a:extLst>
          </p:cNvPr>
          <p:cNvSpPr txBox="1"/>
          <p:nvPr/>
        </p:nvSpPr>
        <p:spPr>
          <a:xfrm>
            <a:off x="5884164" y="2530711"/>
            <a:ext cx="5715000" cy="646331"/>
          </a:xfrm>
          <a:prstGeom prst="rect">
            <a:avLst/>
          </a:prstGeom>
          <a:noFill/>
        </p:spPr>
        <p:txBody>
          <a:bodyPr wrap="square" rtlCol="0">
            <a:spAutoFit/>
          </a:bodyPr>
          <a:lstStyle/>
          <a:p>
            <a:r>
              <a:rPr lang="es-US" dirty="0"/>
              <a:t>Hola compañero. La vida es bella con la inteligencia artificial.</a:t>
            </a:r>
            <a:endParaRPr lang="en-US" dirty="0"/>
          </a:p>
        </p:txBody>
      </p:sp>
      <p:sp>
        <p:nvSpPr>
          <p:cNvPr id="6" name="TextBox 5">
            <a:extLst>
              <a:ext uri="{FF2B5EF4-FFF2-40B4-BE49-F238E27FC236}">
                <a16:creationId xmlns="" xmlns:a16="http://schemas.microsoft.com/office/drawing/2014/main" id="{6188392D-57BA-4882-99FC-73CA748D4F48}"/>
              </a:ext>
            </a:extLst>
          </p:cNvPr>
          <p:cNvSpPr txBox="1"/>
          <p:nvPr/>
        </p:nvSpPr>
        <p:spPr>
          <a:xfrm>
            <a:off x="5884164" y="3622921"/>
            <a:ext cx="4166181" cy="369332"/>
          </a:xfrm>
          <a:prstGeom prst="rect">
            <a:avLst/>
          </a:prstGeom>
          <a:noFill/>
        </p:spPr>
        <p:txBody>
          <a:bodyPr wrap="square" rtlCol="0">
            <a:spAutoFit/>
          </a:bodyPr>
          <a:lstStyle/>
          <a:p>
            <a:r>
              <a:rPr lang="es-US" dirty="0"/>
              <a:t>Hola Compañero.</a:t>
            </a:r>
            <a:endParaRPr lang="en-US" dirty="0"/>
          </a:p>
        </p:txBody>
      </p:sp>
      <p:sp>
        <p:nvSpPr>
          <p:cNvPr id="7" name="TextBox 6">
            <a:extLst>
              <a:ext uri="{FF2B5EF4-FFF2-40B4-BE49-F238E27FC236}">
                <a16:creationId xmlns="" xmlns:a16="http://schemas.microsoft.com/office/drawing/2014/main" id="{B5B30C05-62F9-442E-8971-4C9AA492E8EE}"/>
              </a:ext>
            </a:extLst>
          </p:cNvPr>
          <p:cNvSpPr txBox="1"/>
          <p:nvPr/>
        </p:nvSpPr>
        <p:spPr>
          <a:xfrm>
            <a:off x="5884164" y="4068800"/>
            <a:ext cx="4714167" cy="369332"/>
          </a:xfrm>
          <a:prstGeom prst="rect">
            <a:avLst/>
          </a:prstGeom>
          <a:noFill/>
        </p:spPr>
        <p:txBody>
          <a:bodyPr wrap="square" rtlCol="0">
            <a:spAutoFit/>
          </a:bodyPr>
          <a:lstStyle/>
          <a:p>
            <a:r>
              <a:rPr lang="es-US" dirty="0"/>
              <a:t>La vida es bella con la inteligencia artificial.</a:t>
            </a:r>
            <a:endParaRPr lang="en-US" dirty="0"/>
          </a:p>
        </p:txBody>
      </p:sp>
      <p:sp>
        <p:nvSpPr>
          <p:cNvPr id="8" name="Arrow: Down 7">
            <a:extLst>
              <a:ext uri="{FF2B5EF4-FFF2-40B4-BE49-F238E27FC236}">
                <a16:creationId xmlns="" xmlns:a16="http://schemas.microsoft.com/office/drawing/2014/main" id="{F1BD2062-69D4-45E2-B93B-FCE5B4CE610B}"/>
              </a:ext>
            </a:extLst>
          </p:cNvPr>
          <p:cNvSpPr/>
          <p:nvPr/>
        </p:nvSpPr>
        <p:spPr>
          <a:xfrm>
            <a:off x="7837714" y="3177042"/>
            <a:ext cx="296092" cy="3693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79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6F4CD1-E3D3-47F4-A7D6-101416A4A759}"/>
              </a:ext>
            </a:extLst>
          </p:cNvPr>
          <p:cNvSpPr>
            <a:spLocks noGrp="1"/>
          </p:cNvSpPr>
          <p:nvPr>
            <p:ph type="title"/>
          </p:nvPr>
        </p:nvSpPr>
        <p:spPr/>
        <p:txBody>
          <a:bodyPr/>
          <a:lstStyle/>
          <a:p>
            <a:r>
              <a:rPr lang="en-US" dirty="0"/>
              <a:t>tokenizing Words</a:t>
            </a:r>
          </a:p>
        </p:txBody>
      </p:sp>
      <p:sp>
        <p:nvSpPr>
          <p:cNvPr id="3" name="Content Placeholder 2">
            <a:extLst>
              <a:ext uri="{FF2B5EF4-FFF2-40B4-BE49-F238E27FC236}">
                <a16:creationId xmlns="" xmlns:a16="http://schemas.microsoft.com/office/drawing/2014/main" id="{9E62B845-A24D-4C65-80DA-B2C2422596C9}"/>
              </a:ext>
            </a:extLst>
          </p:cNvPr>
          <p:cNvSpPr>
            <a:spLocks noGrp="1"/>
          </p:cNvSpPr>
          <p:nvPr>
            <p:ph idx="1"/>
          </p:nvPr>
        </p:nvSpPr>
        <p:spPr>
          <a:xfrm>
            <a:off x="1024129" y="2286000"/>
            <a:ext cx="5071872" cy="4023360"/>
          </a:xfrm>
        </p:spPr>
        <p:txBody>
          <a:bodyPr/>
          <a:lstStyle/>
          <a:p>
            <a:r>
              <a:rPr lang="es-US" dirty="0" err="1"/>
              <a:t>Tokenizing</a:t>
            </a:r>
            <a:r>
              <a:rPr lang="es-US" dirty="0"/>
              <a:t> </a:t>
            </a:r>
            <a:r>
              <a:rPr lang="es-US" dirty="0" err="1"/>
              <a:t>words</a:t>
            </a:r>
            <a:r>
              <a:rPr lang="es-US" dirty="0"/>
              <a:t>, es la separación de una párrafo u oración en las palabras que lo componen.</a:t>
            </a:r>
            <a:endParaRPr lang="en-US" dirty="0"/>
          </a:p>
        </p:txBody>
      </p:sp>
      <p:sp>
        <p:nvSpPr>
          <p:cNvPr id="4" name="Slide Number Placeholder 3">
            <a:extLst>
              <a:ext uri="{FF2B5EF4-FFF2-40B4-BE49-F238E27FC236}">
                <a16:creationId xmlns="" xmlns:a16="http://schemas.microsoft.com/office/drawing/2014/main" id="{297B90D0-43EF-4A46-A96D-6463CA32FD8E}"/>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5" name="TextBox 4">
            <a:extLst>
              <a:ext uri="{FF2B5EF4-FFF2-40B4-BE49-F238E27FC236}">
                <a16:creationId xmlns="" xmlns:a16="http://schemas.microsoft.com/office/drawing/2014/main" id="{1E527557-AA3F-4F76-8C0F-57BE81308BCF}"/>
              </a:ext>
            </a:extLst>
          </p:cNvPr>
          <p:cNvSpPr txBox="1"/>
          <p:nvPr/>
        </p:nvSpPr>
        <p:spPr>
          <a:xfrm>
            <a:off x="7278624" y="2286000"/>
            <a:ext cx="3081528" cy="369332"/>
          </a:xfrm>
          <a:prstGeom prst="rect">
            <a:avLst/>
          </a:prstGeom>
          <a:noFill/>
        </p:spPr>
        <p:txBody>
          <a:bodyPr wrap="square" rtlCol="0">
            <a:spAutoFit/>
          </a:bodyPr>
          <a:lstStyle/>
          <a:p>
            <a:r>
              <a:rPr lang="es-US" dirty="0"/>
              <a:t>Santiago es hermoso</a:t>
            </a:r>
            <a:endParaRPr lang="en-US" dirty="0"/>
          </a:p>
        </p:txBody>
      </p:sp>
      <p:sp>
        <p:nvSpPr>
          <p:cNvPr id="6" name="TextBox 5">
            <a:extLst>
              <a:ext uri="{FF2B5EF4-FFF2-40B4-BE49-F238E27FC236}">
                <a16:creationId xmlns="" xmlns:a16="http://schemas.microsoft.com/office/drawing/2014/main" id="{E2104E34-7912-4CD1-BEF5-8C3FB02D53CE}"/>
              </a:ext>
            </a:extLst>
          </p:cNvPr>
          <p:cNvSpPr txBox="1"/>
          <p:nvPr/>
        </p:nvSpPr>
        <p:spPr>
          <a:xfrm>
            <a:off x="7278624" y="3059668"/>
            <a:ext cx="3081528" cy="369332"/>
          </a:xfrm>
          <a:prstGeom prst="rect">
            <a:avLst/>
          </a:prstGeom>
          <a:noFill/>
        </p:spPr>
        <p:txBody>
          <a:bodyPr wrap="square" rtlCol="0">
            <a:spAutoFit/>
          </a:bodyPr>
          <a:lstStyle/>
          <a:p>
            <a:r>
              <a:rPr lang="es-US" dirty="0"/>
              <a:t>Santiago</a:t>
            </a:r>
            <a:endParaRPr lang="en-US" dirty="0"/>
          </a:p>
        </p:txBody>
      </p:sp>
      <p:sp>
        <p:nvSpPr>
          <p:cNvPr id="7" name="TextBox 6">
            <a:extLst>
              <a:ext uri="{FF2B5EF4-FFF2-40B4-BE49-F238E27FC236}">
                <a16:creationId xmlns="" xmlns:a16="http://schemas.microsoft.com/office/drawing/2014/main" id="{8F92F812-217A-4D3A-8007-B9F279809388}"/>
              </a:ext>
            </a:extLst>
          </p:cNvPr>
          <p:cNvSpPr txBox="1"/>
          <p:nvPr/>
        </p:nvSpPr>
        <p:spPr>
          <a:xfrm>
            <a:off x="7278624" y="3563112"/>
            <a:ext cx="3081528" cy="369332"/>
          </a:xfrm>
          <a:prstGeom prst="rect">
            <a:avLst/>
          </a:prstGeom>
          <a:noFill/>
        </p:spPr>
        <p:txBody>
          <a:bodyPr wrap="square" rtlCol="0">
            <a:spAutoFit/>
          </a:bodyPr>
          <a:lstStyle/>
          <a:p>
            <a:r>
              <a:rPr lang="es-US" dirty="0"/>
              <a:t>es</a:t>
            </a:r>
            <a:endParaRPr lang="en-US" dirty="0"/>
          </a:p>
        </p:txBody>
      </p:sp>
      <p:sp>
        <p:nvSpPr>
          <p:cNvPr id="8" name="TextBox 7">
            <a:extLst>
              <a:ext uri="{FF2B5EF4-FFF2-40B4-BE49-F238E27FC236}">
                <a16:creationId xmlns="" xmlns:a16="http://schemas.microsoft.com/office/drawing/2014/main" id="{A8E70CA6-3A5D-4B07-8C58-C5B3F45DDB04}"/>
              </a:ext>
            </a:extLst>
          </p:cNvPr>
          <p:cNvSpPr txBox="1"/>
          <p:nvPr/>
        </p:nvSpPr>
        <p:spPr>
          <a:xfrm>
            <a:off x="7278624" y="4113014"/>
            <a:ext cx="3081528" cy="369332"/>
          </a:xfrm>
          <a:prstGeom prst="rect">
            <a:avLst/>
          </a:prstGeom>
          <a:noFill/>
        </p:spPr>
        <p:txBody>
          <a:bodyPr wrap="square" rtlCol="0">
            <a:spAutoFit/>
          </a:bodyPr>
          <a:lstStyle/>
          <a:p>
            <a:r>
              <a:rPr lang="es-US" dirty="0"/>
              <a:t>hermoso</a:t>
            </a:r>
            <a:endParaRPr lang="en-US" dirty="0"/>
          </a:p>
        </p:txBody>
      </p:sp>
      <p:sp>
        <p:nvSpPr>
          <p:cNvPr id="9" name="Arrow: Down 8">
            <a:extLst>
              <a:ext uri="{FF2B5EF4-FFF2-40B4-BE49-F238E27FC236}">
                <a16:creationId xmlns="" xmlns:a16="http://schemas.microsoft.com/office/drawing/2014/main" id="{226AA3A9-D1DA-49B2-94B2-2A4FF090AC4A}"/>
              </a:ext>
            </a:extLst>
          </p:cNvPr>
          <p:cNvSpPr/>
          <p:nvPr/>
        </p:nvSpPr>
        <p:spPr>
          <a:xfrm>
            <a:off x="8321040" y="2743200"/>
            <a:ext cx="237744" cy="31646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50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Stop </a:t>
            </a:r>
            <a:r>
              <a:rPr lang="es-MX" dirty="0" err="1"/>
              <a:t>words</a:t>
            </a:r>
            <a:endParaRPr lang="es-MX" dirty="0"/>
          </a:p>
        </p:txBody>
      </p:sp>
      <p:sp>
        <p:nvSpPr>
          <p:cNvPr id="3" name="Marcador de contenido 2"/>
          <p:cNvSpPr>
            <a:spLocks noGrp="1"/>
          </p:cNvSpPr>
          <p:nvPr>
            <p:ph idx="1"/>
          </p:nvPr>
        </p:nvSpPr>
        <p:spPr>
          <a:xfrm>
            <a:off x="1024129" y="2286000"/>
            <a:ext cx="4697402" cy="4023360"/>
          </a:xfrm>
        </p:spPr>
        <p:txBody>
          <a:bodyPr/>
          <a:lstStyle/>
          <a:p>
            <a:r>
              <a:rPr lang="es-MX" dirty="0"/>
              <a:t>Dentro de todas las oraciones o párrafos existen diversas palabras, pero existen unas palabras que para una computadora no tienen importancia como lo son aquel, a, aun, atrás, etc. Estas palabras son las llamadas stop </a:t>
            </a:r>
            <a:r>
              <a:rPr lang="es-MX" dirty="0" err="1"/>
              <a:t>words</a:t>
            </a:r>
            <a:r>
              <a:rPr lang="es-MX" dirty="0"/>
              <a:t>, conociendo estas palabras podemos filtrar nuestra información de entrada para quedarnos solo con las palabras que nos importan para después realizar un análisis con estas.</a:t>
            </a:r>
            <a:endParaRPr lang="en-US" dirty="0"/>
          </a:p>
          <a:p>
            <a:endParaRPr lang="es-MX"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7</a:t>
            </a:fld>
            <a:endParaRPr lang="en-US" dirty="0"/>
          </a:p>
        </p:txBody>
      </p:sp>
      <p:sp>
        <p:nvSpPr>
          <p:cNvPr id="5" name="TextBox 4">
            <a:extLst>
              <a:ext uri="{FF2B5EF4-FFF2-40B4-BE49-F238E27FC236}">
                <a16:creationId xmlns="" xmlns:a16="http://schemas.microsoft.com/office/drawing/2014/main" id="{2FC63735-0A73-475A-BB42-A6611A330454}"/>
              </a:ext>
            </a:extLst>
          </p:cNvPr>
          <p:cNvSpPr txBox="1"/>
          <p:nvPr/>
        </p:nvSpPr>
        <p:spPr>
          <a:xfrm>
            <a:off x="6537960" y="2476024"/>
            <a:ext cx="4299373" cy="369332"/>
          </a:xfrm>
          <a:prstGeom prst="rect">
            <a:avLst/>
          </a:prstGeom>
          <a:noFill/>
        </p:spPr>
        <p:txBody>
          <a:bodyPr wrap="square" rtlCol="0">
            <a:spAutoFit/>
          </a:bodyPr>
          <a:lstStyle/>
          <a:p>
            <a:r>
              <a:rPr lang="es-US" dirty="0"/>
              <a:t>Las estrellas son grandiosas en aquel mundo</a:t>
            </a:r>
            <a:endParaRPr lang="en-US" dirty="0"/>
          </a:p>
        </p:txBody>
      </p:sp>
      <p:sp>
        <p:nvSpPr>
          <p:cNvPr id="7" name="TextBox 6">
            <a:extLst>
              <a:ext uri="{FF2B5EF4-FFF2-40B4-BE49-F238E27FC236}">
                <a16:creationId xmlns="" xmlns:a16="http://schemas.microsoft.com/office/drawing/2014/main" id="{CD315F14-47E1-4A6E-A366-261D2D047853}"/>
              </a:ext>
            </a:extLst>
          </p:cNvPr>
          <p:cNvSpPr txBox="1"/>
          <p:nvPr/>
        </p:nvSpPr>
        <p:spPr>
          <a:xfrm>
            <a:off x="6537960" y="3244334"/>
            <a:ext cx="4299373" cy="369332"/>
          </a:xfrm>
          <a:prstGeom prst="rect">
            <a:avLst/>
          </a:prstGeom>
          <a:noFill/>
        </p:spPr>
        <p:txBody>
          <a:bodyPr wrap="square" rtlCol="0">
            <a:spAutoFit/>
          </a:bodyPr>
          <a:lstStyle/>
          <a:p>
            <a:r>
              <a:rPr lang="es-US" dirty="0"/>
              <a:t>Estrellas, grandiosas, mundo</a:t>
            </a:r>
            <a:endParaRPr lang="en-US" dirty="0"/>
          </a:p>
        </p:txBody>
      </p:sp>
      <p:sp>
        <p:nvSpPr>
          <p:cNvPr id="6" name="Arrow: Down 5">
            <a:extLst>
              <a:ext uri="{FF2B5EF4-FFF2-40B4-BE49-F238E27FC236}">
                <a16:creationId xmlns="" xmlns:a16="http://schemas.microsoft.com/office/drawing/2014/main" id="{7561554E-C457-4F32-8C50-E0BD2A73B2A3}"/>
              </a:ext>
            </a:extLst>
          </p:cNvPr>
          <p:cNvSpPr/>
          <p:nvPr/>
        </p:nvSpPr>
        <p:spPr>
          <a:xfrm>
            <a:off x="7909560" y="3008376"/>
            <a:ext cx="201168" cy="2359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85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Clasificadores</a:t>
            </a:r>
            <a:endParaRPr lang="es-MX" dirty="0"/>
          </a:p>
        </p:txBody>
      </p:sp>
      <p:sp>
        <p:nvSpPr>
          <p:cNvPr id="3" name="Marcador de contenido 2"/>
          <p:cNvSpPr>
            <a:spLocks noGrp="1"/>
          </p:cNvSpPr>
          <p:nvPr>
            <p:ph idx="1"/>
          </p:nvPr>
        </p:nvSpPr>
        <p:spPr/>
        <p:txBody>
          <a:bodyPr/>
          <a:lstStyle/>
          <a:p>
            <a:pPr marL="457200" indent="-457200">
              <a:buFont typeface="+mj-lt"/>
              <a:buAutoNum type="arabicPeriod"/>
            </a:pPr>
            <a:r>
              <a:rPr lang="es-MX" dirty="0" err="1"/>
              <a:t>Naive</a:t>
            </a:r>
            <a:r>
              <a:rPr lang="es-MX" dirty="0"/>
              <a:t> </a:t>
            </a:r>
            <a:r>
              <a:rPr lang="es-MX" dirty="0" err="1"/>
              <a:t>Bayes</a:t>
            </a:r>
            <a:endParaRPr lang="es-MX" dirty="0"/>
          </a:p>
          <a:p>
            <a:pPr marL="457200" indent="-457200">
              <a:buFont typeface="+mj-lt"/>
              <a:buAutoNum type="arabicPeriod"/>
            </a:pPr>
            <a:r>
              <a:rPr lang="es-MX" dirty="0"/>
              <a:t>Clasificador MNB </a:t>
            </a:r>
            <a:endParaRPr lang="es-MX" dirty="0" smtClean="0"/>
          </a:p>
          <a:p>
            <a:pPr marL="457200" indent="-457200">
              <a:buFont typeface="+mj-lt"/>
              <a:buAutoNum type="arabicPeriod"/>
            </a:pPr>
            <a:r>
              <a:rPr lang="es-MX" dirty="0"/>
              <a:t>Clasificador Bernoulli </a:t>
            </a:r>
            <a:r>
              <a:rPr lang="es-MX" dirty="0" err="1"/>
              <a:t>Naive</a:t>
            </a:r>
            <a:r>
              <a:rPr lang="es-MX" dirty="0"/>
              <a:t> </a:t>
            </a:r>
            <a:r>
              <a:rPr lang="es-MX" dirty="0" err="1"/>
              <a:t>Bayes</a:t>
            </a:r>
            <a:endParaRPr lang="es-MX" dirty="0"/>
          </a:p>
          <a:p>
            <a:pPr marL="457200" indent="-457200">
              <a:buFont typeface="+mj-lt"/>
              <a:buAutoNum type="arabicPeriod"/>
            </a:pPr>
            <a:r>
              <a:rPr lang="es-US" dirty="0"/>
              <a:t>SGDC </a:t>
            </a:r>
            <a:endParaRPr lang="es-MX" dirty="0"/>
          </a:p>
          <a:p>
            <a:pPr marL="457200" indent="-457200">
              <a:buFont typeface="+mj-lt"/>
              <a:buAutoNum type="arabicPeriod"/>
            </a:pPr>
            <a:r>
              <a:rPr lang="es-MX" dirty="0"/>
              <a:t>CSVC</a:t>
            </a:r>
          </a:p>
          <a:p>
            <a:pPr marL="457200" indent="-457200">
              <a:buFont typeface="+mj-lt"/>
              <a:buAutoNum type="arabicPeriod"/>
            </a:pPr>
            <a:r>
              <a:rPr lang="es-MX" dirty="0"/>
              <a:t>LINEAR SVM</a:t>
            </a:r>
          </a:p>
          <a:p>
            <a:pPr marL="457200" indent="-457200">
              <a:buFont typeface="+mj-lt"/>
              <a:buAutoNum type="arabicPeriod"/>
            </a:pPr>
            <a:r>
              <a:rPr lang="es-US" dirty="0"/>
              <a:t>NUSVC</a:t>
            </a:r>
            <a:endParaRPr lang="es-MX" dirty="0"/>
          </a:p>
          <a:p>
            <a:pPr marL="457200" indent="-457200">
              <a:buFont typeface="+mj-lt"/>
              <a:buAutoNum type="arabicPeriod"/>
            </a:pPr>
            <a:r>
              <a:rPr lang="es-MX" dirty="0"/>
              <a:t>REGRESION LOGISTICA</a:t>
            </a:r>
          </a:p>
          <a:p>
            <a:pPr marL="457200" indent="-457200">
              <a:buFont typeface="+mj-lt"/>
              <a:buAutoNum type="arabicPeriod"/>
            </a:pPr>
            <a:endParaRPr lang="es-MX" dirty="0" smtClean="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215580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AD99BA-FCA9-44E5-8AFD-86C3C3F50A93}"/>
              </a:ext>
            </a:extLst>
          </p:cNvPr>
          <p:cNvSpPr>
            <a:spLocks noGrp="1"/>
          </p:cNvSpPr>
          <p:nvPr>
            <p:ph type="ctrTitle"/>
          </p:nvPr>
        </p:nvSpPr>
        <p:spPr/>
        <p:txBody>
          <a:bodyPr/>
          <a:lstStyle/>
          <a:p>
            <a:r>
              <a:rPr lang="es-US" dirty="0"/>
              <a:t>Código</a:t>
            </a:r>
            <a:endParaRPr lang="en-US" dirty="0"/>
          </a:p>
        </p:txBody>
      </p:sp>
      <p:sp>
        <p:nvSpPr>
          <p:cNvPr id="3" name="Subtitle 2">
            <a:extLst>
              <a:ext uri="{FF2B5EF4-FFF2-40B4-BE49-F238E27FC236}">
                <a16:creationId xmlns="" xmlns:a16="http://schemas.microsoft.com/office/drawing/2014/main" id="{941B53F7-6480-4E67-9D07-ACA5B2A0128F}"/>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 xmlns:a16="http://schemas.microsoft.com/office/drawing/2014/main" id="{0DB5303E-6FF4-4C6E-825E-30C9ACEBD353}"/>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42287825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1379</TotalTime>
  <Words>632</Words>
  <Application>Microsoft Office PowerPoint</Application>
  <PresentationFormat>Panorámica</PresentationFormat>
  <Paragraphs>83</Paragraphs>
  <Slides>19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Calibri</vt:lpstr>
      <vt:lpstr>Tw Cen MT</vt:lpstr>
      <vt:lpstr>Tw Cen MT Condensed</vt:lpstr>
      <vt:lpstr>Wingdings 3</vt:lpstr>
      <vt:lpstr>Integral</vt:lpstr>
      <vt:lpstr>Practica 3 Análisis de sentimientos </vt:lpstr>
      <vt:lpstr>Objetivo de la practica</vt:lpstr>
      <vt:lpstr>Como procesa los textos?</vt:lpstr>
      <vt:lpstr>Tokenizing</vt:lpstr>
      <vt:lpstr>tokenizing sentences</vt:lpstr>
      <vt:lpstr>tokenizing Words</vt:lpstr>
      <vt:lpstr>Stop words</vt:lpstr>
      <vt:lpstr>Clasificadores</vt:lpstr>
      <vt:lpstr>Código</vt:lpstr>
      <vt:lpstr>Código</vt:lpstr>
      <vt:lpstr>código</vt:lpstr>
      <vt:lpstr>código</vt:lpstr>
      <vt:lpstr>código</vt:lpstr>
      <vt:lpstr>código</vt:lpstr>
      <vt:lpstr>Código</vt:lpstr>
      <vt:lpstr>Código</vt:lpstr>
      <vt:lpstr>Resultados</vt:lpstr>
      <vt:lpstr>Resultados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 1-- pacman</dc:title>
  <dc:creator>santiago morales</dc:creator>
  <cp:lastModifiedBy>santiago morales</cp:lastModifiedBy>
  <cp:revision>84</cp:revision>
  <dcterms:created xsi:type="dcterms:W3CDTF">2018-03-19T20:10:43Z</dcterms:created>
  <dcterms:modified xsi:type="dcterms:W3CDTF">2018-05-31T16:36:32Z</dcterms:modified>
</cp:coreProperties>
</file>