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4" r:id="rId18"/>
    <p:sldId id="272" r:id="rId19"/>
    <p:sldId id="273" r:id="rId20"/>
    <p:sldId id="271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13D3D-4EDF-49F5-925E-BE5AA9408FA5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BF1A7-2627-4113-9BB8-C1561E53F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38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BF1A7-2627-4113-9BB8-C1561E53FB9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58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AA747B-BF1A-4122-996F-B0B122DD9A63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7632-3177-407D-98F4-5F89BF6D9AA7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5EB-D033-42C9-AAFB-BD412793F2D3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EEFA-0EBA-4F06-9760-13688F29C62D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4F62-A9D5-4AE4-B6CE-0C6B6C2EFE9A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09B2-CB75-4FDD-BA58-A37B464A5755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2549-AE8C-41D1-BC90-A13DFE2B42BF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0F9D-0332-4591-A13E-53DC03D43462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7B89-7C90-4CDC-967F-4C305523F658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CAA-4EB1-4D2A-9566-DC218B9C7424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3C28-BCF4-4F3D-BB2C-743121B3384A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89C635-F070-4734-A465-DB54433C7436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4686298" y="2235200"/>
            <a:ext cx="2616200" cy="1330325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Practica 1</a:t>
            </a:r>
            <a:br>
              <a:rPr lang="es-MX" sz="4800" dirty="0" smtClean="0"/>
            </a:br>
            <a:r>
              <a:rPr lang="es-MX" sz="3600" dirty="0" err="1" smtClean="0"/>
              <a:t>pacman</a:t>
            </a:r>
            <a:endParaRPr lang="es-MX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133848" y="3698875"/>
            <a:ext cx="3721100" cy="1787525"/>
          </a:xfrm>
        </p:spPr>
        <p:txBody>
          <a:bodyPr>
            <a:normAutofit/>
          </a:bodyPr>
          <a:lstStyle/>
          <a:p>
            <a:pPr algn="ctr">
              <a:lnSpc>
                <a:spcPts val="1000"/>
              </a:lnSpc>
            </a:pPr>
            <a:r>
              <a:rPr lang="es-MX" b="1" dirty="0" smtClean="0"/>
              <a:t>Integrantes</a:t>
            </a:r>
          </a:p>
          <a:p>
            <a:pPr algn="ctr">
              <a:lnSpc>
                <a:spcPts val="1000"/>
              </a:lnSpc>
            </a:pPr>
            <a:r>
              <a:rPr lang="es-MX" sz="1700" dirty="0" smtClean="0"/>
              <a:t>Sergio Alberto Arce Ruelas</a:t>
            </a:r>
          </a:p>
          <a:p>
            <a:pPr algn="ctr">
              <a:lnSpc>
                <a:spcPts val="1000"/>
              </a:lnSpc>
            </a:pPr>
            <a:r>
              <a:rPr lang="es-MX" sz="1700" dirty="0" smtClean="0"/>
              <a:t>Carlos Xavier Gallardo Rosas</a:t>
            </a:r>
          </a:p>
          <a:p>
            <a:pPr algn="ctr">
              <a:lnSpc>
                <a:spcPts val="1000"/>
              </a:lnSpc>
            </a:pPr>
            <a:r>
              <a:rPr lang="es-MX" sz="1700" dirty="0" smtClean="0"/>
              <a:t>Mauricio Santiago Valdovinos Morales</a:t>
            </a:r>
          </a:p>
          <a:p>
            <a:pPr algn="ctr">
              <a:lnSpc>
                <a:spcPts val="1000"/>
              </a:lnSpc>
            </a:pPr>
            <a:r>
              <a:rPr lang="es-MX" b="1" dirty="0" smtClean="0"/>
              <a:t>Docente</a:t>
            </a:r>
          </a:p>
          <a:p>
            <a:pPr algn="ctr">
              <a:lnSpc>
                <a:spcPts val="1000"/>
              </a:lnSpc>
            </a:pPr>
            <a:r>
              <a:rPr lang="es-MX" sz="1700" dirty="0" smtClean="0"/>
              <a:t>Hugo Armando Guillen Ramírez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28646" y="690344"/>
            <a:ext cx="4331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Universidad Autónoma de Baja California</a:t>
            </a:r>
          </a:p>
          <a:p>
            <a:pPr algn="ctr"/>
            <a:r>
              <a:rPr lang="es-MX" dirty="0" smtClean="0"/>
              <a:t>Facultad de Ingeniería, Arquitectura y Diseño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4439325" y="1711980"/>
            <a:ext cx="311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Inteligencia Artificial</a:t>
            </a:r>
            <a:endParaRPr lang="es-MX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663345" y="5859185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Ensenada, Baja California; 22 de Marzo del 2018</a:t>
            </a:r>
            <a:endParaRPr lang="es-MX" dirty="0"/>
          </a:p>
        </p:txBody>
      </p:sp>
      <p:pic>
        <p:nvPicPr>
          <p:cNvPr id="1026" name="Picture 2" descr="Resultado de imagen para uabc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8" y="819247"/>
            <a:ext cx="1594935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iad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674" y="819247"/>
            <a:ext cx="1755202" cy="237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A*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1024129" y="2286000"/>
                <a:ext cx="5180728" cy="402336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dirty="0" smtClean="0"/>
                  <a:t>Algoritmo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MX" dirty="0" smtClean="0"/>
                  <a:t>Insertar Inicio en la frontera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MX" dirty="0" smtClean="0"/>
                  <a:t>Extraer el nodo con menor </a:t>
                </a:r>
                <a14:m>
                  <m:oMath xmlns:m="http://schemas.openxmlformats.org/officeDocument/2006/math">
                    <m:r>
                      <a:rPr lang="es-MX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 smtClean="0"/>
                  <a:t>de la Frontera y agregarlo en la lista de vistos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MX" dirty="0" smtClean="0"/>
                  <a:t>Verificar si el Nodo es el objetivo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MX" dirty="0" smtClean="0"/>
                  <a:t>Generar Hijos del Nodo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MX" dirty="0" smtClean="0"/>
                  <a:t>Insertar Hijos al final de la frontera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MX" dirty="0" smtClean="0"/>
                  <a:t>Volver al paso 2 hasta encontrar solución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s-MX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s-MX" dirty="0" smtClean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9" y="2286000"/>
                <a:ext cx="5180728" cy="4023360"/>
              </a:xfrm>
              <a:prstGeom prst="rect">
                <a:avLst/>
              </a:prstGeom>
              <a:blipFill rotWithShape="0">
                <a:blip r:embed="rId2"/>
                <a:stretch>
                  <a:fillRect l="-2118" t="-1818" r="-12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ector 6"/>
          <p:cNvSpPr/>
          <p:nvPr/>
        </p:nvSpPr>
        <p:spPr>
          <a:xfrm>
            <a:off x="9262652" y="2877675"/>
            <a:ext cx="317500" cy="3175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0</a:t>
            </a:r>
            <a:endParaRPr lang="es-MX" dirty="0"/>
          </a:p>
        </p:txBody>
      </p:sp>
      <p:sp>
        <p:nvSpPr>
          <p:cNvPr id="8" name="Conector 7"/>
          <p:cNvSpPr/>
          <p:nvPr/>
        </p:nvSpPr>
        <p:spPr>
          <a:xfrm>
            <a:off x="8767352" y="3396343"/>
            <a:ext cx="266700" cy="2667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9" name="Conector 8"/>
          <p:cNvSpPr/>
          <p:nvPr/>
        </p:nvSpPr>
        <p:spPr>
          <a:xfrm>
            <a:off x="9288052" y="3396343"/>
            <a:ext cx="266700" cy="2667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0" name="Conector 9"/>
          <p:cNvSpPr/>
          <p:nvPr/>
        </p:nvSpPr>
        <p:spPr>
          <a:xfrm>
            <a:off x="9923052" y="3396343"/>
            <a:ext cx="266700" cy="2667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7" idx="3"/>
            <a:endCxn id="8" idx="7"/>
          </p:cNvCxnSpPr>
          <p:nvPr/>
        </p:nvCxnSpPr>
        <p:spPr>
          <a:xfrm flipH="1">
            <a:off x="8994995" y="3148678"/>
            <a:ext cx="314154" cy="28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7" idx="4"/>
            <a:endCxn id="9" idx="0"/>
          </p:cNvCxnSpPr>
          <p:nvPr/>
        </p:nvCxnSpPr>
        <p:spPr>
          <a:xfrm>
            <a:off x="9421402" y="3195175"/>
            <a:ext cx="0" cy="20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7" idx="5"/>
            <a:endCxn id="10" idx="1"/>
          </p:cNvCxnSpPr>
          <p:nvPr/>
        </p:nvCxnSpPr>
        <p:spPr>
          <a:xfrm>
            <a:off x="9533655" y="3148678"/>
            <a:ext cx="428454" cy="28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ector 28"/>
          <p:cNvSpPr/>
          <p:nvPr/>
        </p:nvSpPr>
        <p:spPr>
          <a:xfrm>
            <a:off x="8986598" y="3864211"/>
            <a:ext cx="266700" cy="2667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30" name="Conector 29"/>
          <p:cNvSpPr/>
          <p:nvPr/>
        </p:nvSpPr>
        <p:spPr>
          <a:xfrm>
            <a:off x="9621598" y="3864211"/>
            <a:ext cx="266700" cy="2667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cxnSp>
        <p:nvCxnSpPr>
          <p:cNvPr id="32" name="Conector recto de flecha 31"/>
          <p:cNvCxnSpPr>
            <a:stCxn id="9" idx="3"/>
            <a:endCxn id="29" idx="7"/>
          </p:cNvCxnSpPr>
          <p:nvPr/>
        </p:nvCxnSpPr>
        <p:spPr>
          <a:xfrm flipH="1">
            <a:off x="9214241" y="3623986"/>
            <a:ext cx="112868" cy="27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" idx="5"/>
            <a:endCxn id="30" idx="1"/>
          </p:cNvCxnSpPr>
          <p:nvPr/>
        </p:nvCxnSpPr>
        <p:spPr>
          <a:xfrm>
            <a:off x="9515695" y="3623986"/>
            <a:ext cx="144960" cy="27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ector 42"/>
          <p:cNvSpPr/>
          <p:nvPr/>
        </p:nvSpPr>
        <p:spPr>
          <a:xfrm>
            <a:off x="8462189" y="4371136"/>
            <a:ext cx="266700" cy="2667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44" name="Conector 43"/>
          <p:cNvSpPr/>
          <p:nvPr/>
        </p:nvSpPr>
        <p:spPr>
          <a:xfrm>
            <a:off x="8982889" y="4371136"/>
            <a:ext cx="266700" cy="2667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45" name="Conector 44"/>
          <p:cNvSpPr/>
          <p:nvPr/>
        </p:nvSpPr>
        <p:spPr>
          <a:xfrm>
            <a:off x="9617889" y="4371136"/>
            <a:ext cx="266700" cy="2667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cxnSp>
        <p:nvCxnSpPr>
          <p:cNvPr id="46" name="Conector recto de flecha 45"/>
          <p:cNvCxnSpPr>
            <a:endCxn id="43" idx="7"/>
          </p:cNvCxnSpPr>
          <p:nvPr/>
        </p:nvCxnSpPr>
        <p:spPr>
          <a:xfrm flipH="1">
            <a:off x="8689832" y="4123471"/>
            <a:ext cx="314154" cy="28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endCxn id="44" idx="0"/>
          </p:cNvCxnSpPr>
          <p:nvPr/>
        </p:nvCxnSpPr>
        <p:spPr>
          <a:xfrm>
            <a:off x="9116239" y="4169968"/>
            <a:ext cx="0" cy="20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endCxn id="45" idx="1"/>
          </p:cNvCxnSpPr>
          <p:nvPr/>
        </p:nvCxnSpPr>
        <p:spPr>
          <a:xfrm>
            <a:off x="9228492" y="4123471"/>
            <a:ext cx="428454" cy="28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10189030" y="281236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Estado Inicial</a:t>
            </a:r>
            <a:endParaRPr lang="es-MX" dirty="0"/>
          </a:p>
        </p:txBody>
      </p:sp>
      <p:cxnSp>
        <p:nvCxnSpPr>
          <p:cNvPr id="53" name="Conector recto de flecha 52"/>
          <p:cNvCxnSpPr>
            <a:stCxn id="49" idx="1"/>
          </p:cNvCxnSpPr>
          <p:nvPr/>
        </p:nvCxnSpPr>
        <p:spPr>
          <a:xfrm flipH="1" flipV="1">
            <a:off x="9656947" y="2991394"/>
            <a:ext cx="532083" cy="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9" grpId="0" animBg="1"/>
      <p:bldP spid="30" grpId="0" animBg="1"/>
      <p:bldP spid="43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o sosteniendo el Ã³rgano del cerebro humano Vec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91" y="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31080" y="497433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s-MX" sz="8800" dirty="0" smtClean="0"/>
              <a:t>código</a:t>
            </a:r>
            <a:endParaRPr lang="es-MX" sz="8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 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4771761" cy="4023360"/>
          </a:xfrm>
        </p:spPr>
        <p:txBody>
          <a:bodyPr/>
          <a:lstStyle/>
          <a:p>
            <a:r>
              <a:rPr lang="es-MX" dirty="0" smtClean="0"/>
              <a:t>Vértices</a:t>
            </a:r>
          </a:p>
          <a:p>
            <a:r>
              <a:rPr lang="es-MX" dirty="0" smtClean="0"/>
              <a:t>Esta función lee según el mapa de entrada el numero de nodos por los que se podrá mover el personaje</a:t>
            </a:r>
          </a:p>
          <a:p>
            <a:r>
              <a:rPr lang="es-MX" dirty="0" smtClean="0"/>
              <a:t>En este caso: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smtClean="0"/>
              <a:t>% = pared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smtClean="0"/>
              <a:t>P = Posición del Personaje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smtClean="0"/>
              <a:t>. = Objetivo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653" t="38764" r="33770" b="8287"/>
          <a:stretch/>
        </p:blipFill>
        <p:spPr>
          <a:xfrm>
            <a:off x="5992837" y="2482947"/>
            <a:ext cx="5556738" cy="362946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 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46055" y="2286000"/>
            <a:ext cx="4498144" cy="4023360"/>
          </a:xfrm>
        </p:spPr>
        <p:txBody>
          <a:bodyPr/>
          <a:lstStyle/>
          <a:p>
            <a:r>
              <a:rPr lang="es-MX" dirty="0" smtClean="0"/>
              <a:t>Grafo</a:t>
            </a:r>
          </a:p>
          <a:p>
            <a:r>
              <a:rPr lang="es-MX" dirty="0" smtClean="0"/>
              <a:t>Es la encargada de crear el grafo buscando los que nodos conectan con quien</a:t>
            </a:r>
          </a:p>
          <a:p>
            <a:r>
              <a:rPr lang="es-MX" dirty="0" smtClean="0"/>
              <a:t>En este caso por motivos de conveniencia de decidió buscar las conexiones con el nodo de abajo y luego el de la derecha recurriendo a otra función de Buscar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731" t="32812" r="56384" b="9314"/>
          <a:stretch/>
        </p:blipFill>
        <p:spPr>
          <a:xfrm>
            <a:off x="1716257" y="2286000"/>
            <a:ext cx="3277773" cy="3967089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 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2286000"/>
            <a:ext cx="4377866" cy="4023360"/>
          </a:xfrm>
        </p:spPr>
        <p:txBody>
          <a:bodyPr/>
          <a:lstStyle/>
          <a:p>
            <a:r>
              <a:rPr lang="es-MX" dirty="0" smtClean="0"/>
              <a:t>Buscar</a:t>
            </a:r>
          </a:p>
          <a:p>
            <a:r>
              <a:rPr lang="es-MX" dirty="0" smtClean="0"/>
              <a:t>Esta función busca un nodo y retorna un valor verdadero si lo encuentra o falso si no.</a:t>
            </a:r>
          </a:p>
          <a:p>
            <a:r>
              <a:rPr lang="es-MX" dirty="0" smtClean="0"/>
              <a:t>Recibe dos coordenadas (x, y) y la lista de vértices donde se realizara la búsqueda.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307" t="46563" r="57192" b="39071"/>
          <a:stretch/>
        </p:blipFill>
        <p:spPr>
          <a:xfrm>
            <a:off x="6457071" y="2940146"/>
            <a:ext cx="3756074" cy="1189709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72665" y="2286000"/>
            <a:ext cx="4371534" cy="4023360"/>
          </a:xfrm>
        </p:spPr>
        <p:txBody>
          <a:bodyPr/>
          <a:lstStyle/>
          <a:p>
            <a:r>
              <a:rPr lang="es-MX" dirty="0" err="1" smtClean="0"/>
              <a:t>Seen</a:t>
            </a:r>
            <a:endParaRPr lang="es-MX" dirty="0" smtClean="0"/>
          </a:p>
          <a:p>
            <a:r>
              <a:rPr lang="es-MX" dirty="0" smtClean="0"/>
              <a:t>Función que busca si algún nodo ya se encuentra dentro de una lista</a:t>
            </a:r>
          </a:p>
          <a:p>
            <a:r>
              <a:rPr lang="es-MX" dirty="0" smtClean="0"/>
              <a:t>Retorna un False si lo encuentra y un True en caso de que no.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423" t="39380" r="49231" b="40303"/>
          <a:stretch/>
        </p:blipFill>
        <p:spPr>
          <a:xfrm>
            <a:off x="1406770" y="2715065"/>
            <a:ext cx="4297751" cy="1617784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44530" y="2715067"/>
            <a:ext cx="4399670" cy="2693964"/>
          </a:xfrm>
        </p:spPr>
        <p:txBody>
          <a:bodyPr/>
          <a:lstStyle/>
          <a:p>
            <a:r>
              <a:rPr lang="es-MX" dirty="0" err="1" smtClean="0"/>
              <a:t>Path</a:t>
            </a:r>
            <a:endParaRPr lang="es-MX" dirty="0" smtClean="0"/>
          </a:p>
          <a:p>
            <a:r>
              <a:rPr lang="es-MX" dirty="0" smtClean="0"/>
              <a:t>Toma la lista de los nodos visto y encuentra el camino que va desde el inicio hasta el nodo objetivo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5833" t="46666" r="56667" b="13871"/>
          <a:stretch/>
        </p:blipFill>
        <p:spPr>
          <a:xfrm>
            <a:off x="1231900" y="2715067"/>
            <a:ext cx="3352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en </a:t>
            </a:r>
            <a:r>
              <a:rPr lang="es-MX" dirty="0"/>
              <a:t>Profundidad y Anchura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1729" y="2817946"/>
            <a:ext cx="5461078" cy="2667000"/>
          </a:xfrm>
        </p:spPr>
        <p:txBody>
          <a:bodyPr/>
          <a:lstStyle/>
          <a:p>
            <a:r>
              <a:rPr lang="es-MX" dirty="0" smtClean="0"/>
              <a:t>Clase Hijo</a:t>
            </a:r>
          </a:p>
          <a:p>
            <a:r>
              <a:rPr lang="es-MX" dirty="0" smtClean="0"/>
              <a:t>Cada objeto amacena en que nodo esta y recuerda quien es su padre</a:t>
            </a:r>
          </a:p>
          <a:p>
            <a:r>
              <a:rPr lang="es-MX" dirty="0" smtClean="0"/>
              <a:t>El atributo padre es otro objeto Hijo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5104" t="59078" r="30312" b="12018"/>
          <a:stretch/>
        </p:blipFill>
        <p:spPr>
          <a:xfrm>
            <a:off x="5939367" y="3349892"/>
            <a:ext cx="5384800" cy="16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Generar Hijos en Profundidad y Anchura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756500" cy="4023360"/>
          </a:xfrm>
        </p:spPr>
        <p:txBody>
          <a:bodyPr/>
          <a:lstStyle/>
          <a:p>
            <a:r>
              <a:rPr lang="es-MX" dirty="0" smtClean="0"/>
              <a:t>Sex</a:t>
            </a:r>
          </a:p>
          <a:p>
            <a:r>
              <a:rPr lang="es-MX" dirty="0" smtClean="0"/>
              <a:t>Agrega un los objetos a una lista de vecinos</a:t>
            </a:r>
          </a:p>
          <a:p>
            <a:r>
              <a:rPr lang="es-MX" dirty="0" smtClean="0"/>
              <a:t>Y después checa si los hijos no se encontraban ya en la lista Frontera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538" t="48204" r="47962" b="24500"/>
          <a:stretch/>
        </p:blipFill>
        <p:spPr>
          <a:xfrm>
            <a:off x="6876246" y="3010486"/>
            <a:ext cx="4996886" cy="222269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Anchura (BFS)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50063" cy="4023360"/>
          </a:xfrm>
        </p:spPr>
        <p:txBody>
          <a:bodyPr/>
          <a:lstStyle/>
          <a:p>
            <a:r>
              <a:rPr lang="es-MX" dirty="0" smtClean="0"/>
              <a:t>Anchura</a:t>
            </a:r>
          </a:p>
          <a:p>
            <a:r>
              <a:rPr lang="es-MX" dirty="0" smtClean="0"/>
              <a:t>Realiza un ciclo hasta que la frontera este vacía.</a:t>
            </a:r>
          </a:p>
          <a:p>
            <a:r>
              <a:rPr lang="es-MX" dirty="0" smtClean="0"/>
              <a:t>Extrae los nodos y verifica si es la solución. Si no lo es verifica que no se haya ya visto ese nodo.</a:t>
            </a:r>
          </a:p>
          <a:p>
            <a:r>
              <a:rPr lang="es-MX" dirty="0" smtClean="0"/>
              <a:t>En caso de que no se haya visto se agrega a la lista </a:t>
            </a:r>
            <a:r>
              <a:rPr lang="es-MX" dirty="0" err="1" smtClean="0"/>
              <a:t>seen</a:t>
            </a:r>
            <a:r>
              <a:rPr lang="es-MX" dirty="0" smtClean="0"/>
              <a:t> y se generan los hijos.</a:t>
            </a:r>
          </a:p>
          <a:p>
            <a:r>
              <a:rPr lang="es-MX" dirty="0" smtClean="0"/>
              <a:t>En caso de que si, se extrae el siguiente nodo de frontera.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192" t="41637" r="56039" b="13829"/>
          <a:stretch/>
        </p:blipFill>
        <p:spPr>
          <a:xfrm>
            <a:off x="7480495" y="2771335"/>
            <a:ext cx="3263705" cy="305269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de la practica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2286000"/>
            <a:ext cx="4982972" cy="402336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Implementar métodos de búsqueda para resolver un laberinto</a:t>
            </a:r>
          </a:p>
          <a:p>
            <a:r>
              <a:rPr lang="es-MX" sz="2400" dirty="0" smtClean="0"/>
              <a:t>Búsquedas a Ciegas:</a:t>
            </a:r>
          </a:p>
          <a:p>
            <a:pPr lvl="1"/>
            <a:r>
              <a:rPr lang="es-MX" sz="2000" dirty="0" smtClean="0"/>
              <a:t>Profundidad (DFS)</a:t>
            </a:r>
          </a:p>
          <a:p>
            <a:pPr lvl="1"/>
            <a:r>
              <a:rPr lang="es-MX" sz="2000" dirty="0" smtClean="0"/>
              <a:t>Anchura (BFS)</a:t>
            </a:r>
          </a:p>
          <a:p>
            <a:pPr marL="128016" lvl="1" indent="0">
              <a:buNone/>
            </a:pPr>
            <a:r>
              <a:rPr lang="es-MX" sz="2400" dirty="0" smtClean="0"/>
              <a:t>Búsquedas Heurísticas:</a:t>
            </a:r>
          </a:p>
          <a:p>
            <a:pPr lvl="1"/>
            <a:r>
              <a:rPr lang="es-MX" sz="2000" dirty="0" smtClean="0"/>
              <a:t>A Estrella (A*)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063" t="20170" r="30208" b="7202"/>
          <a:stretch/>
        </p:blipFill>
        <p:spPr>
          <a:xfrm>
            <a:off x="6945214" y="2184400"/>
            <a:ext cx="4306985" cy="4318000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Profundidad (DFS)</a:t>
            </a:r>
            <a:endParaRPr lang="es-MX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50063" cy="4023360"/>
          </a:xfrm>
        </p:spPr>
        <p:txBody>
          <a:bodyPr/>
          <a:lstStyle/>
          <a:p>
            <a:r>
              <a:rPr lang="es-MX" dirty="0" smtClean="0"/>
              <a:t>Profundidad</a:t>
            </a:r>
          </a:p>
          <a:p>
            <a:r>
              <a:rPr lang="es-MX" dirty="0" smtClean="0"/>
              <a:t>Realiza un ciclo hasta que la frontera este vacía.</a:t>
            </a:r>
          </a:p>
          <a:p>
            <a:r>
              <a:rPr lang="es-MX" dirty="0" smtClean="0"/>
              <a:t>Extrae los nodos y verifica si es la solución. Si no lo es verifica que no se haya ya visto ese nodo.</a:t>
            </a:r>
          </a:p>
          <a:p>
            <a:r>
              <a:rPr lang="es-MX" dirty="0" smtClean="0"/>
              <a:t>En caso de que no se haya visto se agrega a la lista </a:t>
            </a:r>
            <a:r>
              <a:rPr lang="es-MX" dirty="0" err="1" smtClean="0"/>
              <a:t>seen</a:t>
            </a:r>
            <a:r>
              <a:rPr lang="es-MX" dirty="0" smtClean="0"/>
              <a:t> y se generan los hijos.</a:t>
            </a:r>
          </a:p>
          <a:p>
            <a:r>
              <a:rPr lang="es-MX" dirty="0" smtClean="0"/>
              <a:t>En caso de que si, se extrae el siguiente nodo de frontera.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6500" t="38764" r="50385" b="15471"/>
          <a:stretch/>
        </p:blipFill>
        <p:spPr>
          <a:xfrm>
            <a:off x="7160455" y="2729132"/>
            <a:ext cx="4037428" cy="3137096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en A*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44044" y="2755900"/>
            <a:ext cx="4666956" cy="2413000"/>
          </a:xfrm>
        </p:spPr>
        <p:txBody>
          <a:bodyPr/>
          <a:lstStyle/>
          <a:p>
            <a:r>
              <a:rPr lang="es-MX" dirty="0" smtClean="0"/>
              <a:t>Clase Hijo</a:t>
            </a:r>
          </a:p>
          <a:p>
            <a:pPr marL="0" indent="0">
              <a:buNone/>
            </a:pPr>
            <a:r>
              <a:rPr lang="es-MX" dirty="0" smtClean="0"/>
              <a:t>Tiene de atributos el nodo en el que esta, su padre, el valor de g y h</a:t>
            </a:r>
          </a:p>
          <a:p>
            <a:pPr marL="0" indent="0">
              <a:buNone/>
            </a:pPr>
            <a:r>
              <a:rPr lang="es-MX" dirty="0" smtClean="0"/>
              <a:t>El valor de f(n) se calcula al construir el objeto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7292" t="34993" r="31146" b="19800"/>
          <a:stretch/>
        </p:blipFill>
        <p:spPr>
          <a:xfrm>
            <a:off x="558800" y="2413000"/>
            <a:ext cx="6286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 en A*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21927" cy="4023360"/>
          </a:xfrm>
        </p:spPr>
        <p:txBody>
          <a:bodyPr/>
          <a:lstStyle/>
          <a:p>
            <a:r>
              <a:rPr lang="es-MX" dirty="0" smtClean="0"/>
              <a:t>Extraer Nodo</a:t>
            </a:r>
          </a:p>
          <a:p>
            <a:r>
              <a:rPr lang="es-MX" dirty="0" smtClean="0"/>
              <a:t>Busca el nodo de la frontera que tenga la f(n) mas pequeña y regresa su posición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423" t="38149" r="63654" b="42971"/>
          <a:stretch/>
        </p:blipFill>
        <p:spPr>
          <a:xfrm>
            <a:off x="6935372" y="3073362"/>
            <a:ext cx="3035105" cy="1702619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A*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423" t="33633" r="46923" b="21832"/>
          <a:stretch/>
        </p:blipFill>
        <p:spPr>
          <a:xfrm>
            <a:off x="6527410" y="2771335"/>
            <a:ext cx="4346916" cy="3052689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50063" cy="4023360"/>
          </a:xfrm>
        </p:spPr>
        <p:txBody>
          <a:bodyPr/>
          <a:lstStyle/>
          <a:p>
            <a:r>
              <a:rPr lang="es-MX" dirty="0" err="1" smtClean="0"/>
              <a:t>AStar</a:t>
            </a:r>
            <a:endParaRPr lang="es-MX" dirty="0" smtClean="0"/>
          </a:p>
          <a:p>
            <a:r>
              <a:rPr lang="es-MX" dirty="0" smtClean="0"/>
              <a:t>Realiza un ciclo hasta que la frontera este vacía.</a:t>
            </a:r>
          </a:p>
          <a:p>
            <a:r>
              <a:rPr lang="es-MX" dirty="0" smtClean="0"/>
              <a:t>Extrae los nodos con la f(n) mas pequeña y verifica si es la solución. Si no lo es verifica que no se haya ya visto ese nodo.</a:t>
            </a:r>
          </a:p>
          <a:p>
            <a:r>
              <a:rPr lang="es-MX" dirty="0" smtClean="0"/>
              <a:t>En caso de que no se haya visto se agrega a la lista </a:t>
            </a:r>
            <a:r>
              <a:rPr lang="es-MX" dirty="0" err="1" smtClean="0"/>
              <a:t>seen</a:t>
            </a:r>
            <a:r>
              <a:rPr lang="es-MX" dirty="0" smtClean="0"/>
              <a:t> y se generan los hijos.</a:t>
            </a:r>
          </a:p>
          <a:p>
            <a:r>
              <a:rPr lang="es-MX" dirty="0" smtClean="0"/>
              <a:t>En caso de que si, se extrae el siguiente nodo de frontera.</a:t>
            </a:r>
          </a:p>
          <a:p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err="1"/>
              <a:t>Nils</a:t>
            </a:r>
            <a:r>
              <a:rPr lang="es-MX" dirty="0"/>
              <a:t> J. </a:t>
            </a:r>
            <a:r>
              <a:rPr lang="es-MX" dirty="0" err="1"/>
              <a:t>Nilsson</a:t>
            </a:r>
            <a:r>
              <a:rPr lang="es-MX" dirty="0"/>
              <a:t>. (2001). Inteligencia Artificial. Madrid España: McGraw-</a:t>
            </a:r>
            <a:r>
              <a:rPr lang="es-MX" dirty="0" err="1"/>
              <a:t>Hills</a:t>
            </a:r>
            <a:r>
              <a:rPr lang="es-MX" dirty="0"/>
              <a:t>.</a:t>
            </a:r>
          </a:p>
          <a:p>
            <a:pPr lvl="0"/>
            <a:r>
              <a:rPr lang="en-US" dirty="0" err="1"/>
              <a:t>Russell.S</a:t>
            </a:r>
            <a:r>
              <a:rPr lang="en-US" dirty="0"/>
              <a:t> ,</a:t>
            </a:r>
            <a:r>
              <a:rPr lang="en-US" dirty="0" err="1"/>
              <a:t>Norving</a:t>
            </a:r>
            <a:r>
              <a:rPr lang="en-US" dirty="0"/>
              <a:t> P. (1995). Artificial Intelligence A Modern Approach. U.S.A.: Prentice Hall.</a:t>
            </a:r>
            <a:endParaRPr lang="es-MX" dirty="0"/>
          </a:p>
          <a:p>
            <a:pPr lvl="0"/>
            <a:r>
              <a:rPr lang="es-MX" dirty="0"/>
              <a:t>Francisco José Pereira Alvarado. (2017). </a:t>
            </a:r>
            <a:r>
              <a:rPr lang="es-MX" dirty="0" err="1"/>
              <a:t>Pathfinding</a:t>
            </a:r>
            <a:r>
              <a:rPr lang="es-MX" dirty="0"/>
              <a:t> A* (A estrella). 09/03/2018, de </a:t>
            </a:r>
            <a:r>
              <a:rPr lang="es-MX" dirty="0" err="1"/>
              <a:t>Youtube</a:t>
            </a:r>
            <a:r>
              <a:rPr lang="es-MX" dirty="0"/>
              <a:t> Sitio web: https://www.youtube.com/watch?v=X-5JMScsZ14&amp;t=989s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2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búsqueda a ciegas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85515" y="2324100"/>
            <a:ext cx="727709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smtClean="0"/>
              <a:t>Busca la </a:t>
            </a:r>
            <a:r>
              <a:rPr lang="es-MX" sz="2400" dirty="0" smtClean="0"/>
              <a:t>primera solución</a:t>
            </a:r>
            <a:endParaRPr lang="es-MX" sz="2400" dirty="0" smtClean="0"/>
          </a:p>
          <a:p>
            <a:r>
              <a:rPr lang="es-MX" sz="2400" dirty="0" smtClean="0"/>
              <a:t>No detecta si se esta aproximando o alejando de la solución.</a:t>
            </a:r>
          </a:p>
          <a:p>
            <a:r>
              <a:rPr lang="es-MX" sz="2400" dirty="0" smtClean="0"/>
              <a:t>No es capaz de encontrar una solución aceptable en caso de que no exista o sea demasiado costoso encontrar la solución óptima.</a:t>
            </a:r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14" y="3060700"/>
            <a:ext cx="3929386" cy="342900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Búsqueda en Profundidad (DFS)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DFS = </a:t>
            </a:r>
            <a:r>
              <a:rPr lang="es-MX" dirty="0" err="1" smtClean="0"/>
              <a:t>Depth</a:t>
            </a:r>
            <a:r>
              <a:rPr lang="es-MX" dirty="0" smtClean="0"/>
              <a:t>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Search</a:t>
            </a:r>
            <a:endParaRPr lang="es-MX" dirty="0" smtClean="0"/>
          </a:p>
          <a:p>
            <a:r>
              <a:rPr lang="es-MX" dirty="0" smtClean="0"/>
              <a:t>Este es un algoritmo de búsqueda que recorre los nodos que tiene un grafo o un árbol</a:t>
            </a:r>
          </a:p>
          <a:p>
            <a:r>
              <a:rPr lang="es-MX" dirty="0" smtClean="0"/>
              <a:t>Este algoritmo funciona ampliando sus nodos hasta encontrar su objetivo</a:t>
            </a:r>
          </a:p>
          <a:p>
            <a:r>
              <a:rPr lang="es-MX" dirty="0" smtClean="0"/>
              <a:t>Funciona con una estructura de Pila (LIFO)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en Profundidad (DFS)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180728" cy="4023360"/>
          </a:xfrm>
        </p:spPr>
        <p:txBody>
          <a:bodyPr/>
          <a:lstStyle/>
          <a:p>
            <a:r>
              <a:rPr lang="es-MX" dirty="0" smtClean="0"/>
              <a:t>Algoritmo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Insertar Inicio en la frontera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Extraer </a:t>
            </a:r>
            <a:r>
              <a:rPr lang="es-MX" b="1" dirty="0" smtClean="0"/>
              <a:t>ultimo</a:t>
            </a:r>
            <a:r>
              <a:rPr lang="es-MX" dirty="0" smtClean="0"/>
              <a:t> nodo de la Frontera y agregarlo en la lista de vistos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Verificar si el Nodo es el 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Generar Hijos del Nodo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Insertar Hijos al final de la frontera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Volver al paso 2 hasta encontrar solución</a:t>
            </a:r>
          </a:p>
          <a:p>
            <a:pPr marL="457200" indent="-457200">
              <a:buFont typeface="+mj-lt"/>
              <a:buAutoNum type="arabicPeriod"/>
            </a:pP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endParaRPr lang="es-MX" dirty="0" smtClean="0"/>
          </a:p>
          <a:p>
            <a:endParaRPr lang="es-MX" dirty="0"/>
          </a:p>
        </p:txBody>
      </p:sp>
      <p:sp>
        <p:nvSpPr>
          <p:cNvPr id="5" name="Elipse 4"/>
          <p:cNvSpPr/>
          <p:nvPr/>
        </p:nvSpPr>
        <p:spPr>
          <a:xfrm>
            <a:off x="8978900" y="2286000"/>
            <a:ext cx="469900" cy="46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>
            <a:stCxn id="5" idx="3"/>
          </p:cNvCxnSpPr>
          <p:nvPr/>
        </p:nvCxnSpPr>
        <p:spPr>
          <a:xfrm flipH="1">
            <a:off x="8978900" y="2687085"/>
            <a:ext cx="68815" cy="42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5" idx="5"/>
          </p:cNvCxnSpPr>
          <p:nvPr/>
        </p:nvCxnSpPr>
        <p:spPr>
          <a:xfrm>
            <a:off x="9379985" y="2687085"/>
            <a:ext cx="68815" cy="44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8724900" y="3136900"/>
            <a:ext cx="420135" cy="420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9329185" y="3124200"/>
            <a:ext cx="420135" cy="420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de flecha 14"/>
          <p:cNvCxnSpPr>
            <a:stCxn id="10" idx="3"/>
          </p:cNvCxnSpPr>
          <p:nvPr/>
        </p:nvCxnSpPr>
        <p:spPr>
          <a:xfrm flipH="1">
            <a:off x="8724900" y="3495508"/>
            <a:ext cx="61527" cy="37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9047715" y="3441310"/>
            <a:ext cx="68815" cy="44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8466172" y="3866606"/>
            <a:ext cx="420135" cy="420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8978900" y="3891125"/>
            <a:ext cx="420135" cy="420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8470900" y="4287589"/>
            <a:ext cx="61527" cy="37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8793715" y="4233391"/>
            <a:ext cx="68815" cy="44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8212172" y="4658687"/>
            <a:ext cx="420135" cy="420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/>
          <p:cNvSpPr/>
          <p:nvPr/>
        </p:nvSpPr>
        <p:spPr>
          <a:xfrm>
            <a:off x="8724900" y="4683206"/>
            <a:ext cx="420135" cy="420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8226088" y="5054303"/>
            <a:ext cx="61527" cy="37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8548903" y="5000105"/>
            <a:ext cx="68815" cy="44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7967360" y="5425401"/>
            <a:ext cx="420135" cy="42013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/>
          <p:cNvSpPr/>
          <p:nvPr/>
        </p:nvSpPr>
        <p:spPr>
          <a:xfrm>
            <a:off x="8480088" y="5449920"/>
            <a:ext cx="420135" cy="42013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505" y="2899292"/>
            <a:ext cx="4011359" cy="282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/>
          <p:cNvSpPr txBox="1"/>
          <p:nvPr/>
        </p:nvSpPr>
        <p:spPr>
          <a:xfrm>
            <a:off x="7537269" y="1957683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Peor de los casos</a:t>
            </a:r>
            <a:endParaRPr lang="es-MX" sz="2400" b="1" dirty="0"/>
          </a:p>
        </p:txBody>
      </p:sp>
      <p:sp>
        <p:nvSpPr>
          <p:cNvPr id="30" name="Elipse 29"/>
          <p:cNvSpPr/>
          <p:nvPr/>
        </p:nvSpPr>
        <p:spPr>
          <a:xfrm>
            <a:off x="10658507" y="5142530"/>
            <a:ext cx="624105" cy="62410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10097589" y="2286000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Estado Inicial</a:t>
            </a:r>
            <a:endParaRPr lang="es-MX" dirty="0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9575074" y="2458537"/>
            <a:ext cx="52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0" grpId="1" animBg="1"/>
      <p:bldP spid="11" grpId="0" animBg="1"/>
      <p:bldP spid="11" grpId="1" animBg="1"/>
      <p:bldP spid="19" grpId="0" animBg="1"/>
      <p:bldP spid="19" grpId="1" animBg="1"/>
      <p:bldP spid="20" grpId="0" animBg="1"/>
      <p:bldP spid="20" grpId="1" animBg="1"/>
      <p:bldP spid="23" grpId="0" animBg="1"/>
      <p:bldP spid="23" grpId="1" animBg="1"/>
      <p:bldP spid="24" grpId="0" animBg="1"/>
      <p:bldP spid="24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Búsqueda en Anchura (BFS)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</a:t>
            </a:r>
            <a:r>
              <a:rPr lang="es-MX" dirty="0" smtClean="0"/>
              <a:t>FS = </a:t>
            </a:r>
            <a:r>
              <a:rPr lang="es-MX" dirty="0" err="1" smtClean="0"/>
              <a:t>Breadth</a:t>
            </a:r>
            <a:r>
              <a:rPr lang="es-MX" dirty="0" smtClean="0"/>
              <a:t>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Search</a:t>
            </a:r>
            <a:endParaRPr lang="es-MX" dirty="0" smtClean="0"/>
          </a:p>
          <a:p>
            <a:r>
              <a:rPr lang="es-MX" dirty="0" smtClean="0"/>
              <a:t>Es un algoritmo de búsqueda para recorrer elementos de un grafo usado sobre arboles.</a:t>
            </a:r>
          </a:p>
          <a:p>
            <a:r>
              <a:rPr lang="es-MX" dirty="0" smtClean="0"/>
              <a:t>Esta búsqueda funciona ampliando todos sus nodos hasta llegar a su objetivo.</a:t>
            </a:r>
          </a:p>
          <a:p>
            <a:r>
              <a:rPr lang="es-MX" dirty="0" smtClean="0"/>
              <a:t>Trabaja sobre la estructura de Cola (FIFO).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en Anchura (BFS)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313172" cy="4023360"/>
          </a:xfrm>
        </p:spPr>
        <p:txBody>
          <a:bodyPr/>
          <a:lstStyle/>
          <a:p>
            <a:r>
              <a:rPr lang="es-MX" dirty="0"/>
              <a:t>Algoritmo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Insertar Inicio en la frontera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Extraer </a:t>
            </a:r>
            <a:r>
              <a:rPr lang="es-MX" b="1" dirty="0" smtClean="0"/>
              <a:t>primer</a:t>
            </a:r>
            <a:r>
              <a:rPr lang="es-MX" dirty="0" smtClean="0"/>
              <a:t> nodo </a:t>
            </a:r>
            <a:r>
              <a:rPr lang="es-MX" dirty="0"/>
              <a:t>de la Frontera y agregarlo en la lista de vistos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Verificar si el Nodo es el 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Generar Hijos del Nodo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Insertar Hijos </a:t>
            </a:r>
            <a:r>
              <a:rPr lang="es-MX" dirty="0" smtClean="0"/>
              <a:t>al final de </a:t>
            </a:r>
            <a:r>
              <a:rPr lang="es-MX" dirty="0"/>
              <a:t>la frontera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Volver al paso 2 hasta encontrar solución</a:t>
            </a:r>
          </a:p>
          <a:p>
            <a:endParaRPr lang="es-MX" dirty="0"/>
          </a:p>
        </p:txBody>
      </p:sp>
      <p:sp>
        <p:nvSpPr>
          <p:cNvPr id="4" name="Elipse 3"/>
          <p:cNvSpPr/>
          <p:nvPr/>
        </p:nvSpPr>
        <p:spPr>
          <a:xfrm>
            <a:off x="9410700" y="2286000"/>
            <a:ext cx="3937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/>
          <p:cNvCxnSpPr>
            <a:stCxn id="4" idx="3"/>
          </p:cNvCxnSpPr>
          <p:nvPr/>
        </p:nvCxnSpPr>
        <p:spPr>
          <a:xfrm flipH="1">
            <a:off x="9080500" y="2622044"/>
            <a:ext cx="387856" cy="33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4" idx="5"/>
          </p:cNvCxnSpPr>
          <p:nvPr/>
        </p:nvCxnSpPr>
        <p:spPr>
          <a:xfrm>
            <a:off x="9746744" y="2622044"/>
            <a:ext cx="362456" cy="3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8864600" y="2946400"/>
            <a:ext cx="371728" cy="37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9988550" y="2959100"/>
            <a:ext cx="371728" cy="37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8730237" y="3265676"/>
            <a:ext cx="182241" cy="1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9190866" y="3265676"/>
            <a:ext cx="140711" cy="15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533893" y="3413063"/>
            <a:ext cx="263511" cy="26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9279570" y="3384357"/>
            <a:ext cx="267908" cy="26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9893301" y="3278739"/>
            <a:ext cx="238376" cy="20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0331687" y="3252613"/>
            <a:ext cx="220101" cy="22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9688433" y="3421323"/>
            <a:ext cx="263467" cy="2634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/>
          <p:cNvSpPr/>
          <p:nvPr/>
        </p:nvSpPr>
        <p:spPr>
          <a:xfrm>
            <a:off x="10551788" y="3421323"/>
            <a:ext cx="279399" cy="279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8527625" y="3648827"/>
            <a:ext cx="19109" cy="2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8772868" y="3648827"/>
            <a:ext cx="44069" cy="2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8402137" y="3912338"/>
            <a:ext cx="263511" cy="26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/>
          <p:cNvSpPr/>
          <p:nvPr/>
        </p:nvSpPr>
        <p:spPr>
          <a:xfrm>
            <a:off x="8685646" y="3927969"/>
            <a:ext cx="267908" cy="26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9296406" y="3642484"/>
            <a:ext cx="19109" cy="2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9541649" y="3642484"/>
            <a:ext cx="44069" cy="2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9170918" y="3905995"/>
            <a:ext cx="263511" cy="26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/>
          <p:cNvSpPr/>
          <p:nvPr/>
        </p:nvSpPr>
        <p:spPr>
          <a:xfrm>
            <a:off x="9454427" y="3921626"/>
            <a:ext cx="267908" cy="26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10360278" y="228600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Estado Inicial</a:t>
            </a:r>
            <a:endParaRPr lang="es-MX" dirty="0"/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9951901" y="2495006"/>
            <a:ext cx="408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710220" y="2323972"/>
            <a:ext cx="234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Peor de los Casos</a:t>
            </a:r>
            <a:endParaRPr lang="es-MX" sz="2400" dirty="0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2"/>
          <a:srcRect l="27214" t="38661" r="16321" b="20938"/>
          <a:stretch/>
        </p:blipFill>
        <p:spPr>
          <a:xfrm>
            <a:off x="2804308" y="3056898"/>
            <a:ext cx="6884125" cy="2769326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 animBg="1"/>
      <p:bldP spid="35" grpId="1" animBg="1"/>
      <p:bldP spid="36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Búsqueda heurística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8970771" cy="4023360"/>
          </a:xfrm>
        </p:spPr>
        <p:txBody>
          <a:bodyPr/>
          <a:lstStyle/>
          <a:p>
            <a:r>
              <a:rPr lang="es-MX" dirty="0"/>
              <a:t>Busca soluciones </a:t>
            </a:r>
            <a:r>
              <a:rPr lang="es-MX" dirty="0" smtClean="0"/>
              <a:t>aceptables</a:t>
            </a:r>
          </a:p>
          <a:p>
            <a:r>
              <a:rPr lang="es-MX" dirty="0" smtClean="0"/>
              <a:t>Reduce </a:t>
            </a:r>
            <a:r>
              <a:rPr lang="es-MX" dirty="0"/>
              <a:t>el espacio de </a:t>
            </a:r>
            <a:r>
              <a:rPr lang="es-MX" dirty="0" smtClean="0"/>
              <a:t>búsqueda</a:t>
            </a:r>
          </a:p>
          <a:p>
            <a:r>
              <a:rPr lang="es-MX" dirty="0"/>
              <a:t>es capaz de determinar su proximidad a una solución y la calidad de la misma </a:t>
            </a:r>
            <a:r>
              <a:rPr lang="es-MX" dirty="0" smtClean="0"/>
              <a:t>utilizando conocimiento f(n)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86" y="3657600"/>
            <a:ext cx="3131891" cy="30099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A*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Este algoritmo siempre dará con la solución en caso de que exista</a:t>
                </a:r>
              </a:p>
              <a:p>
                <a:r>
                  <a:rPr lang="es-MX" dirty="0" smtClean="0"/>
                  <a:t>Utiliza una función de evaluación: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dirty="0" smtClean="0"/>
                  <a:t> = Costo del camino recorrido hasta dicho nodo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 smtClean="0"/>
                  <a:t> = Valor heurística desde el estado actual hasta el objetivo</a:t>
                </a:r>
              </a:p>
              <a:p>
                <a:pPr marL="128016" lvl="1" indent="0">
                  <a:buNone/>
                </a:pPr>
                <a:endParaRPr lang="es-MX" dirty="0"/>
              </a:p>
              <a:p>
                <a:pPr marL="128016" lvl="1" indent="0">
                  <a:buNone/>
                </a:pPr>
                <a:r>
                  <a:rPr lang="es-MX" sz="2200" dirty="0" smtClean="0"/>
                  <a:t>Recorre un árbol expandiendo los nodos con menor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200" dirty="0" smtClean="0"/>
                  <a:t> hasta encontrar el nodo objetivo</a:t>
                </a:r>
              </a:p>
              <a:p>
                <a:pPr marL="128016" lvl="1" indent="0">
                  <a:buNone/>
                </a:pPr>
                <a:endParaRPr lang="es-MX" sz="2200" dirty="0" smtClean="0"/>
              </a:p>
              <a:p>
                <a:endParaRPr lang="es-MX" dirty="0" smtClean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401</TotalTime>
  <Words>1006</Words>
  <Application>Microsoft Office PowerPoint</Application>
  <PresentationFormat>Panorámica</PresentationFormat>
  <Paragraphs>169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Practica 1 pacman</vt:lpstr>
      <vt:lpstr>Objetivo de la practica</vt:lpstr>
      <vt:lpstr>Métodos de búsqueda a ciegas</vt:lpstr>
      <vt:lpstr>Búsqueda en Profundidad (DFS)</vt:lpstr>
      <vt:lpstr>Búsqueda en Profundidad (DFS)</vt:lpstr>
      <vt:lpstr>Búsqueda en Anchura (BFS)</vt:lpstr>
      <vt:lpstr>Búsqueda en Anchura (BFS)</vt:lpstr>
      <vt:lpstr>Búsqueda heurística</vt:lpstr>
      <vt:lpstr>A*</vt:lpstr>
      <vt:lpstr>A*</vt:lpstr>
      <vt:lpstr>código</vt:lpstr>
      <vt:lpstr>Código general</vt:lpstr>
      <vt:lpstr>Código general</vt:lpstr>
      <vt:lpstr>Código General</vt:lpstr>
      <vt:lpstr>Código General</vt:lpstr>
      <vt:lpstr>Código General</vt:lpstr>
      <vt:lpstr>Clase en Profundidad y Anchura</vt:lpstr>
      <vt:lpstr>Generar Hijos en Profundidad y Anchura</vt:lpstr>
      <vt:lpstr>Anchura (BFS)</vt:lpstr>
      <vt:lpstr>Profundidad (DFS)</vt:lpstr>
      <vt:lpstr>Clase en A*</vt:lpstr>
      <vt:lpstr>Código en A*</vt:lpstr>
      <vt:lpstr>A*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1-- pacman</dc:title>
  <dc:creator>santiago morales</dc:creator>
  <cp:lastModifiedBy>santiago morales</cp:lastModifiedBy>
  <cp:revision>31</cp:revision>
  <dcterms:created xsi:type="dcterms:W3CDTF">2018-03-19T20:10:43Z</dcterms:created>
  <dcterms:modified xsi:type="dcterms:W3CDTF">2018-03-22T04:51:28Z</dcterms:modified>
</cp:coreProperties>
</file>