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8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62" r:id="rId7"/>
    <p:sldId id="263" r:id="rId8"/>
    <p:sldId id="266" r:id="rId9"/>
    <p:sldId id="269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hyperlink" Target="https://www.kaggle.com/datasets/nibeditasahu/credit-card-financial-dashboard-using-power-b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102819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 smtClean="0"/>
              <a:t>Insights</a:t>
            </a:r>
            <a:r>
              <a:rPr lang="en-US" spc="-5" dirty="0" smtClean="0"/>
              <a:t> </a:t>
            </a:r>
            <a:r>
              <a:rPr spc="-5" dirty="0" smtClean="0"/>
              <a:t>-</a:t>
            </a:r>
            <a:r>
              <a:rPr spc="35" dirty="0" smtClean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 smtClean="0"/>
              <a:t>5</a:t>
            </a:r>
            <a:r>
              <a:rPr lang="en-US" spc="-5" dirty="0" smtClean="0"/>
              <a:t>2</a:t>
            </a:r>
            <a:r>
              <a:rPr spc="10" dirty="0" smtClean="0"/>
              <a:t> </a:t>
            </a:r>
            <a:r>
              <a:rPr dirty="0" smtClean="0"/>
              <a:t>(</a:t>
            </a:r>
            <a:r>
              <a:rPr lang="en-US" dirty="0" smtClean="0"/>
              <a:t>24</a:t>
            </a:r>
            <a:r>
              <a:rPr sz="3975" baseline="30000" dirty="0" smtClean="0"/>
              <a:t>t</a:t>
            </a:r>
            <a:r>
              <a:rPr lang="en-US" sz="3975" baseline="30000" dirty="0" smtClean="0"/>
              <a:t>h</a:t>
            </a:r>
            <a:r>
              <a:rPr lang="en-US" sz="3975" baseline="25157" dirty="0" smtClean="0"/>
              <a:t> </a:t>
            </a:r>
            <a:r>
              <a:rPr sz="4000" spc="-10" dirty="0" smtClean="0"/>
              <a:t>Dec)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creased</a:t>
            </a:r>
            <a:r>
              <a:rPr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.8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lang="en-US"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creased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13.48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creased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15.9</a:t>
            </a:r>
            <a:r>
              <a:rPr sz="2000" spc="-5" dirty="0" smtClean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5.3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 smtClean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93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.5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57.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6.0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%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07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5" dirty="0" smtClean="0"/>
              <a:t>Conclusion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472012"/>
            <a:ext cx="7958455" cy="270009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en-US" sz="2800" spc="-10" dirty="0" smtClean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lang="en-US" sz="2800" spc="-10" dirty="0">
                <a:solidFill>
                  <a:srgbClr val="FFFFFF"/>
                </a:solidFill>
                <a:latin typeface="Calibri"/>
                <a:cs typeface="Calibri"/>
              </a:rPr>
              <a:t>conclusion, this analysis provides valuable insights into the weekly credit card performance and offers actionable strategies for optimizing performance, mitigating risks, and driving business growth. Leveraging these insights will lead to a competitive advantage in the market</a:t>
            </a:r>
            <a:r>
              <a:rPr lang="en-US" sz="2800" spc="-1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2800" spc="-1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6400" y="2522642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600" b="1" spc="-60" dirty="0" smtClean="0">
                <a:latin typeface="Arial"/>
                <a:cs typeface="Arial"/>
              </a:rPr>
              <a:t>T</a:t>
            </a:r>
            <a:r>
              <a:rPr lang="en-US" sz="9600" b="1" spc="-60" dirty="0" smtClean="0">
                <a:latin typeface="Arial"/>
                <a:cs typeface="Arial"/>
              </a:rPr>
              <a:t>hank</a:t>
            </a:r>
            <a:r>
              <a:rPr sz="9600" b="1" spc="-95" dirty="0" smtClean="0">
                <a:latin typeface="Arial"/>
                <a:cs typeface="Arial"/>
              </a:rPr>
              <a:t> </a:t>
            </a:r>
            <a:r>
              <a:rPr lang="en-US" sz="9600" b="1" spc="25" dirty="0" smtClean="0">
                <a:latin typeface="Arial"/>
                <a:cs typeface="Arial"/>
              </a:rPr>
              <a:t>you !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4" y="6426504"/>
            <a:ext cx="258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24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 smtClean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lang="en-US" sz="4000" spc="-5" dirty="0" smtClean="0">
                <a:solidFill>
                  <a:srgbClr val="FFC000"/>
                </a:solidFill>
                <a:latin typeface="Arial Black"/>
                <a:cs typeface="Arial Black"/>
              </a:rPr>
              <a:t>s</a:t>
            </a:r>
            <a:endParaRPr sz="4000" dirty="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 smtClean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lang="en-US" sz="4000" spc="-5" dirty="0" smtClean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4133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0" dirty="0" smtClean="0">
                <a:solidFill>
                  <a:srgbClr val="FFC000"/>
                </a:solidFill>
                <a:latin typeface="Arial Black"/>
                <a:cs typeface="Arial Black"/>
              </a:rPr>
              <a:t>Introduction</a:t>
            </a:r>
            <a:endParaRPr sz="4000" dirty="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lang="en-US" sz="4000" spc="-185" dirty="0" smtClean="0">
                <a:solidFill>
                  <a:srgbClr val="FFFFFF"/>
                </a:solidFill>
                <a:latin typeface="Calibri"/>
                <a:cs typeface="Calibri"/>
              </a:rPr>
              <a:t>Welcome </a:t>
            </a:r>
            <a:r>
              <a:rPr lang="en-US" sz="4000" spc="-185" dirty="0">
                <a:solidFill>
                  <a:srgbClr val="FFFFFF"/>
                </a:solidFill>
                <a:latin typeface="Calibri"/>
                <a:cs typeface="Calibri"/>
              </a:rPr>
              <a:t>to the analysis of Weekly Credit Card Performance. This presentation will provide a professional overview of credit card usage and trends over the past week, allowing for informed decision-making</a:t>
            </a:r>
            <a:r>
              <a:rPr lang="en-US" sz="4000" spc="-185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4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21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 smtClean="0"/>
              <a:t>Data</a:t>
            </a:r>
            <a:r>
              <a:rPr lang="en-US" spc="-25" dirty="0" smtClean="0"/>
              <a:t> Source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5946" y="1802383"/>
            <a:ext cx="10185323" cy="2452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lang="en-IN" sz="2400" spc="-10" dirty="0" smtClean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https://www.kaggle.com/datasets/credit-card-financial-dashboard-using-power-bi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2" name="object 2"/>
          <p:cNvSpPr txBox="1">
            <a:spLocks/>
          </p:cNvSpPr>
          <p:nvPr/>
        </p:nvSpPr>
        <p:spPr>
          <a:xfrm>
            <a:off x="685800" y="2993066"/>
            <a:ext cx="870285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kern="0" spc="25" dirty="0" smtClean="0"/>
              <a:t>Imported</a:t>
            </a:r>
            <a:r>
              <a:rPr lang="en-IN" kern="0" spc="-20" dirty="0" smtClean="0"/>
              <a:t> </a:t>
            </a:r>
            <a:r>
              <a:rPr lang="en-IN" kern="0" spc="-25" dirty="0" smtClean="0"/>
              <a:t>data</a:t>
            </a:r>
            <a:r>
              <a:rPr lang="en-IN" kern="0" spc="-15" dirty="0" smtClean="0"/>
              <a:t> </a:t>
            </a:r>
            <a:r>
              <a:rPr lang="en-IN" kern="0" spc="-5" dirty="0" smtClean="0"/>
              <a:t>to </a:t>
            </a:r>
            <a:r>
              <a:rPr lang="en-IN" kern="0" spc="-10" dirty="0" smtClean="0"/>
              <a:t>SQL</a:t>
            </a:r>
            <a:r>
              <a:rPr lang="en-IN" kern="0" spc="-5" dirty="0" smtClean="0"/>
              <a:t> </a:t>
            </a:r>
            <a:r>
              <a:rPr lang="en-IN" kern="0" spc="-10" dirty="0" smtClean="0"/>
              <a:t>database</a:t>
            </a:r>
            <a:endParaRPr lang="en-IN" kern="0" spc="-10" dirty="0"/>
          </a:p>
        </p:txBody>
      </p:sp>
      <p:sp>
        <p:nvSpPr>
          <p:cNvPr id="33" name="object 3"/>
          <p:cNvSpPr txBox="1"/>
          <p:nvPr/>
        </p:nvSpPr>
        <p:spPr>
          <a:xfrm>
            <a:off x="786162" y="3620802"/>
            <a:ext cx="6112054" cy="205376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 smtClean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lang="en-US" sz="4000" spc="-2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spc="-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 dirty="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5" dirty="0" smtClean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lang="en-US" sz="4000" spc="-25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spc="-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lang="en-US" sz="4000" spc="-5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000" spc="-5" dirty="0" smtClean="0">
                <a:solidFill>
                  <a:srgbClr val="FFFFFF"/>
                </a:solidFill>
                <a:latin typeface="Calibri"/>
                <a:cs typeface="Calibri"/>
              </a:rPr>
              <a:t>mport</a:t>
            </a:r>
            <a:r>
              <a:rPr lang="en-US" sz="4000" spc="-5" dirty="0" smtClean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4000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31270" y="4647686"/>
            <a:ext cx="900683" cy="818388"/>
          </a:xfrm>
          <a:prstGeom prst="rect">
            <a:avLst/>
          </a:prstGeom>
        </p:spPr>
      </p:pic>
      <p:grpSp>
        <p:nvGrpSpPr>
          <p:cNvPr id="35" name="object 5"/>
          <p:cNvGrpSpPr/>
          <p:nvPr/>
        </p:nvGrpSpPr>
        <p:grpSpPr>
          <a:xfrm>
            <a:off x="7000112" y="5637524"/>
            <a:ext cx="3529965" cy="1160145"/>
            <a:chOff x="6390894" y="4258817"/>
            <a:chExt cx="3529965" cy="1160145"/>
          </a:xfrm>
        </p:grpSpPr>
        <p:pic>
          <p:nvPicPr>
            <p:cNvPr id="3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3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91418" y="5595615"/>
            <a:ext cx="899922" cy="758189"/>
          </a:xfrm>
          <a:prstGeom prst="rect">
            <a:avLst/>
          </a:prstGeom>
        </p:spPr>
      </p:pic>
      <p:grpSp>
        <p:nvGrpSpPr>
          <p:cNvPr id="39" name="object 9"/>
          <p:cNvGrpSpPr/>
          <p:nvPr/>
        </p:nvGrpSpPr>
        <p:grpSpPr>
          <a:xfrm>
            <a:off x="10816970" y="2925567"/>
            <a:ext cx="1106805" cy="1619250"/>
            <a:chOff x="10207752" y="1546860"/>
            <a:chExt cx="1106805" cy="1619250"/>
          </a:xfrm>
        </p:grpSpPr>
        <p:pic>
          <p:nvPicPr>
            <p:cNvPr id="4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4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4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4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171934" y="6426504"/>
            <a:ext cx="258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171934" y="6426504"/>
            <a:ext cx="258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68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530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PowerPoint Presentation</vt:lpstr>
      <vt:lpstr>Data Source</vt:lpstr>
      <vt:lpstr>DAX Queries</vt:lpstr>
      <vt:lpstr>DAX Queries</vt:lpstr>
      <vt:lpstr>PowerPoint Presentation</vt:lpstr>
      <vt:lpstr>PowerPoint Presentation</vt:lpstr>
      <vt:lpstr>Project Insights - Week 52 (24th Dec)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Santosh Tambe</cp:lastModifiedBy>
  <cp:revision>23</cp:revision>
  <dcterms:created xsi:type="dcterms:W3CDTF">2024-05-18T09:47:16Z</dcterms:created>
  <dcterms:modified xsi:type="dcterms:W3CDTF">2024-05-19T13:00:19Z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2024-05-18T00:00:00Z</vt:filetime>
  </property>
</Properties>
</file>