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60950" y="998674"/>
            <a:ext cx="8222100" cy="145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600" dirty="0">
                <a:latin typeface="Times New Roman"/>
                <a:ea typeface="Times New Roman"/>
                <a:cs typeface="Times New Roman"/>
                <a:sym typeface="Times New Roman"/>
              </a:rPr>
              <a:t>Understanding Advanced Regression Techniques</a:t>
            </a:r>
          </a:p>
          <a:p>
            <a:pPr lvl="0" rtl="0">
              <a:spcBef>
                <a:spcPts val="0"/>
              </a:spcBef>
              <a:buNone/>
            </a:pPr>
            <a:endParaRPr sz="1000" dirty="0"/>
          </a:p>
          <a:p>
            <a:pPr lvl="0">
              <a:spcBef>
                <a:spcPts val="0"/>
              </a:spcBef>
              <a:buNone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2600" dirty="0">
                <a:latin typeface="Times New Roman"/>
                <a:ea typeface="Times New Roman"/>
                <a:cs typeface="Times New Roman"/>
                <a:sym typeface="Times New Roman"/>
              </a:rPr>
              <a:t>y analyzing Housing Price Dataset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34624" y="3108044"/>
            <a:ext cx="5458500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 We R Ready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Jiehao Pan, Santosh Mysore Vasudevan, </a:t>
            </a: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Siqi Wan, Yan Tan, Yanjun Yang</a:t>
            </a:r>
          </a:p>
        </p:txBody>
      </p:sp>
      <p:pic>
        <p:nvPicPr>
          <p:cNvPr id="65" name="Shape 65" descr="house-from-premier-builders-in-carthage-mo-64836--home-builders-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124" y="2745875"/>
            <a:ext cx="2967800" cy="22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7900" y="455425"/>
            <a:ext cx="8368200" cy="115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46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Deleting Near Zero Variance Variables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“nearZeroVar” --- find the variables with low variation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Input and Standardize Variable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“LotFrontage”--- </a:t>
            </a: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(KNN) K Nearest Neighbor transform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“YearBuilt”--- 2016-YearBuilt</a:t>
            </a:r>
          </a:p>
        </p:txBody>
      </p:sp>
      <p:pic>
        <p:nvPicPr>
          <p:cNvPr id="130" name="Shape 130" descr="main-qimg-83c6de25ed91d13a4f09fb5f11ca88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400" y="2865824"/>
            <a:ext cx="1893699" cy="17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87900" y="455425"/>
            <a:ext cx="8368200" cy="115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Raw Data Splitting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60% Training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40% Testing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37" name="Shape 137" descr="price-cu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750" y="2693449"/>
            <a:ext cx="2500350" cy="1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899" y="287904"/>
            <a:ext cx="8368200" cy="1015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 Model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937" y="1902024"/>
            <a:ext cx="6542125" cy="25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09165" y="341068"/>
            <a:ext cx="8368200" cy="975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Random Forest Model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980" r="-980"/>
          <a:stretch/>
        </p:blipFill>
        <p:spPr>
          <a:xfrm>
            <a:off x="1439999" y="1875224"/>
            <a:ext cx="6537200" cy="2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899" y="341067"/>
            <a:ext cx="8368200" cy="961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Gradient Boost Model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62" y="1875224"/>
            <a:ext cx="6658874" cy="25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The predicting with trees perform better than linear regression model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74" y="1827650"/>
            <a:ext cx="7783100" cy="14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r>
              <a:rPr lang="en" sz="22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 Gradient Boost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47750" y="2049375"/>
            <a:ext cx="7648500" cy="31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dirty="0"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 Trees in Parallel                               Grow Trees in Sequence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Much easier to tune                                    Well-tuned GBM can outperform RF</a:t>
            </a:r>
          </a:p>
          <a:p>
            <a:pPr lvl="0"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Much harder to overfit                                 More likely to overfit</a:t>
            </a:r>
          </a:p>
        </p:txBody>
      </p:sp>
      <p:sp>
        <p:nvSpPr>
          <p:cNvPr id="169" name="Shape 169"/>
          <p:cNvSpPr/>
          <p:nvPr/>
        </p:nvSpPr>
        <p:spPr>
          <a:xfrm>
            <a:off x="870650" y="1674350"/>
            <a:ext cx="2571900" cy="455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Random Forest</a:t>
            </a:r>
          </a:p>
        </p:txBody>
      </p:sp>
      <p:sp>
        <p:nvSpPr>
          <p:cNvPr id="170" name="Shape 170"/>
          <p:cNvSpPr/>
          <p:nvPr/>
        </p:nvSpPr>
        <p:spPr>
          <a:xfrm>
            <a:off x="5063175" y="1674350"/>
            <a:ext cx="2665500" cy="455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latin typeface="Times New Roman" panose="02020603050405020304" pitchFamily="18" charset="0"/>
                <a:ea typeface="Roboto Slab"/>
                <a:cs typeface="Times New Roman" panose="02020603050405020304" pitchFamily="18" charset="0"/>
                <a:sym typeface="Roboto Slab"/>
              </a:rPr>
              <a:t>Gradient Boost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456375" y="629050"/>
            <a:ext cx="75858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package Used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56375" y="1459850"/>
            <a:ext cx="75858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Caret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87" y="2240700"/>
            <a:ext cx="43719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456375" y="3889750"/>
            <a:ext cx="7585800" cy="57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933825" y="1817700"/>
            <a:ext cx="4132200" cy="16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Functions:</a:t>
            </a:r>
          </a:p>
          <a:p>
            <a:pPr marL="457200" lvl="0" indent="-3556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Splitting- createDataPartition</a:t>
            </a:r>
          </a:p>
          <a:p>
            <a:pPr marL="457200" lvl="0" indent="-3556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 - preProcess</a:t>
            </a:r>
          </a:p>
          <a:p>
            <a:pPr marL="457200" lvl="0" indent="-3556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- train</a:t>
            </a:r>
          </a:p>
          <a:p>
            <a:pPr marL="457200" lvl="0" indent="-355600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buChar char="●"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- predict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20700" y="4043150"/>
            <a:ext cx="6561900" cy="64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function that attempt to streamline the process for creating predicting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</a:p>
        </p:txBody>
      </p:sp>
      <p:pic>
        <p:nvPicPr>
          <p:cNvPr id="186" name="Shape 186" descr="wrong_question_head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25" y="1378199"/>
            <a:ext cx="8566549" cy="345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Understanding advanced regression techniques like Random Forest and Gradient Boosting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Compare the model with Linear regression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Predict the sale price of residential houses in Ames, IA based on features describing various aspects of a house.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2" name="Shape 72" descr="telefonica-hit-250-global-m2m-target-comms-business-M6dFGb-clipar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475" y="3959125"/>
            <a:ext cx="1394525" cy="11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Introduction : Models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 :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50" y="1781475"/>
            <a:ext cx="4540724" cy="27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74" y="2491375"/>
            <a:ext cx="3911199" cy="20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34737" y="149333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Introduction : Models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88134" y="744280"/>
            <a:ext cx="9537405" cy="49844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Random Forest: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Bootstrap Samples and at each split, bootstrap variables 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Grow multiple trees and vote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Pros:</a:t>
            </a:r>
          </a:p>
          <a:p>
            <a:pPr marL="1371600" lvl="2" indent="-330200">
              <a:buFont typeface="Times New Roman"/>
              <a:buChar char="■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Cons:</a:t>
            </a:r>
          </a:p>
          <a:p>
            <a:pPr marL="1371600" lvl="2" indent="-330200" rtl="0"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Speed, Interpretability, Overfitting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753" y="2073349"/>
            <a:ext cx="4391247" cy="263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87900" y="128416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Introduction : Models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281574" y="1319702"/>
            <a:ext cx="8862425" cy="38237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sz="2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Boosting</a:t>
            </a:r>
            <a:r>
              <a:rPr lang="en" sz="26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Start with a set of classifiers h1,........hk (example: All possible trees, all possible cutoffs, etc.,)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Create a classifier that combines classification functions: f(x)=sgn(Σ at ht(x)) (for t=1 to T)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Iterative, select one h at each step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Calculate weights based on errors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■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Upweight missed classification and select next h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○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Boosting can be used with any subsets of classifiers. One large subclass is gradient boosting.</a:t>
            </a:r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Introduction : Models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Times New Roman"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 Boosting: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  <a:p>
            <a:pPr marL="457200" lvl="0" indent="0" rtl="0">
              <a:lnSpc>
                <a:spcPct val="150000"/>
              </a:lnSpc>
              <a:spcBef>
                <a:spcPts val="0"/>
              </a:spcBef>
              <a:buNone/>
            </a:pPr>
            <a:endParaRPr sz="1200"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25" y="2107875"/>
            <a:ext cx="2460949" cy="184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9175" y="1326050"/>
            <a:ext cx="2597124" cy="337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4483" y="1971100"/>
            <a:ext cx="3507514" cy="18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dataset: 1460 rows, 81 variables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dataset: 1460 rows, 80 variables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 Sale price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data: lot frontage, lot area, overall quality, overall condition rating...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data: street type, alley type, lot shape, land contour, utilities...</a:t>
            </a:r>
          </a:p>
          <a:p>
            <a:pPr lvl="0" algn="l" rtl="0">
              <a:spcBef>
                <a:spcPts val="0"/>
              </a:spcBef>
              <a:buNone/>
            </a:pPr>
            <a:endParaRPr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87900" y="455425"/>
            <a:ext cx="8368200" cy="115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100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Missing Values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92307"/>
              <a:buFont typeface="Times New Roman"/>
              <a:buChar char="★"/>
            </a:pPr>
            <a:r>
              <a:rPr lang="en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Splitting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116" name="Shape 116" descr="data_abstraction_sy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539" y="2083125"/>
            <a:ext cx="2595059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87900" y="455425"/>
            <a:ext cx="8368200" cy="1155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93700" rtl="0">
              <a:lnSpc>
                <a:spcPct val="200000"/>
              </a:lnSpc>
              <a:spcBef>
                <a:spcPts val="0"/>
              </a:spcBef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Recode categorical variables missing values into No category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“Garage Quality”----- NA= No Garage</a:t>
            </a:r>
          </a:p>
          <a:p>
            <a:pPr marL="457200" lvl="0" indent="-355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★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Imputation based on logical rules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Select the level with the most records</a:t>
            </a:r>
          </a:p>
        </p:txBody>
      </p:sp>
      <p:pic>
        <p:nvPicPr>
          <p:cNvPr id="123" name="Shape 123" descr="missing-data-anlaysis-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850" y="3060399"/>
            <a:ext cx="1750249" cy="15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446</Words>
  <Application>Microsoft Office PowerPoint</Application>
  <PresentationFormat>On-screen Show (16:9)</PresentationFormat>
  <Paragraphs>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Roboto</vt:lpstr>
      <vt:lpstr>Roboto Slab</vt:lpstr>
      <vt:lpstr>marina</vt:lpstr>
      <vt:lpstr>Understanding Advanced Regression Techniques  By analyzing Housing Price Dataset</vt:lpstr>
      <vt:lpstr>Objectives</vt:lpstr>
      <vt:lpstr>Introduction : Models</vt:lpstr>
      <vt:lpstr>Introduction : Models</vt:lpstr>
      <vt:lpstr>Introduction : Models</vt:lpstr>
      <vt:lpstr>Introduction : Models</vt:lpstr>
      <vt:lpstr>Data Description</vt:lpstr>
      <vt:lpstr>Data Preparation </vt:lpstr>
      <vt:lpstr>Data Preparation </vt:lpstr>
      <vt:lpstr>Data Preparation </vt:lpstr>
      <vt:lpstr>Data Preparation </vt:lpstr>
      <vt:lpstr>Linear Regression Model</vt:lpstr>
      <vt:lpstr>Random Forest Model</vt:lpstr>
      <vt:lpstr>Gradient Boost Model</vt:lpstr>
      <vt:lpstr>Model Comparison</vt:lpstr>
      <vt:lpstr>Random Forest VS Gradient Boost</vt:lpstr>
      <vt:lpstr>PowerPoint Presentation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Advanced Regression Techniques  By Housing Price Dataset</dc:title>
  <dc:creator>Santy</dc:creator>
  <cp:lastModifiedBy>Santosh srivatsa</cp:lastModifiedBy>
  <cp:revision>7</cp:revision>
  <dcterms:modified xsi:type="dcterms:W3CDTF">2016-10-16T22:50:31Z</dcterms:modified>
</cp:coreProperties>
</file>