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003FA-E395-4A7F-B9C1-C899ACEC2501}">
  <a:tblStyle styleId="{68E003FA-E395-4A7F-B9C1-C899ACEC250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6617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1121F"/>
              </a:buClr>
              <a:buFont typeface="Calibri"/>
              <a:buNone/>
              <a:defRPr sz="3900" b="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852652"/>
            <a:ext cx="8229600" cy="37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buClr>
                <a:srgbClr val="11121F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11121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11121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11121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11121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58939" y="4767262"/>
            <a:ext cx="22218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OPIM 5503 R-2016 Fall 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808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5270 – Spring 2015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ed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cuisine.jpg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22" y="0"/>
            <a:ext cx="91440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1993975" y="1380450"/>
            <a:ext cx="4790400" cy="1651800"/>
          </a:xfrm>
          <a:prstGeom prst="rect">
            <a:avLst/>
          </a:prstGeom>
          <a:solidFill>
            <a:srgbClr val="EFEFEF">
              <a:alpha val="668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" sz="1000" b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876850" y="1544700"/>
            <a:ext cx="49845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Fine Food Reviews</a:t>
            </a:r>
          </a:p>
        </p:txBody>
      </p:sp>
      <p:sp>
        <p:nvSpPr>
          <p:cNvPr id="64" name="Shape 64"/>
          <p:cNvSpPr/>
          <p:nvPr/>
        </p:nvSpPr>
        <p:spPr>
          <a:xfrm>
            <a:off x="1734475" y="1132650"/>
            <a:ext cx="5309400" cy="2147400"/>
          </a:xfrm>
          <a:prstGeom prst="rect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897375" y="4174325"/>
            <a:ext cx="7106400" cy="926100"/>
          </a:xfrm>
          <a:prstGeom prst="rect">
            <a:avLst/>
          </a:prstGeom>
          <a:solidFill>
            <a:srgbClr val="EFEFEF">
              <a:alpha val="63309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 Ready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Jiehao Pan/Santosh Mysore Vasudevan/ Siqi Wan/Yan Tan/Yanjun Yang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3200"/>
              <a:t>OPIC</a:t>
            </a: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025377"/>
            <a:ext cx="8229600" cy="374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dirty="0"/>
              <a:t>Log Likelihood vs Number of Topics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endParaRPr sz="1800" dirty="0"/>
          </a:p>
        </p:txBody>
      </p:sp>
      <p:sp>
        <p:nvSpPr>
          <p:cNvPr id="197" name="Shape 197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8" name="Shape 198"/>
          <p:cNvCxnSpPr/>
          <p:nvPr/>
        </p:nvCxnSpPr>
        <p:spPr>
          <a:xfrm>
            <a:off x="3621550" y="644325"/>
            <a:ext cx="50499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9" name="Shape 199"/>
          <p:cNvSpPr txBox="1"/>
          <p:nvPr/>
        </p:nvSpPr>
        <p:spPr>
          <a:xfrm>
            <a:off x="519500" y="1789350"/>
            <a:ext cx="3522300" cy="15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All Amazon food reviews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Topic don’t differentiate significantly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2-4 topics can get better model performance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462" y="1096075"/>
            <a:ext cx="38385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3200"/>
              <a:t>OPIC</a:t>
            </a: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834852"/>
            <a:ext cx="8229600" cy="374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r>
              <a:rPr lang="en" sz="2400" dirty="0"/>
              <a:t>Topics Picked</a:t>
            </a:r>
          </a:p>
        </p:txBody>
      </p:sp>
      <p:sp>
        <p:nvSpPr>
          <p:cNvPr id="208" name="Shape 208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9" name="Shape 209"/>
          <p:cNvCxnSpPr/>
          <p:nvPr/>
        </p:nvCxnSpPr>
        <p:spPr>
          <a:xfrm>
            <a:off x="3621550" y="644325"/>
            <a:ext cx="50499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5168"/>
          <a:stretch/>
        </p:blipFill>
        <p:spPr>
          <a:xfrm>
            <a:off x="844850" y="1687700"/>
            <a:ext cx="7570525" cy="16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3200"/>
              <a:t>OPIC</a:t>
            </a: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834852"/>
            <a:ext cx="8229600" cy="374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r>
              <a:rPr lang="en" sz="2400" dirty="0"/>
              <a:t>Insights and Usage</a:t>
            </a:r>
          </a:p>
        </p:txBody>
      </p:sp>
      <p:sp>
        <p:nvSpPr>
          <p:cNvPr id="218" name="Shape 218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>
            <a:off x="3621550" y="644325"/>
            <a:ext cx="50499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" y="1567281"/>
            <a:ext cx="4441375" cy="2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875" y="1583275"/>
            <a:ext cx="3300830" cy="224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RECOMMENDATION SY</a:t>
            </a:r>
            <a:r>
              <a:rPr lang="en" sz="3200"/>
              <a:t>STEM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852649"/>
            <a:ext cx="8229600" cy="3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00000"/>
              <a:buFont typeface="Arial"/>
              <a:buNone/>
            </a:pPr>
            <a:endParaRPr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0" name="Shape 230"/>
          <p:cNvCxnSpPr/>
          <p:nvPr/>
        </p:nvCxnSpPr>
        <p:spPr>
          <a:xfrm>
            <a:off x="5399000" y="644325"/>
            <a:ext cx="3272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0" y="852650"/>
            <a:ext cx="2009775" cy="2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800" y="810200"/>
            <a:ext cx="2590800" cy="2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286925" y="3340235"/>
            <a:ext cx="29274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Customer X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Buys Metallica CD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 dirty="0"/>
              <a:t>Buys Megadeth CD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283450" y="3254050"/>
            <a:ext cx="33879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Customer 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Does search on Metallica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Recommender system suggests Megadeth from data collected about customer X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825" y="2064725"/>
            <a:ext cx="2823974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7325" y="3520487"/>
            <a:ext cx="1170200" cy="9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9100" y="928675"/>
            <a:ext cx="1409700" cy="104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9900" y="8526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7825" y="3596250"/>
            <a:ext cx="1190625" cy="8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RECOMMENDATION SY</a:t>
            </a:r>
            <a:r>
              <a:rPr lang="en" sz="3200"/>
              <a:t>STEM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852649"/>
            <a:ext cx="8229600" cy="3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b="1"/>
              <a:t>Content based recommendation system: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/>
          </a:p>
        </p:txBody>
      </p:sp>
      <p:sp>
        <p:nvSpPr>
          <p:cNvPr id="247" name="Shape 247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8" name="Shape 248"/>
          <p:cNvCxnSpPr/>
          <p:nvPr/>
        </p:nvCxnSpPr>
        <p:spPr>
          <a:xfrm>
            <a:off x="5399000" y="644325"/>
            <a:ext cx="3272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9" name="Shape 249"/>
          <p:cNvSpPr txBox="1"/>
          <p:nvPr/>
        </p:nvSpPr>
        <p:spPr>
          <a:xfrm>
            <a:off x="5283450" y="3254050"/>
            <a:ext cx="33879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25" y="1189025"/>
            <a:ext cx="4381824" cy="27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073525" y="1189025"/>
            <a:ext cx="3772800" cy="35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Main Idea: For each item an item profile is created. Based on the user’s search items having similar characteristics are recommended.</a:t>
            </a:r>
          </a:p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Pros: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cold-start or sparsity problems.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No first-rater problem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provide explanations of recommended items by listing content-features that caused an item to be recommended</a:t>
            </a:r>
          </a:p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Cons: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Finding the appropriate features is hard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Recommendations for new users</a:t>
            </a:r>
          </a:p>
          <a:p>
            <a:pPr marL="914400" lvl="1" indent="-22860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Overspecialization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RECOMMENDATION SY</a:t>
            </a:r>
            <a:r>
              <a:rPr lang="en" sz="3200"/>
              <a:t>STEM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852649"/>
            <a:ext cx="8229600" cy="3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b="1"/>
              <a:t>Collaborative Filtering- User Based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 b="1"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 b="1"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/>
          </a:p>
        </p:txBody>
      </p:sp>
      <p:sp>
        <p:nvSpPr>
          <p:cNvPr id="259" name="Shape 259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0" name="Shape 260"/>
          <p:cNvCxnSpPr/>
          <p:nvPr/>
        </p:nvCxnSpPr>
        <p:spPr>
          <a:xfrm>
            <a:off x="5399000" y="644325"/>
            <a:ext cx="3272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5283450" y="3254050"/>
            <a:ext cx="33879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851425" y="1364600"/>
            <a:ext cx="3907200" cy="31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Idea: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Consider user X.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 set N of other users whose ratings are “similar” to x’s ratings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Estimate x’s ratings based on ratings of users in 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Cosine similarity: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23" y="3254050"/>
            <a:ext cx="3552049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062" y="736025"/>
            <a:ext cx="32642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RECOMMENDATION SY</a:t>
            </a:r>
            <a:r>
              <a:rPr lang="en" sz="3200"/>
              <a:t>STEM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852649"/>
            <a:ext cx="8229600" cy="3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b="1"/>
              <a:t>Collaborative Filtering- Item Based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 b="1"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 b="1"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/>
          </a:p>
        </p:txBody>
      </p:sp>
      <p:sp>
        <p:nvSpPr>
          <p:cNvPr id="272" name="Shape 272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3" name="Shape 273"/>
          <p:cNvCxnSpPr/>
          <p:nvPr/>
        </p:nvCxnSpPr>
        <p:spPr>
          <a:xfrm>
            <a:off x="5399000" y="644325"/>
            <a:ext cx="3272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5283450" y="3254050"/>
            <a:ext cx="33879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851425" y="1364600"/>
            <a:ext cx="3907200" cy="31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Idea: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item i, find other similar items.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Estimate rating for item i based on ratings for similar items</a:t>
            </a:r>
          </a:p>
          <a:p>
            <a:pPr marL="914400" lvl="1" indent="-228600" rtl="0">
              <a:spcBef>
                <a:spcPts val="0"/>
              </a:spcBef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use same similarity metrics and prediction functions as in user-user model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75" y="758325"/>
            <a:ext cx="29146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RECOMMENDATION SY</a:t>
            </a:r>
            <a:r>
              <a:rPr lang="en" sz="3200"/>
              <a:t>STEM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852649"/>
            <a:ext cx="8229600" cy="3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b="1"/>
              <a:t>Collaborative Filtering- Pros and Cons</a:t>
            </a:r>
          </a:p>
          <a:p>
            <a:pPr marL="457200" marR="0" lvl="0" indent="-317500" algn="l" rtl="0">
              <a:spcBef>
                <a:spcPts val="0"/>
              </a:spcBef>
              <a:buSzPct val="100000"/>
            </a:pPr>
            <a:r>
              <a:rPr lang="en" sz="1400" b="1"/>
              <a:t>Pros:</a:t>
            </a:r>
          </a:p>
          <a:p>
            <a:pPr marL="914400" marR="0" lvl="1" indent="-317500" algn="l" rtl="0">
              <a:spcBef>
                <a:spcPts val="0"/>
              </a:spcBef>
              <a:buSzPct val="100000"/>
            </a:pPr>
            <a:r>
              <a:rPr lang="en" sz="1400"/>
              <a:t>No feature selection needed</a:t>
            </a:r>
          </a:p>
          <a:p>
            <a:pPr marL="457200" marR="0" lvl="0" indent="-317500" algn="l" rtl="0">
              <a:spcBef>
                <a:spcPts val="0"/>
              </a:spcBef>
              <a:buSzPct val="100000"/>
            </a:pPr>
            <a:r>
              <a:rPr lang="en" sz="1400" b="1"/>
              <a:t>Cons:</a:t>
            </a:r>
          </a:p>
          <a:p>
            <a:pPr marL="914400" marR="0" lvl="1" indent="-317500" algn="l" rtl="0">
              <a:spcBef>
                <a:spcPts val="0"/>
              </a:spcBef>
              <a:buSzPct val="100000"/>
            </a:pPr>
            <a:r>
              <a:rPr lang="en" sz="1400"/>
              <a:t>Cold Start-Need enough users in the system to find a match</a:t>
            </a:r>
          </a:p>
          <a:p>
            <a:pPr marL="914400" marR="0" lvl="1" indent="-317500" algn="l" rtl="0">
              <a:spcBef>
                <a:spcPts val="0"/>
              </a:spcBef>
              <a:buSzPct val="100000"/>
            </a:pPr>
            <a:r>
              <a:rPr lang="en" sz="1400"/>
              <a:t>Sparsity- The user/ratings matrix is sparse i.e, Hard to find users that have rated the same items</a:t>
            </a:r>
          </a:p>
          <a:p>
            <a:pPr marL="914400" marR="0" lvl="1" indent="-317500" algn="l" rtl="0">
              <a:spcBef>
                <a:spcPts val="0"/>
              </a:spcBef>
              <a:buSzPct val="100000"/>
            </a:pPr>
            <a:r>
              <a:rPr lang="en" sz="1400"/>
              <a:t>First rater-Cannot recommend an item that has not been previously rated</a:t>
            </a:r>
          </a:p>
          <a:p>
            <a:pPr marL="914400" marR="0" lvl="1" indent="-317500" algn="l" rtl="0">
              <a:spcBef>
                <a:spcPts val="0"/>
              </a:spcBef>
              <a:buSzPct val="100000"/>
            </a:pPr>
            <a:r>
              <a:rPr lang="en" sz="1400"/>
              <a:t>Popularity bias-Cannot recommend items to someone with unique taste;tends to recommend popular items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 b="1"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/>
          </a:p>
        </p:txBody>
      </p:sp>
      <p:sp>
        <p:nvSpPr>
          <p:cNvPr id="284" name="Shape 284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5" name="Shape 285"/>
          <p:cNvCxnSpPr/>
          <p:nvPr/>
        </p:nvCxnSpPr>
        <p:spPr>
          <a:xfrm>
            <a:off x="5399000" y="644325"/>
            <a:ext cx="3272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6" name="Shape 286"/>
          <p:cNvSpPr txBox="1"/>
          <p:nvPr/>
        </p:nvSpPr>
        <p:spPr>
          <a:xfrm>
            <a:off x="5283450" y="3254050"/>
            <a:ext cx="33879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RECOMMENDATION SY</a:t>
            </a:r>
            <a:r>
              <a:rPr lang="en" sz="3200"/>
              <a:t>STEM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852649"/>
            <a:ext cx="8229600" cy="3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b="1"/>
              <a:t>Collaborative Filtering- Results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 b="1"/>
          </a:p>
          <a:p>
            <a:pPr marL="342900" marR="0" lvl="0" indent="-342900" algn="l" rtl="0">
              <a:spcBef>
                <a:spcPts val="0"/>
              </a:spcBef>
              <a:buClr>
                <a:srgbClr val="11121F"/>
              </a:buClr>
              <a:buSzPct val="166666"/>
              <a:buFont typeface="Arial"/>
              <a:buNone/>
            </a:pPr>
            <a:endParaRPr sz="1800"/>
          </a:p>
        </p:txBody>
      </p:sp>
      <p:sp>
        <p:nvSpPr>
          <p:cNvPr id="294" name="Shape 294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5" name="Shape 295"/>
          <p:cNvCxnSpPr/>
          <p:nvPr/>
        </p:nvCxnSpPr>
        <p:spPr>
          <a:xfrm>
            <a:off x="5399000" y="644325"/>
            <a:ext cx="3272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283450" y="3254050"/>
            <a:ext cx="3387900" cy="14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75" y="1189650"/>
            <a:ext cx="7744399" cy="35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 descr="food-103-american.jpg"/>
          <p:cNvPicPr preferRelativeResize="0"/>
          <p:nvPr/>
        </p:nvPicPr>
        <p:blipFill rotWithShape="1">
          <a:blip r:embed="rId3">
            <a:alphaModFix/>
          </a:blip>
          <a:srcRect b="9665"/>
          <a:stretch/>
        </p:blipFill>
        <p:spPr>
          <a:xfrm>
            <a:off x="0" y="15240"/>
            <a:ext cx="9144000" cy="52044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2271075" y="1934825"/>
            <a:ext cx="4487400" cy="1195200"/>
          </a:xfrm>
          <a:prstGeom prst="rect">
            <a:avLst/>
          </a:prstGeom>
          <a:solidFill>
            <a:srgbClr val="D9D9D9">
              <a:alpha val="5594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6000"/>
              <a:t>THANK YOU!</a:t>
            </a:r>
          </a:p>
        </p:txBody>
      </p:sp>
      <p:sp>
        <p:nvSpPr>
          <p:cNvPr id="305" name="Shape 305"/>
          <p:cNvSpPr/>
          <p:nvPr/>
        </p:nvSpPr>
        <p:spPr>
          <a:xfrm>
            <a:off x="2087225" y="1714500"/>
            <a:ext cx="4895100" cy="15903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Food.jpg"/>
          <p:cNvPicPr preferRelativeResize="0"/>
          <p:nvPr/>
        </p:nvPicPr>
        <p:blipFill rotWithShape="1">
          <a:blip r:embed="rId3">
            <a:alphaModFix/>
          </a:blip>
          <a:srcRect t="66706" r="64122" b="13486"/>
          <a:stretch/>
        </p:blipFill>
        <p:spPr>
          <a:xfrm>
            <a:off x="5629075" y="3478725"/>
            <a:ext cx="1725873" cy="10187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656735" y="1169072"/>
            <a:ext cx="3841500" cy="27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" sz="1800" dirty="0"/>
              <a:t>Introduction</a:t>
            </a:r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" sz="1800" dirty="0"/>
              <a:t>Dataset Description</a:t>
            </a:r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" sz="1800" dirty="0"/>
              <a:t>Text Preparation</a:t>
            </a:r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" sz="1800" dirty="0"/>
              <a:t>Sentiment Analysis</a:t>
            </a:r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" sz="1800" dirty="0"/>
              <a:t>Topic Modeling</a:t>
            </a:r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" sz="1800" dirty="0"/>
              <a:t>Recommendation System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57200" y="221566"/>
            <a:ext cx="5620042" cy="438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74" name="Shape 74"/>
          <p:cNvSpPr/>
          <p:nvPr/>
        </p:nvSpPr>
        <p:spPr>
          <a:xfrm>
            <a:off x="2186600" y="3478700"/>
            <a:ext cx="919500" cy="919500"/>
          </a:xfrm>
          <a:prstGeom prst="corner">
            <a:avLst>
              <a:gd name="adj1" fmla="val 24339"/>
              <a:gd name="adj2" fmla="val 27022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5494675" y="947525"/>
            <a:ext cx="919500" cy="919500"/>
          </a:xfrm>
          <a:prstGeom prst="corner">
            <a:avLst>
              <a:gd name="adj1" fmla="val 24339"/>
              <a:gd name="adj2" fmla="val 27022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2310675" y="599900"/>
            <a:ext cx="61989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7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010135"/>
            <a:ext cx="8016000" cy="374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 dirty="0"/>
              <a:t>Natural Language Processing: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Make machines to correctly read the language human speak.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To allow interactions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 dirty="0"/>
              <a:t>Text Mining: 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Structuring the input text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Deriving patterns within the </a:t>
            </a:r>
            <a:r>
              <a:rPr lang="en" sz="1800" dirty="0">
                <a:solidFill>
                  <a:schemeClr val="dk1"/>
                </a:solidFill>
                <a:hlinkClick r:id="rId3"/>
              </a:rPr>
              <a:t>structured data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Evaluation and interpretation of the output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00" y="221566"/>
            <a:ext cx="5619900" cy="4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85" name="Shape 85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3230700" y="660166"/>
            <a:ext cx="5256600" cy="6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7" name="Shape 87" descr="AAEAAQAAAAAAAARhAAAAJDk5YjI3YmE1LTRhNWEtNDBjMi1hODE2LTBlNTU3NWU3NzA5M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475" y="2499899"/>
            <a:ext cx="2917999" cy="16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/>
              <a:t>DATASET DESCRIPTION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66275" y="1164739"/>
            <a:ext cx="3350100" cy="135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>
                <a:solidFill>
                  <a:schemeClr val="dk1"/>
                </a:solidFill>
              </a:rPr>
              <a:t>    568,454</a:t>
            </a:r>
            <a:r>
              <a:rPr lang="en" sz="2200">
                <a:solidFill>
                  <a:srgbClr val="47494D"/>
                </a:solidFill>
                <a:highlight>
                  <a:srgbClr val="FFFFFF"/>
                </a:highlight>
              </a:rPr>
              <a:t> </a:t>
            </a:r>
            <a:r>
              <a:rPr lang="en" sz="2200">
                <a:solidFill>
                  <a:schemeClr val="dk1"/>
                </a:solidFill>
              </a:rPr>
              <a:t>observations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200">
                <a:solidFill>
                  <a:schemeClr val="dk1"/>
                </a:solidFill>
              </a:rPr>
              <a:t>    9 variables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4443625" y="644325"/>
            <a:ext cx="42279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97" name="Shape 97"/>
          <p:cNvGraphicFramePr/>
          <p:nvPr>
            <p:extLst>
              <p:ext uri="{D42A27DB-BD31-4B8C-83A1-F6EECF244321}">
                <p14:modId xmlns:p14="http://schemas.microsoft.com/office/powerpoint/2010/main" val="1211932106"/>
              </p:ext>
            </p:extLst>
          </p:nvPr>
        </p:nvGraphicFramePr>
        <p:xfrm>
          <a:off x="990599" y="2472997"/>
          <a:ext cx="7076575" cy="1892968"/>
        </p:xfrm>
        <a:graphic>
          <a:graphicData uri="http://schemas.openxmlformats.org/drawingml/2006/table">
            <a:tbl>
              <a:tblPr>
                <a:noFill/>
                <a:tableStyleId>{68E003FA-E395-4A7F-B9C1-C899ACEC2501}</a:tableStyleId>
              </a:tblPr>
              <a:tblGrid>
                <a:gridCol w="11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7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200" b="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Name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00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Id, HelpfulnessNumerator, HelpfulnessDenominator, Score, Time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7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Factor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0000"/>
                        <a:buFont typeface="Arial"/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ProductId, UserId, Summary, Text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/>
              <a:t>PACKAGES USED</a:t>
            </a:r>
          </a:p>
        </p:txBody>
      </p:sp>
      <p:sp>
        <p:nvSpPr>
          <p:cNvPr id="104" name="Shape 104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3377150" y="644325"/>
            <a:ext cx="52944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6" name="Shape 106"/>
          <p:cNvSpPr/>
          <p:nvPr/>
        </p:nvSpPr>
        <p:spPr>
          <a:xfrm>
            <a:off x="457200" y="1177575"/>
            <a:ext cx="1723200" cy="7332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tm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2306175" y="1221225"/>
            <a:ext cx="0" cy="64590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457200" y="2313925"/>
            <a:ext cx="1723200" cy="7332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topicmodels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2306175" y="2357575"/>
            <a:ext cx="0" cy="64590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2536850" y="2270150"/>
            <a:ext cx="5772000" cy="6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Topic Modeling: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Provides an interface to the C code for Latent Dirichlet Allocation (LDA) models. Functions: LDA()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536850" y="1002315"/>
            <a:ext cx="5772000" cy="6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Sentiment Analysis: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Processes text sentences and create a corpus. Functions: Corpus(), tm_map(), DocumentTermMatrix()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Other packages in SA: party, caret, e1071, kernlab </a:t>
            </a:r>
          </a:p>
        </p:txBody>
      </p:sp>
      <p:sp>
        <p:nvSpPr>
          <p:cNvPr id="112" name="Shape 112"/>
          <p:cNvSpPr/>
          <p:nvPr/>
        </p:nvSpPr>
        <p:spPr>
          <a:xfrm>
            <a:off x="285350" y="3456925"/>
            <a:ext cx="1944600" cy="7332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recommenderlab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2306175" y="3500575"/>
            <a:ext cx="0" cy="645900"/>
          </a:xfrm>
          <a:prstGeom prst="straightConnector1">
            <a:avLst/>
          </a:prstGeom>
          <a:noFill/>
          <a:ln w="28575" cap="flat" cmpd="sng">
            <a:solidFill>
              <a:srgbClr val="FCE5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2536850" y="3298850"/>
            <a:ext cx="5772000" cy="6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Recommendation System: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Provides a research infrastructure to test and develop recommender algorithms including UBCF, IBCF, FunkSVD and association rule-based algorithms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/>
              <a:t>TEXT PREPARATION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795125" y="1118150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Extract 20% observations as a sample </a:t>
            </a:r>
          </a:p>
        </p:txBody>
      </p:sp>
      <p:sp>
        <p:nvSpPr>
          <p:cNvPr id="122" name="Shape 122"/>
          <p:cNvSpPr/>
          <p:nvPr/>
        </p:nvSpPr>
        <p:spPr>
          <a:xfrm>
            <a:off x="2933700" y="1118150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Remove the observations with neutral sentiment (Score = 3)</a:t>
            </a:r>
          </a:p>
        </p:txBody>
      </p:sp>
      <p:sp>
        <p:nvSpPr>
          <p:cNvPr id="123" name="Shape 123"/>
          <p:cNvSpPr/>
          <p:nvPr/>
        </p:nvSpPr>
        <p:spPr>
          <a:xfrm>
            <a:off x="5049075" y="1118150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Split the dataset into train (60%) and test (40%)</a:t>
            </a:r>
          </a:p>
        </p:txBody>
      </p:sp>
      <p:sp>
        <p:nvSpPr>
          <p:cNvPr id="124" name="Shape 124"/>
          <p:cNvSpPr/>
          <p:nvPr/>
        </p:nvSpPr>
        <p:spPr>
          <a:xfrm>
            <a:off x="7150300" y="1118150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Add a new column showed “positive” or “negative”</a:t>
            </a:r>
          </a:p>
        </p:txBody>
      </p:sp>
      <p:sp>
        <p:nvSpPr>
          <p:cNvPr id="125" name="Shape 125"/>
          <p:cNvSpPr/>
          <p:nvPr/>
        </p:nvSpPr>
        <p:spPr>
          <a:xfrm>
            <a:off x="7247500" y="2310425"/>
            <a:ext cx="1796700" cy="687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Convert to corpus</a:t>
            </a:r>
          </a:p>
        </p:txBody>
      </p:sp>
      <p:sp>
        <p:nvSpPr>
          <p:cNvPr id="126" name="Shape 126"/>
          <p:cNvSpPr/>
          <p:nvPr/>
        </p:nvSpPr>
        <p:spPr>
          <a:xfrm>
            <a:off x="5125275" y="2281475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processing transformation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4145674" y="3391475"/>
            <a:ext cx="4024200" cy="777750"/>
            <a:chOff x="4507574" y="3150200"/>
            <a:chExt cx="4024200" cy="777750"/>
          </a:xfrm>
        </p:grpSpPr>
        <p:pic>
          <p:nvPicPr>
            <p:cNvPr id="128" name="Shape 128"/>
            <p:cNvPicPr preferRelativeResize="0"/>
            <p:nvPr/>
          </p:nvPicPr>
          <p:blipFill rotWithShape="1">
            <a:blip r:embed="rId3">
              <a:alphaModFix/>
            </a:blip>
            <a:srcRect r="3316"/>
            <a:stretch/>
          </p:blipFill>
          <p:spPr>
            <a:xfrm>
              <a:off x="4507574" y="3150200"/>
              <a:ext cx="3585500" cy="59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07575" y="3745100"/>
              <a:ext cx="4024199" cy="182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Shape 130"/>
          <p:cNvSpPr/>
          <p:nvPr/>
        </p:nvSpPr>
        <p:spPr>
          <a:xfrm>
            <a:off x="4048625" y="3347150"/>
            <a:ext cx="4065900" cy="1426800"/>
          </a:xfrm>
          <a:prstGeom prst="rect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009900" y="2281475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Word stemming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795125" y="2281475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Convert corpus to a plain text document</a:t>
            </a:r>
          </a:p>
        </p:txBody>
      </p:sp>
      <p:sp>
        <p:nvSpPr>
          <p:cNvPr id="133" name="Shape 133"/>
          <p:cNvSpPr/>
          <p:nvPr/>
        </p:nvSpPr>
        <p:spPr>
          <a:xfrm>
            <a:off x="795125" y="3544775"/>
            <a:ext cx="18387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Create DTM (Document Term Matrix) </a:t>
            </a:r>
          </a:p>
        </p:txBody>
      </p:sp>
      <p:sp>
        <p:nvSpPr>
          <p:cNvPr id="134" name="Shape 134"/>
          <p:cNvSpPr/>
          <p:nvPr/>
        </p:nvSpPr>
        <p:spPr>
          <a:xfrm>
            <a:off x="2643950" y="1355300"/>
            <a:ext cx="2898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772400" y="1422950"/>
            <a:ext cx="3531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902475" y="1422950"/>
            <a:ext cx="2898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7980875" y="1948104"/>
            <a:ext cx="3930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>
            <a:off x="6947871" y="2517200"/>
            <a:ext cx="2739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>
            <a:off x="4848596" y="2517275"/>
            <a:ext cx="2739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10800000">
            <a:off x="2684908" y="2517200"/>
            <a:ext cx="2739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rot="5402204">
            <a:off x="1491899" y="3131401"/>
            <a:ext cx="4680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3865950" y="644325"/>
            <a:ext cx="48057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4021475" y="4061150"/>
            <a:ext cx="4272600" cy="8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mystopwords = c (stopwords('smart'), "amazon", "find", "found","make","makes","made","making","buy","buying","bought")</a:t>
            </a:r>
          </a:p>
        </p:txBody>
      </p:sp>
      <p:sp>
        <p:nvSpPr>
          <p:cNvPr id="145" name="Shape 145"/>
          <p:cNvSpPr/>
          <p:nvPr/>
        </p:nvSpPr>
        <p:spPr>
          <a:xfrm>
            <a:off x="5049075" y="2160575"/>
            <a:ext cx="2016300" cy="950100"/>
          </a:xfrm>
          <a:prstGeom prst="rect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6" name="Shape 146"/>
          <p:cNvCxnSpPr>
            <a:stCxn id="145" idx="2"/>
            <a:endCxn id="130" idx="0"/>
          </p:cNvCxnSpPr>
          <p:nvPr/>
        </p:nvCxnSpPr>
        <p:spPr>
          <a:xfrm>
            <a:off x="6057225" y="3110675"/>
            <a:ext cx="24300" cy="236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931765"/>
            <a:ext cx="8229600" cy="374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SzPct val="100000"/>
            </a:pPr>
            <a:r>
              <a:rPr lang="en" sz="1600" dirty="0"/>
              <a:t>Combine the sentiment with the term frequencies for train and test: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train_m = data.frame(y=train$Sentiment, x=as.matrix(train_dtm))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test_m = data.frame(y=test$Sentiment, x=as.matrix(test_dtm))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11121F"/>
              </a:buClr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Supervised learning for sentiment classification:</a:t>
            </a:r>
          </a:p>
          <a:p>
            <a:pPr marL="914400" marR="0" lvl="1" indent="-342900" algn="l" rtl="0">
              <a:spcBef>
                <a:spcPts val="0"/>
              </a:spcBef>
              <a:buClr>
                <a:srgbClr val="11121F"/>
              </a:buClr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Ctree classifier</a:t>
            </a:r>
          </a:p>
          <a:p>
            <a:pPr marL="914400" marR="0" lvl="1" indent="-342900" algn="l" rtl="0">
              <a:spcBef>
                <a:spcPts val="0"/>
              </a:spcBef>
              <a:buClr>
                <a:srgbClr val="11121F"/>
              </a:buClr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Naive Bayes Classifier (algorithm used to predict binary classification model)</a:t>
            </a:r>
          </a:p>
          <a:p>
            <a:pPr marL="914400" marR="0" lvl="1" indent="-342900" algn="l" rtl="0">
              <a:spcBef>
                <a:spcPts val="0"/>
              </a:spcBef>
              <a:buClr>
                <a:srgbClr val="11121F"/>
              </a:buClr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Ksvm classifier (Kernel Support Vector Machines)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11121F"/>
              </a:buClr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Predict test dataset 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11121F"/>
              </a:buClr>
              <a:buSzPct val="100000"/>
            </a:pPr>
            <a:r>
              <a:rPr lang="en" sz="1600" dirty="0">
                <a:solidFill>
                  <a:srgbClr val="11121F"/>
                </a:solidFill>
              </a:rPr>
              <a:t>Evaluate model by Confusion Matrix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11121F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4243675" y="644325"/>
            <a:ext cx="44280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56" name="Shape 156" descr="sentiment-happy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22" y="4014298"/>
            <a:ext cx="2087425" cy="67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31767"/>
            <a:ext cx="8229600" cy="87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/>
              <a:t>Confusion Matrix Results: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/>
              <a:t> CTree Classifier                          </a:t>
            </a:r>
            <a:r>
              <a:rPr lang="en" sz="1800">
                <a:solidFill>
                  <a:srgbClr val="11121F"/>
                </a:solidFill>
              </a:rPr>
              <a:t>Naive Bayes Classifier                   Ksvm classifier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11121F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11121F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5" name="Shape 165"/>
          <p:cNvCxnSpPr/>
          <p:nvPr/>
        </p:nvCxnSpPr>
        <p:spPr>
          <a:xfrm>
            <a:off x="4243675" y="644325"/>
            <a:ext cx="44280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50" y="1800174"/>
            <a:ext cx="2633475" cy="1810617"/>
          </a:xfrm>
          <a:prstGeom prst="rect">
            <a:avLst/>
          </a:prstGeom>
          <a:noFill/>
          <a:ln w="25400" cap="flat" cmpd="sng">
            <a:solidFill>
              <a:srgbClr val="B7B7B7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l="1883" t="25160"/>
          <a:stretch/>
        </p:blipFill>
        <p:spPr>
          <a:xfrm>
            <a:off x="3266634" y="1815894"/>
            <a:ext cx="2419193" cy="1806493"/>
          </a:xfrm>
          <a:prstGeom prst="rect">
            <a:avLst/>
          </a:prstGeom>
          <a:noFill/>
          <a:ln w="25400" cap="flat" cmpd="sng">
            <a:solidFill>
              <a:srgbClr val="B7B7B7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8" name="Shape 168" descr="199287797854207390.jpg"/>
          <p:cNvPicPr preferRelativeResize="0"/>
          <p:nvPr/>
        </p:nvPicPr>
        <p:blipFill rotWithShape="1">
          <a:blip r:embed="rId5">
            <a:alphaModFix/>
          </a:blip>
          <a:srcRect l="332" r="46874" b="25378"/>
          <a:stretch/>
        </p:blipFill>
        <p:spPr>
          <a:xfrm>
            <a:off x="5771576" y="1788375"/>
            <a:ext cx="2553973" cy="1806497"/>
          </a:xfrm>
          <a:prstGeom prst="rect">
            <a:avLst/>
          </a:prstGeom>
          <a:noFill/>
          <a:ln w="25400" cap="flat" cmpd="sng">
            <a:solidFill>
              <a:srgbClr val="B7B7B7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9" name="Shape 169" descr="704120281834306136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7075" y="3896375"/>
            <a:ext cx="6006206" cy="87089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0" name="Shape 170"/>
          <p:cNvSpPr txBox="1"/>
          <p:nvPr/>
        </p:nvSpPr>
        <p:spPr>
          <a:xfrm>
            <a:off x="579450" y="3546175"/>
            <a:ext cx="30198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 Results Screenshot: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43392"/>
            <a:ext cx="8229600" cy="59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1121F"/>
              </a:buClr>
              <a:buSzPct val="25000"/>
              <a:buFont typeface="Calibri"/>
              <a:buNone/>
            </a:pP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3200"/>
              <a:t>OPIC</a:t>
            </a:r>
            <a:r>
              <a:rPr lang="en" sz="3200" i="0" u="none" strike="noStrike" cap="non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852652"/>
            <a:ext cx="8229600" cy="374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dirty="0"/>
              <a:t>Package: topicmodels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r>
              <a:rPr lang="en" sz="1800" dirty="0"/>
              <a:t>Function: LDA() [Latent Dirichlet Allocation Algorithm]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21F"/>
              </a:buClr>
              <a:buSzPct val="166666"/>
              <a:buFont typeface="Arial"/>
              <a:buNone/>
            </a:pPr>
            <a:endParaRPr sz="1800" dirty="0"/>
          </a:p>
        </p:txBody>
      </p:sp>
      <p:sp>
        <p:nvSpPr>
          <p:cNvPr id="178" name="Shape 178"/>
          <p:cNvSpPr/>
          <p:nvPr/>
        </p:nvSpPr>
        <p:spPr>
          <a:xfrm>
            <a:off x="599900" y="4827550"/>
            <a:ext cx="6332100" cy="32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9" name="Shape 179"/>
          <p:cNvCxnSpPr/>
          <p:nvPr/>
        </p:nvCxnSpPr>
        <p:spPr>
          <a:xfrm>
            <a:off x="3621550" y="644325"/>
            <a:ext cx="50499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0" name="Shape 180"/>
          <p:cNvSpPr/>
          <p:nvPr/>
        </p:nvSpPr>
        <p:spPr>
          <a:xfrm>
            <a:off x="753200" y="2046600"/>
            <a:ext cx="16149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Extract 5% observations as a sample </a:t>
            </a:r>
          </a:p>
        </p:txBody>
      </p:sp>
      <p:sp>
        <p:nvSpPr>
          <p:cNvPr id="181" name="Shape 181"/>
          <p:cNvSpPr/>
          <p:nvPr/>
        </p:nvSpPr>
        <p:spPr>
          <a:xfrm>
            <a:off x="2368100" y="2282400"/>
            <a:ext cx="2898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665050" y="2046600"/>
            <a:ext cx="16149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Text Preparation (</a:t>
            </a:r>
            <a:r>
              <a:rPr lang="en">
                <a:solidFill>
                  <a:schemeClr val="dk1"/>
                </a:solidFill>
              </a:rPr>
              <a:t>Create DTM) 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6900" y="2046600"/>
            <a:ext cx="16149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Optimize number of topics </a:t>
            </a:r>
          </a:p>
        </p:txBody>
      </p:sp>
      <p:sp>
        <p:nvSpPr>
          <p:cNvPr id="184" name="Shape 184"/>
          <p:cNvSpPr/>
          <p:nvPr/>
        </p:nvSpPr>
        <p:spPr>
          <a:xfrm>
            <a:off x="4287100" y="2282400"/>
            <a:ext cx="2898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510200" y="2046600"/>
            <a:ext cx="1614900" cy="745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</a:p>
        </p:txBody>
      </p:sp>
      <p:sp>
        <p:nvSpPr>
          <p:cNvPr id="186" name="Shape 186"/>
          <p:cNvSpPr/>
          <p:nvPr/>
        </p:nvSpPr>
        <p:spPr>
          <a:xfrm>
            <a:off x="6206100" y="2282400"/>
            <a:ext cx="2898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177900" y="3448925"/>
            <a:ext cx="2412900" cy="874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the log likelihood values for each model </a:t>
            </a:r>
          </a:p>
        </p:txBody>
      </p:sp>
      <p:cxnSp>
        <p:nvCxnSpPr>
          <p:cNvPr id="188" name="Shape 188"/>
          <p:cNvCxnSpPr>
            <a:stCxn id="183" idx="2"/>
            <a:endCxn id="187" idx="0"/>
          </p:cNvCxnSpPr>
          <p:nvPr/>
        </p:nvCxnSpPr>
        <p:spPr>
          <a:xfrm>
            <a:off x="5384350" y="2792100"/>
            <a:ext cx="0" cy="6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5384350" y="3031650"/>
            <a:ext cx="919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idx="12"/>
          </p:nvPr>
        </p:nvSpPr>
        <p:spPr>
          <a:xfrm>
            <a:off x="6593800" y="4820602"/>
            <a:ext cx="2133599" cy="2739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rPr>
              <a:t>OPIM 5503 R – Fall 2016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852</Words>
  <Application>Microsoft Office PowerPoint</Application>
  <PresentationFormat>On-screen Show (16:9)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simple-light-2</vt:lpstr>
      <vt:lpstr>PowerPoint Presentation</vt:lpstr>
      <vt:lpstr>PowerPoint Presentation</vt:lpstr>
      <vt:lpstr>PowerPoint Presentation</vt:lpstr>
      <vt:lpstr>DATASET DESCRIPTION</vt:lpstr>
      <vt:lpstr>PACKAGES USED</vt:lpstr>
      <vt:lpstr>TEXT PREPARATION</vt:lpstr>
      <vt:lpstr>SENTIMENT ANALYSIS</vt:lpstr>
      <vt:lpstr>SENTIMENT ANALYSIS</vt:lpstr>
      <vt:lpstr>TOPIC MODELING</vt:lpstr>
      <vt:lpstr>TOPIC MODELING</vt:lpstr>
      <vt:lpstr>TOPIC MODELING</vt:lpstr>
      <vt:lpstr>TOPIC MODELING</vt:lpstr>
      <vt:lpstr>RECOMMENDATION SYSTEM</vt:lpstr>
      <vt:lpstr>RECOMMENDATION SYSTEM</vt:lpstr>
      <vt:lpstr>RECOMMENDATION SYSTEM</vt:lpstr>
      <vt:lpstr>RECOMMENDATION SYSTEM</vt:lpstr>
      <vt:lpstr>RECOMMENDATION SYSTEM</vt:lpstr>
      <vt:lpstr>RECOMMENDATION SYSTEM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杨延珺</cp:lastModifiedBy>
  <cp:revision>5</cp:revision>
  <dcterms:modified xsi:type="dcterms:W3CDTF">2016-11-27T23:33:47Z</dcterms:modified>
</cp:coreProperties>
</file>