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377"/>
    <a:srgbClr val="005035"/>
    <a:srgbClr val="A49665"/>
    <a:srgbClr val="013D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4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6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9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5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9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0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1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4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7968B-5494-B14A-8488-27A9BF12CDF1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41">
            <a:extLst>
              <a:ext uri="{FF2B5EF4-FFF2-40B4-BE49-F238E27FC236}">
                <a16:creationId xmlns:a16="http://schemas.microsoft.com/office/drawing/2014/main" id="{E406E196-9177-1C66-5AF1-5880F4A20C77}"/>
              </a:ext>
            </a:extLst>
          </p:cNvPr>
          <p:cNvSpPr/>
          <p:nvPr/>
        </p:nvSpPr>
        <p:spPr>
          <a:xfrm>
            <a:off x="3645023" y="3138519"/>
            <a:ext cx="2931993" cy="300628"/>
          </a:xfrm>
          <a:prstGeom prst="rect">
            <a:avLst/>
          </a:prstGeom>
          <a:solidFill>
            <a:srgbClr val="00503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>
                <a:solidFill>
                  <a:schemeClr val="lt1"/>
                </a:solidFill>
              </a:rPr>
              <a:t>Fv</a:t>
            </a:r>
            <a:r>
              <a:rPr lang="en" sz="1200" dirty="0">
                <a:solidFill>
                  <a:schemeClr val="lt1"/>
                </a:solidFill>
              </a:rPr>
              <a:t> Sequence Diffusion</a:t>
            </a:r>
            <a:endParaRPr sz="1100" dirty="0"/>
          </a:p>
        </p:txBody>
      </p:sp>
      <p:sp>
        <p:nvSpPr>
          <p:cNvPr id="3" name="Google Shape;240;p41">
            <a:extLst>
              <a:ext uri="{FF2B5EF4-FFF2-40B4-BE49-F238E27FC236}">
                <a16:creationId xmlns:a16="http://schemas.microsoft.com/office/drawing/2014/main" id="{1AAEFF79-D14C-ACBB-364D-77EF852335B9}"/>
              </a:ext>
            </a:extLst>
          </p:cNvPr>
          <p:cNvSpPr/>
          <p:nvPr/>
        </p:nvSpPr>
        <p:spPr>
          <a:xfrm>
            <a:off x="3645023" y="3439147"/>
            <a:ext cx="2931993" cy="300628"/>
          </a:xfrm>
          <a:prstGeom prst="rect">
            <a:avLst/>
          </a:prstGeom>
          <a:solidFill>
            <a:srgbClr val="A4966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EvoDiff</a:t>
            </a:r>
            <a:endParaRPr sz="1100" dirty="0"/>
          </a:p>
        </p:txBody>
      </p:sp>
      <p:sp>
        <p:nvSpPr>
          <p:cNvPr id="4" name="Google Shape;240;p41">
            <a:extLst>
              <a:ext uri="{FF2B5EF4-FFF2-40B4-BE49-F238E27FC236}">
                <a16:creationId xmlns:a16="http://schemas.microsoft.com/office/drawing/2014/main" id="{B92BC7BE-82F4-F8CD-9445-FF22F40CFF74}"/>
              </a:ext>
            </a:extLst>
          </p:cNvPr>
          <p:cNvSpPr/>
          <p:nvPr/>
        </p:nvSpPr>
        <p:spPr>
          <a:xfrm>
            <a:off x="3645023" y="4144989"/>
            <a:ext cx="2931993" cy="300628"/>
          </a:xfrm>
          <a:prstGeom prst="rect">
            <a:avLst/>
          </a:prstGeom>
          <a:solidFill>
            <a:srgbClr val="00503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Structure Prediction</a:t>
            </a:r>
            <a:endParaRPr sz="1100" dirty="0"/>
          </a:p>
        </p:txBody>
      </p:sp>
      <p:sp>
        <p:nvSpPr>
          <p:cNvPr id="5" name="Google Shape;240;p41">
            <a:extLst>
              <a:ext uri="{FF2B5EF4-FFF2-40B4-BE49-F238E27FC236}">
                <a16:creationId xmlns:a16="http://schemas.microsoft.com/office/drawing/2014/main" id="{B38CCAEC-DEAD-95A3-2B46-CB9435B97125}"/>
              </a:ext>
            </a:extLst>
          </p:cNvPr>
          <p:cNvSpPr/>
          <p:nvPr/>
        </p:nvSpPr>
        <p:spPr>
          <a:xfrm>
            <a:off x="3645022" y="4445617"/>
            <a:ext cx="2931993" cy="300628"/>
          </a:xfrm>
          <a:prstGeom prst="rect">
            <a:avLst/>
          </a:prstGeom>
          <a:solidFill>
            <a:srgbClr val="A4966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AlphaFold3 / ESM3</a:t>
            </a:r>
            <a:endParaRPr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33E7B7-77C9-4247-118A-BA90FB4E058B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111020" y="3739775"/>
            <a:ext cx="0" cy="405214"/>
          </a:xfrm>
          <a:prstGeom prst="straightConnector1">
            <a:avLst/>
          </a:prstGeom>
          <a:ln w="38100">
            <a:solidFill>
              <a:srgbClr val="00503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Google Shape;240;p41">
            <a:extLst>
              <a:ext uri="{FF2B5EF4-FFF2-40B4-BE49-F238E27FC236}">
                <a16:creationId xmlns:a16="http://schemas.microsoft.com/office/drawing/2014/main" id="{62082D9D-2D3C-0389-D159-5DDF833FAD4D}"/>
              </a:ext>
            </a:extLst>
          </p:cNvPr>
          <p:cNvSpPr/>
          <p:nvPr/>
        </p:nvSpPr>
        <p:spPr>
          <a:xfrm>
            <a:off x="7021632" y="3138519"/>
            <a:ext cx="2931993" cy="300628"/>
          </a:xfrm>
          <a:prstGeom prst="rect">
            <a:avLst/>
          </a:prstGeom>
          <a:solidFill>
            <a:srgbClr val="00503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Antibody-Antigen Docking</a:t>
            </a:r>
            <a:endParaRPr sz="1100" dirty="0"/>
          </a:p>
        </p:txBody>
      </p:sp>
      <p:sp>
        <p:nvSpPr>
          <p:cNvPr id="10" name="Google Shape;240;p41">
            <a:extLst>
              <a:ext uri="{FF2B5EF4-FFF2-40B4-BE49-F238E27FC236}">
                <a16:creationId xmlns:a16="http://schemas.microsoft.com/office/drawing/2014/main" id="{C9F5C6EC-238A-4024-A68D-D3ABF75105C4}"/>
              </a:ext>
            </a:extLst>
          </p:cNvPr>
          <p:cNvSpPr/>
          <p:nvPr/>
        </p:nvSpPr>
        <p:spPr>
          <a:xfrm>
            <a:off x="7021630" y="3432213"/>
            <a:ext cx="2931993" cy="300628"/>
          </a:xfrm>
          <a:prstGeom prst="rect">
            <a:avLst/>
          </a:prstGeom>
          <a:solidFill>
            <a:srgbClr val="A4966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HADDOCK3</a:t>
            </a:r>
            <a:endParaRPr sz="110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87D35C3-A28B-7526-FC0D-36E8A52AE1F8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6577016" y="3288833"/>
            <a:ext cx="444616" cy="1006470"/>
          </a:xfrm>
          <a:prstGeom prst="bentConnector3">
            <a:avLst>
              <a:gd name="adj1" fmla="val 50000"/>
            </a:avLst>
          </a:prstGeom>
          <a:ln w="38100">
            <a:solidFill>
              <a:srgbClr val="00503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oogle Shape;240;p41">
            <a:extLst>
              <a:ext uri="{FF2B5EF4-FFF2-40B4-BE49-F238E27FC236}">
                <a16:creationId xmlns:a16="http://schemas.microsoft.com/office/drawing/2014/main" id="{7D3E8607-53F5-E8A1-3B7D-F290E05634EF}"/>
              </a:ext>
            </a:extLst>
          </p:cNvPr>
          <p:cNvSpPr/>
          <p:nvPr/>
        </p:nvSpPr>
        <p:spPr>
          <a:xfrm>
            <a:off x="3645023" y="2128894"/>
            <a:ext cx="2931993" cy="300628"/>
          </a:xfrm>
          <a:prstGeom prst="rect">
            <a:avLst/>
          </a:prstGeom>
          <a:solidFill>
            <a:srgbClr val="00503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Reference Sequence Alignment</a:t>
            </a:r>
            <a:endParaRPr sz="1100" dirty="0"/>
          </a:p>
        </p:txBody>
      </p:sp>
      <p:sp>
        <p:nvSpPr>
          <p:cNvPr id="14" name="Google Shape;240;p41">
            <a:extLst>
              <a:ext uri="{FF2B5EF4-FFF2-40B4-BE49-F238E27FC236}">
                <a16:creationId xmlns:a16="http://schemas.microsoft.com/office/drawing/2014/main" id="{9B368D37-EE39-0779-DF56-13E10B61731C}"/>
              </a:ext>
            </a:extLst>
          </p:cNvPr>
          <p:cNvSpPr/>
          <p:nvPr/>
        </p:nvSpPr>
        <p:spPr>
          <a:xfrm>
            <a:off x="3645023" y="2429522"/>
            <a:ext cx="2931993" cy="300628"/>
          </a:xfrm>
          <a:prstGeom prst="rect">
            <a:avLst/>
          </a:prstGeom>
          <a:solidFill>
            <a:srgbClr val="A4966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MUSCLE</a:t>
            </a:r>
            <a:endParaRPr sz="11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8DDD93-267F-5152-8527-EAB0FF3E3064}"/>
              </a:ext>
            </a:extLst>
          </p:cNvPr>
          <p:cNvCxnSpPr>
            <a:cxnSpLocks/>
            <a:stCxn id="14" idx="2"/>
            <a:endCxn id="2" idx="0"/>
          </p:cNvCxnSpPr>
          <p:nvPr/>
        </p:nvCxnSpPr>
        <p:spPr>
          <a:xfrm>
            <a:off x="5111020" y="2730150"/>
            <a:ext cx="0" cy="408369"/>
          </a:xfrm>
          <a:prstGeom prst="straightConnector1">
            <a:avLst/>
          </a:prstGeom>
          <a:ln w="38100">
            <a:solidFill>
              <a:srgbClr val="00503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Google Shape;240;p41">
            <a:extLst>
              <a:ext uri="{FF2B5EF4-FFF2-40B4-BE49-F238E27FC236}">
                <a16:creationId xmlns:a16="http://schemas.microsoft.com/office/drawing/2014/main" id="{7B2B22C5-C693-2569-6993-3D4622E58993}"/>
              </a:ext>
            </a:extLst>
          </p:cNvPr>
          <p:cNvSpPr/>
          <p:nvPr/>
        </p:nvSpPr>
        <p:spPr>
          <a:xfrm>
            <a:off x="7021633" y="4144989"/>
            <a:ext cx="1423379" cy="300628"/>
          </a:xfrm>
          <a:prstGeom prst="rect">
            <a:avLst/>
          </a:prstGeom>
          <a:solidFill>
            <a:srgbClr val="007377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Report Generation</a:t>
            </a:r>
            <a:endParaRPr sz="1100" dirty="0"/>
          </a:p>
        </p:txBody>
      </p:sp>
      <p:sp>
        <p:nvSpPr>
          <p:cNvPr id="21" name="Google Shape;240;p41">
            <a:extLst>
              <a:ext uri="{FF2B5EF4-FFF2-40B4-BE49-F238E27FC236}">
                <a16:creationId xmlns:a16="http://schemas.microsoft.com/office/drawing/2014/main" id="{89865C79-342C-E4C3-54A2-CE7442498952}"/>
              </a:ext>
            </a:extLst>
          </p:cNvPr>
          <p:cNvSpPr/>
          <p:nvPr/>
        </p:nvSpPr>
        <p:spPr>
          <a:xfrm>
            <a:off x="7021632" y="4445616"/>
            <a:ext cx="1423379" cy="30062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Quarto .HTML</a:t>
            </a:r>
            <a:endParaRPr sz="1100" dirty="0"/>
          </a:p>
        </p:txBody>
      </p:sp>
      <p:sp>
        <p:nvSpPr>
          <p:cNvPr id="43" name="Google Shape;240;p41">
            <a:extLst>
              <a:ext uri="{FF2B5EF4-FFF2-40B4-BE49-F238E27FC236}">
                <a16:creationId xmlns:a16="http://schemas.microsoft.com/office/drawing/2014/main" id="{BA06AF7E-333B-5AE1-1DBB-882590C2AA43}"/>
              </a:ext>
            </a:extLst>
          </p:cNvPr>
          <p:cNvSpPr/>
          <p:nvPr/>
        </p:nvSpPr>
        <p:spPr>
          <a:xfrm>
            <a:off x="7021632" y="2125115"/>
            <a:ext cx="2931993" cy="300628"/>
          </a:xfrm>
          <a:prstGeom prst="rect">
            <a:avLst/>
          </a:prstGeom>
          <a:solidFill>
            <a:srgbClr val="007377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Antigen Structure Input</a:t>
            </a:r>
            <a:endParaRPr sz="1100" dirty="0"/>
          </a:p>
        </p:txBody>
      </p:sp>
      <p:sp>
        <p:nvSpPr>
          <p:cNvPr id="44" name="Google Shape;240;p41">
            <a:extLst>
              <a:ext uri="{FF2B5EF4-FFF2-40B4-BE49-F238E27FC236}">
                <a16:creationId xmlns:a16="http://schemas.microsoft.com/office/drawing/2014/main" id="{9E73114F-6406-3244-A13D-A1261C5F41D1}"/>
              </a:ext>
            </a:extLst>
          </p:cNvPr>
          <p:cNvSpPr/>
          <p:nvPr/>
        </p:nvSpPr>
        <p:spPr>
          <a:xfrm>
            <a:off x="7021632" y="2425743"/>
            <a:ext cx="2931993" cy="30062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Protein Data Bank / Custom .PDB</a:t>
            </a:r>
            <a:endParaRPr sz="11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7C97B69-9D9A-9C1B-B416-A0F781CDAE68}"/>
              </a:ext>
            </a:extLst>
          </p:cNvPr>
          <p:cNvCxnSpPr>
            <a:cxnSpLocks/>
            <a:stCxn id="44" idx="2"/>
            <a:endCxn id="9" idx="0"/>
          </p:cNvCxnSpPr>
          <p:nvPr/>
        </p:nvCxnSpPr>
        <p:spPr>
          <a:xfrm>
            <a:off x="8487629" y="2726371"/>
            <a:ext cx="0" cy="412148"/>
          </a:xfrm>
          <a:prstGeom prst="straightConnector1">
            <a:avLst/>
          </a:prstGeom>
          <a:ln w="38100">
            <a:solidFill>
              <a:srgbClr val="00503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Google Shape;240;p41">
            <a:extLst>
              <a:ext uri="{FF2B5EF4-FFF2-40B4-BE49-F238E27FC236}">
                <a16:creationId xmlns:a16="http://schemas.microsoft.com/office/drawing/2014/main" id="{225C65EE-56E4-D368-AD79-8295F105B387}"/>
              </a:ext>
            </a:extLst>
          </p:cNvPr>
          <p:cNvSpPr/>
          <p:nvPr/>
        </p:nvSpPr>
        <p:spPr>
          <a:xfrm>
            <a:off x="8530246" y="4148023"/>
            <a:ext cx="1423379" cy="300628"/>
          </a:xfrm>
          <a:prstGeom prst="rect">
            <a:avLst/>
          </a:prstGeom>
          <a:solidFill>
            <a:srgbClr val="007377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Docked Complex</a:t>
            </a:r>
            <a:endParaRPr sz="1100" dirty="0"/>
          </a:p>
        </p:txBody>
      </p:sp>
      <p:sp>
        <p:nvSpPr>
          <p:cNvPr id="50" name="Google Shape;240;p41">
            <a:extLst>
              <a:ext uri="{FF2B5EF4-FFF2-40B4-BE49-F238E27FC236}">
                <a16:creationId xmlns:a16="http://schemas.microsoft.com/office/drawing/2014/main" id="{60A72EA2-4626-43E6-22A0-877565E7F9F2}"/>
              </a:ext>
            </a:extLst>
          </p:cNvPr>
          <p:cNvSpPr/>
          <p:nvPr/>
        </p:nvSpPr>
        <p:spPr>
          <a:xfrm>
            <a:off x="8530246" y="4445616"/>
            <a:ext cx="1423379" cy="30062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.PDB</a:t>
            </a:r>
            <a:endParaRPr sz="1100" dirty="0"/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C94B6B0B-9BD7-FC9A-9EA0-A5E55F2B6A09}"/>
              </a:ext>
            </a:extLst>
          </p:cNvPr>
          <p:cNvCxnSpPr>
            <a:cxnSpLocks/>
            <a:stCxn id="10" idx="2"/>
            <a:endCxn id="20" idx="0"/>
          </p:cNvCxnSpPr>
          <p:nvPr/>
        </p:nvCxnSpPr>
        <p:spPr>
          <a:xfrm rot="5400000">
            <a:off x="7904401" y="3561763"/>
            <a:ext cx="412148" cy="754304"/>
          </a:xfrm>
          <a:prstGeom prst="bentConnector3">
            <a:avLst>
              <a:gd name="adj1" fmla="val 50000"/>
            </a:avLst>
          </a:prstGeom>
          <a:ln w="38100">
            <a:solidFill>
              <a:srgbClr val="00503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F1A3FB1-395B-9566-A25B-57FA89FB1B73}"/>
              </a:ext>
            </a:extLst>
          </p:cNvPr>
          <p:cNvCxnSpPr>
            <a:cxnSpLocks/>
            <a:stCxn id="10" idx="2"/>
            <a:endCxn id="49" idx="0"/>
          </p:cNvCxnSpPr>
          <p:nvPr/>
        </p:nvCxnSpPr>
        <p:spPr>
          <a:xfrm rot="16200000" flipH="1">
            <a:off x="8657190" y="3563277"/>
            <a:ext cx="415182" cy="754309"/>
          </a:xfrm>
          <a:prstGeom prst="bentConnector3">
            <a:avLst>
              <a:gd name="adj1" fmla="val 50000"/>
            </a:avLst>
          </a:prstGeom>
          <a:ln w="38100">
            <a:solidFill>
              <a:srgbClr val="00503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Google Shape;240;p41">
            <a:extLst>
              <a:ext uri="{FF2B5EF4-FFF2-40B4-BE49-F238E27FC236}">
                <a16:creationId xmlns:a16="http://schemas.microsoft.com/office/drawing/2014/main" id="{865A1836-9462-BA00-303F-9F65F463BD1F}"/>
              </a:ext>
            </a:extLst>
          </p:cNvPr>
          <p:cNvSpPr/>
          <p:nvPr/>
        </p:nvSpPr>
        <p:spPr>
          <a:xfrm>
            <a:off x="3645023" y="1120847"/>
            <a:ext cx="2931993" cy="300628"/>
          </a:xfrm>
          <a:prstGeom prst="rect">
            <a:avLst/>
          </a:prstGeom>
          <a:solidFill>
            <a:srgbClr val="007377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</a:rPr>
              <a:t>Reference Sequence Collection</a:t>
            </a:r>
            <a:endParaRPr sz="1100" dirty="0"/>
          </a:p>
        </p:txBody>
      </p:sp>
      <p:sp>
        <p:nvSpPr>
          <p:cNvPr id="8" name="Google Shape;240;p41">
            <a:extLst>
              <a:ext uri="{FF2B5EF4-FFF2-40B4-BE49-F238E27FC236}">
                <a16:creationId xmlns:a16="http://schemas.microsoft.com/office/drawing/2014/main" id="{71C000BA-2A2C-2D10-B64F-E96738129F67}"/>
              </a:ext>
            </a:extLst>
          </p:cNvPr>
          <p:cNvSpPr/>
          <p:nvPr/>
        </p:nvSpPr>
        <p:spPr>
          <a:xfrm>
            <a:off x="3645023" y="1421475"/>
            <a:ext cx="2931993" cy="300628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Protein Data Bank / Thera-</a:t>
            </a:r>
            <a:r>
              <a:rPr lang="en" sz="1200" dirty="0" err="1"/>
              <a:t>SAbDab</a:t>
            </a:r>
            <a:endParaRPr sz="11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5C1DA1-1718-D55C-6FE3-85786B22E71A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5111020" y="1722103"/>
            <a:ext cx="0" cy="406791"/>
          </a:xfrm>
          <a:prstGeom prst="straightConnector1">
            <a:avLst/>
          </a:prstGeom>
          <a:ln w="38100">
            <a:solidFill>
              <a:srgbClr val="00503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551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43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Colby Ford</dc:creator>
  <cp:lastModifiedBy>Colby Ford</cp:lastModifiedBy>
  <cp:revision>5</cp:revision>
  <dcterms:created xsi:type="dcterms:W3CDTF">2025-04-24T00:48:07Z</dcterms:created>
  <dcterms:modified xsi:type="dcterms:W3CDTF">2025-04-24T16:20:23Z</dcterms:modified>
</cp:coreProperties>
</file>