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62D"/>
    <a:srgbClr val="635A3B"/>
    <a:srgbClr val="802F2D"/>
    <a:srgbClr val="A49665"/>
    <a:srgbClr val="013D28"/>
    <a:srgbClr val="005035"/>
    <a:srgbClr val="004A4C"/>
    <a:srgbClr val="007377"/>
    <a:srgbClr val="00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7968B-5494-B14A-8488-27A9BF12CDF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1">
            <a:extLst>
              <a:ext uri="{FF2B5EF4-FFF2-40B4-BE49-F238E27FC236}">
                <a16:creationId xmlns:a16="http://schemas.microsoft.com/office/drawing/2014/main" id="{C26A7ACE-5F22-4DC8-F7E6-40CDA140FDE9}"/>
              </a:ext>
            </a:extLst>
          </p:cNvPr>
          <p:cNvSpPr/>
          <p:nvPr/>
        </p:nvSpPr>
        <p:spPr>
          <a:xfrm>
            <a:off x="2097150" y="1432151"/>
            <a:ext cx="4114796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Preparation 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40;p41">
            <a:extLst>
              <a:ext uri="{FF2B5EF4-FFF2-40B4-BE49-F238E27FC236}">
                <a16:creationId xmlns:a16="http://schemas.microsoft.com/office/drawing/2014/main" id="{63B5A5A8-DD07-6BFA-CC14-0A95F8F7F634}"/>
              </a:ext>
            </a:extLst>
          </p:cNvPr>
          <p:cNvSpPr/>
          <p:nvPr/>
        </p:nvSpPr>
        <p:spPr>
          <a:xfrm>
            <a:off x="2097148" y="1732779"/>
            <a:ext cx="4114798" cy="914400"/>
          </a:xfrm>
          <a:prstGeom prst="rect">
            <a:avLst/>
          </a:prstGeom>
          <a:solidFill>
            <a:srgbClr val="004A4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white string on a black background&#10;&#10;Description automatically generated">
            <a:extLst>
              <a:ext uri="{FF2B5EF4-FFF2-40B4-BE49-F238E27FC236}">
                <a16:creationId xmlns:a16="http://schemas.microsoft.com/office/drawing/2014/main" id="{B4E089A4-0C5A-B5D8-8A30-E487EFD4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94" y="1773879"/>
            <a:ext cx="519056" cy="519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044A4-A0CF-0EC3-C76D-E503F4283454}"/>
              </a:ext>
            </a:extLst>
          </p:cNvPr>
          <p:cNvSpPr txBox="1"/>
          <p:nvPr/>
        </p:nvSpPr>
        <p:spPr>
          <a:xfrm>
            <a:off x="3379840" y="2189975"/>
            <a:ext cx="154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Antibodies</a:t>
            </a:r>
          </a:p>
        </p:txBody>
      </p:sp>
      <p:sp>
        <p:nvSpPr>
          <p:cNvPr id="7" name="Google Shape;240;p41">
            <a:extLst>
              <a:ext uri="{FF2B5EF4-FFF2-40B4-BE49-F238E27FC236}">
                <a16:creationId xmlns:a16="http://schemas.microsoft.com/office/drawing/2014/main" id="{BD620A94-F66F-6BB3-F164-DB218FB64CAE}"/>
              </a:ext>
            </a:extLst>
          </p:cNvPr>
          <p:cNvSpPr/>
          <p:nvPr/>
        </p:nvSpPr>
        <p:spPr>
          <a:xfrm>
            <a:off x="2097148" y="2867251"/>
            <a:ext cx="4114798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Frankies</a:t>
            </a: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40;p41">
            <a:extLst>
              <a:ext uri="{FF2B5EF4-FFF2-40B4-BE49-F238E27FC236}">
                <a16:creationId xmlns:a16="http://schemas.microsoft.com/office/drawing/2014/main" id="{89775348-AAA2-22E4-775C-309A410E1D71}"/>
              </a:ext>
            </a:extLst>
          </p:cNvPr>
          <p:cNvSpPr/>
          <p:nvPr/>
        </p:nvSpPr>
        <p:spPr>
          <a:xfrm>
            <a:off x="2097146" y="3167879"/>
            <a:ext cx="4114800" cy="914400"/>
          </a:xfrm>
          <a:prstGeom prst="rect">
            <a:avLst/>
          </a:prstGeom>
          <a:solidFill>
            <a:srgbClr val="013D2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40;p41">
            <a:extLst>
              <a:ext uri="{FF2B5EF4-FFF2-40B4-BE49-F238E27FC236}">
                <a16:creationId xmlns:a16="http://schemas.microsoft.com/office/drawing/2014/main" id="{DC3AD3A3-1711-2D44-057C-0FCBAF6460E0}"/>
              </a:ext>
            </a:extLst>
          </p:cNvPr>
          <p:cNvSpPr/>
          <p:nvPr/>
        </p:nvSpPr>
        <p:spPr>
          <a:xfrm>
            <a:off x="4737918" y="1847077"/>
            <a:ext cx="1358082" cy="6857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Sequence Alignment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(MUSCLE)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0" name="Google Shape;240;p41">
            <a:extLst>
              <a:ext uri="{FF2B5EF4-FFF2-40B4-BE49-F238E27FC236}">
                <a16:creationId xmlns:a16="http://schemas.microsoft.com/office/drawing/2014/main" id="{98178675-33A6-044D-FC66-BFF57B089BA5}"/>
              </a:ext>
            </a:extLst>
          </p:cNvPr>
          <p:cNvSpPr/>
          <p:nvPr/>
        </p:nvSpPr>
        <p:spPr>
          <a:xfrm>
            <a:off x="221309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Sequence Diffusion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(EvoDiff)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1" name="Google Shape;240;p41">
            <a:extLst>
              <a:ext uri="{FF2B5EF4-FFF2-40B4-BE49-F238E27FC236}">
                <a16:creationId xmlns:a16="http://schemas.microsoft.com/office/drawing/2014/main" id="{AFEFE064-ACAE-1D45-4BEA-D8EEC9030138}"/>
              </a:ext>
            </a:extLst>
          </p:cNvPr>
          <p:cNvSpPr/>
          <p:nvPr/>
        </p:nvSpPr>
        <p:spPr>
          <a:xfrm>
            <a:off x="357117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Protein Folding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(AlphaFold3 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ESM3)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2" name="Google Shape;240;p41">
            <a:extLst>
              <a:ext uri="{FF2B5EF4-FFF2-40B4-BE49-F238E27FC236}">
                <a16:creationId xmlns:a16="http://schemas.microsoft.com/office/drawing/2014/main" id="{97958495-32C1-BB3C-416E-FC4542A34FF0}"/>
              </a:ext>
            </a:extLst>
          </p:cNvPr>
          <p:cNvSpPr/>
          <p:nvPr/>
        </p:nvSpPr>
        <p:spPr>
          <a:xfrm>
            <a:off x="492925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Antigen Docking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(HADDOCK3)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3" name="Google Shape;240;p41">
            <a:extLst>
              <a:ext uri="{FF2B5EF4-FFF2-40B4-BE49-F238E27FC236}">
                <a16:creationId xmlns:a16="http://schemas.microsoft.com/office/drawing/2014/main" id="{21417B86-E6F3-230C-CDE0-93AE4854335A}"/>
              </a:ext>
            </a:extLst>
          </p:cNvPr>
          <p:cNvSpPr/>
          <p:nvPr/>
        </p:nvSpPr>
        <p:spPr>
          <a:xfrm>
            <a:off x="2213090" y="1847076"/>
            <a:ext cx="1358081" cy="6857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Protein Data Bank + Thera-SAbDab</a:t>
            </a:r>
            <a:endParaRPr sz="1050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CF86D20-31F2-02FD-15F9-D2455DEECB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618566" y="2068857"/>
            <a:ext cx="334375" cy="1262412"/>
          </a:xfrm>
          <a:prstGeom prst="bentConnector3">
            <a:avLst>
              <a:gd name="adj1" fmla="val 50000"/>
            </a:avLst>
          </a:prstGeom>
          <a:ln w="38100">
            <a:solidFill>
              <a:srgbClr val="802F2D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Google Shape;240;p41">
            <a:extLst>
              <a:ext uri="{FF2B5EF4-FFF2-40B4-BE49-F238E27FC236}">
                <a16:creationId xmlns:a16="http://schemas.microsoft.com/office/drawing/2014/main" id="{97F4F912-9EC4-A8F2-DBB9-5BA8CD6158CD}"/>
              </a:ext>
            </a:extLst>
          </p:cNvPr>
          <p:cNvSpPr/>
          <p:nvPr/>
        </p:nvSpPr>
        <p:spPr>
          <a:xfrm>
            <a:off x="2097148" y="4301576"/>
            <a:ext cx="4114798" cy="300628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40;p41">
            <a:extLst>
              <a:ext uri="{FF2B5EF4-FFF2-40B4-BE49-F238E27FC236}">
                <a16:creationId xmlns:a16="http://schemas.microsoft.com/office/drawing/2014/main" id="{D2BF09CE-7C66-32D5-DA23-E4FBF39F2742}"/>
              </a:ext>
            </a:extLst>
          </p:cNvPr>
          <p:cNvSpPr/>
          <p:nvPr/>
        </p:nvSpPr>
        <p:spPr>
          <a:xfrm>
            <a:off x="2097146" y="4600165"/>
            <a:ext cx="41148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240;p41">
            <a:extLst>
              <a:ext uri="{FF2B5EF4-FFF2-40B4-BE49-F238E27FC236}">
                <a16:creationId xmlns:a16="http://schemas.microsoft.com/office/drawing/2014/main" id="{AB170E34-2509-6300-9AE0-6DED0E1CD73D}"/>
              </a:ext>
            </a:extLst>
          </p:cNvPr>
          <p:cNvSpPr/>
          <p:nvPr/>
        </p:nvSpPr>
        <p:spPr>
          <a:xfrm>
            <a:off x="3746956" y="4900792"/>
            <a:ext cx="990962" cy="501511"/>
          </a:xfrm>
          <a:prstGeom prst="rect">
            <a:avLst/>
          </a:prstGeom>
          <a:solidFill>
            <a:srgbClr val="802F2D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Binding Metrics</a:t>
            </a:r>
          </a:p>
        </p:txBody>
      </p:sp>
      <p:sp>
        <p:nvSpPr>
          <p:cNvPr id="23" name="Google Shape;240;p41">
            <a:extLst>
              <a:ext uri="{FF2B5EF4-FFF2-40B4-BE49-F238E27FC236}">
                <a16:creationId xmlns:a16="http://schemas.microsoft.com/office/drawing/2014/main" id="{059066E6-3C6E-44AF-6362-2A1B1E907101}"/>
              </a:ext>
            </a:extLst>
          </p:cNvPr>
          <p:cNvSpPr/>
          <p:nvPr/>
        </p:nvSpPr>
        <p:spPr>
          <a:xfrm>
            <a:off x="4929251" y="4886673"/>
            <a:ext cx="1165497" cy="521208"/>
          </a:xfrm>
          <a:prstGeom prst="rect">
            <a:avLst/>
          </a:prstGeom>
          <a:solidFill>
            <a:srgbClr val="802F2D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Summary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Report</a:t>
            </a:r>
            <a:endParaRPr sz="105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EDB954-B469-E9A0-3B00-136122B8A9B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5400000">
            <a:off x="4666788" y="3455738"/>
            <a:ext cx="333598" cy="1358079"/>
          </a:xfrm>
          <a:prstGeom prst="bentConnector3">
            <a:avLst>
              <a:gd name="adj1" fmla="val 50000"/>
            </a:avLst>
          </a:prstGeom>
          <a:ln w="38100">
            <a:solidFill>
              <a:srgbClr val="802F2D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BB7204-BBA0-E698-CD9D-06DABE8A81A4}"/>
              </a:ext>
            </a:extLst>
          </p:cNvPr>
          <p:cNvSpPr txBox="1"/>
          <p:nvPr/>
        </p:nvSpPr>
        <p:spPr>
          <a:xfrm>
            <a:off x="2168922" y="5105801"/>
            <a:ext cx="14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Diffused Antibodies bound to Antigen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BE14D2-5C96-BE5D-A1B2-164662BC8D72}"/>
              </a:ext>
            </a:extLst>
          </p:cNvPr>
          <p:cNvGrpSpPr/>
          <p:nvPr/>
        </p:nvGrpSpPr>
        <p:grpSpPr>
          <a:xfrm>
            <a:off x="2141382" y="4676622"/>
            <a:ext cx="1820362" cy="521208"/>
            <a:chOff x="2122886" y="4681880"/>
            <a:chExt cx="1820362" cy="521208"/>
          </a:xfrm>
        </p:grpSpPr>
        <p:pic>
          <p:nvPicPr>
            <p:cNvPr id="28" name="Google Shape;306;p44" title="gilded-stud.png">
              <a:extLst>
                <a:ext uri="{FF2B5EF4-FFF2-40B4-BE49-F238E27FC236}">
                  <a16:creationId xmlns:a16="http://schemas.microsoft.com/office/drawing/2014/main" id="{54ADDAD5-7DA2-14A0-7149-887A72903BB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rcRect l="25120"/>
            <a:stretch/>
          </p:blipFill>
          <p:spPr>
            <a:xfrm>
              <a:off x="2122886" y="4681880"/>
              <a:ext cx="873762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7;p44" title="intentive-amarone.png">
              <a:extLst>
                <a:ext uri="{FF2B5EF4-FFF2-40B4-BE49-F238E27FC236}">
                  <a16:creationId xmlns:a16="http://schemas.microsoft.com/office/drawing/2014/main" id="{795A0214-A17B-BAB0-CA76-038081376A1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22886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08;p44" title="free-hearth.png">
              <a:extLst>
                <a:ext uri="{FF2B5EF4-FFF2-40B4-BE49-F238E27FC236}">
                  <a16:creationId xmlns:a16="http://schemas.microsoft.com/office/drawing/2014/main" id="{7484CDA8-053F-1659-7E86-91413DF6F4F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4171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09;p44" title="concave-glove.png">
              <a:extLst>
                <a:ext uri="{FF2B5EF4-FFF2-40B4-BE49-F238E27FC236}">
                  <a16:creationId xmlns:a16="http://schemas.microsoft.com/office/drawing/2014/main" id="{32F99C88-2D0F-690B-4D20-DB118121481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76364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568133-5894-5504-1692-674B8CC5512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379840" y="3717223"/>
            <a:ext cx="191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09A906-F321-D7EC-F959-C545684A98A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37920" y="3717223"/>
            <a:ext cx="191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085A5D-2689-064B-1165-A382123E605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71171" y="2189976"/>
            <a:ext cx="25787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D5E29-33F4-1275-C72D-CD0FF6ABB8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80039" y="2189201"/>
            <a:ext cx="257879" cy="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green and yellow string&#10;&#10;Description automatically generated with medium confidence">
            <a:extLst>
              <a:ext uri="{FF2B5EF4-FFF2-40B4-BE49-F238E27FC236}">
                <a16:creationId xmlns:a16="http://schemas.microsoft.com/office/drawing/2014/main" id="{9AF258FE-7441-6358-E072-58ECB1265A3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02" y="3170282"/>
            <a:ext cx="320040" cy="320040"/>
          </a:xfrm>
          <a:prstGeom prst="rect">
            <a:avLst/>
          </a:prstGeom>
        </p:spPr>
      </p:pic>
      <p:pic>
        <p:nvPicPr>
          <p:cNvPr id="26" name="Google Shape;315;p44" title="soft-spook.png">
            <a:extLst>
              <a:ext uri="{FF2B5EF4-FFF2-40B4-BE49-F238E27FC236}">
                <a16:creationId xmlns:a16="http://schemas.microsoft.com/office/drawing/2014/main" id="{49A08ACF-A79D-DFDF-E1CD-C45AD8A4489A}"/>
              </a:ext>
            </a:extLst>
          </p:cNvPr>
          <p:cNvPicPr preferRelativeResize="0"/>
          <p:nvPr/>
        </p:nvPicPr>
        <p:blipFill>
          <a:blip r:embed="rId10">
            <a:alphaModFix/>
            <a:grayscl/>
          </a:blip>
          <a:stretch>
            <a:fillRect/>
          </a:stretch>
        </p:blipFill>
        <p:spPr>
          <a:xfrm>
            <a:off x="4972815" y="3121175"/>
            <a:ext cx="1078367" cy="4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AD2636-1746-2914-5FD9-B8E09785185B}"/>
              </a:ext>
            </a:extLst>
          </p:cNvPr>
          <p:cNvSpPr txBox="1"/>
          <p:nvPr/>
        </p:nvSpPr>
        <p:spPr>
          <a:xfrm>
            <a:off x="2450068" y="320485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EVQLVK…</a:t>
            </a:r>
          </a:p>
        </p:txBody>
      </p:sp>
      <p:pic>
        <p:nvPicPr>
          <p:cNvPr id="37" name="Graphic 36" descr="Gauge with solid fill">
            <a:extLst>
              <a:ext uri="{FF2B5EF4-FFF2-40B4-BE49-F238E27FC236}">
                <a16:creationId xmlns:a16="http://schemas.microsoft.com/office/drawing/2014/main" id="{81071EC5-FA17-B99A-9D76-66CD2E3C91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2417" y="4607508"/>
            <a:ext cx="320040" cy="320040"/>
          </a:xfrm>
          <a:prstGeom prst="rect">
            <a:avLst/>
          </a:prstGeom>
        </p:spPr>
      </p:pic>
      <p:pic>
        <p:nvPicPr>
          <p:cNvPr id="44" name="Graphic 43" descr="Bar chart with solid fill">
            <a:extLst>
              <a:ext uri="{FF2B5EF4-FFF2-40B4-BE49-F238E27FC236}">
                <a16:creationId xmlns:a16="http://schemas.microsoft.com/office/drawing/2014/main" id="{41E6D1EE-240A-395E-ADBD-A4E78F74F1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51978" y="4591478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9</cp:revision>
  <dcterms:created xsi:type="dcterms:W3CDTF">2025-04-24T00:48:07Z</dcterms:created>
  <dcterms:modified xsi:type="dcterms:W3CDTF">2025-05-01T18:57:05Z</dcterms:modified>
</cp:coreProperties>
</file>