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9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35A3B"/>
    <a:srgbClr val="005035"/>
    <a:srgbClr val="013D28"/>
    <a:srgbClr val="A49665"/>
    <a:srgbClr val="4D462D"/>
    <a:srgbClr val="802F2D"/>
    <a:srgbClr val="004A4C"/>
    <a:srgbClr val="007377"/>
    <a:srgbClr val="00C3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58"/>
  </p:normalViewPr>
  <p:slideViewPr>
    <p:cSldViewPr snapToGrid="0">
      <p:cViewPr>
        <p:scale>
          <a:sx n="100" d="100"/>
          <a:sy n="100" d="100"/>
        </p:scale>
        <p:origin x="336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85435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9162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9999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58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6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29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901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18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142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37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C7968B-5494-B14A-8488-27A9BF12CDF1}" type="datetimeFigureOut">
              <a:rPr lang="en-US" smtClean="0"/>
              <a:t>6/21/25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B3499-7A09-2F4D-AD77-706966C768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71576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0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9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8.png"/><Relationship Id="rId5" Type="http://schemas.openxmlformats.org/officeDocument/2006/relationships/image" Target="../media/image3.png"/><Relationship Id="rId10" Type="http://schemas.openxmlformats.org/officeDocument/2006/relationships/image" Target="../media/image7.png"/><Relationship Id="rId4" Type="http://schemas.openxmlformats.org/officeDocument/2006/relationships/image" Target="../media/image2.png"/><Relationship Id="rId9" Type="http://schemas.microsoft.com/office/2007/relationships/hdphoto" Target="../media/hdphoto2.wdp"/><Relationship Id="rId14" Type="http://schemas.openxmlformats.org/officeDocument/2006/relationships/image" Target="../media/image11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microsoft.com/office/2007/relationships/hdphoto" Target="../media/hdphoto2.wdp"/><Relationship Id="rId18" Type="http://schemas.openxmlformats.org/officeDocument/2006/relationships/image" Target="../media/image11.svg"/><Relationship Id="rId3" Type="http://schemas.openxmlformats.org/officeDocument/2006/relationships/image" Target="../media/image13.png"/><Relationship Id="rId7" Type="http://schemas.microsoft.com/office/2007/relationships/hdphoto" Target="../media/hdphoto1.wdp"/><Relationship Id="rId12" Type="http://schemas.openxmlformats.org/officeDocument/2006/relationships/image" Target="../media/image6.png"/><Relationship Id="rId17" Type="http://schemas.openxmlformats.org/officeDocument/2006/relationships/image" Target="../media/image10.png"/><Relationship Id="rId2" Type="http://schemas.openxmlformats.org/officeDocument/2006/relationships/image" Target="../media/image12.png"/><Relationship Id="rId16" Type="http://schemas.openxmlformats.org/officeDocument/2006/relationships/image" Target="../media/image9.svg"/><Relationship Id="rId20" Type="http://schemas.openxmlformats.org/officeDocument/2006/relationships/image" Target="../media/image17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11" Type="http://schemas.openxmlformats.org/officeDocument/2006/relationships/image" Target="../media/image5.png"/><Relationship Id="rId5" Type="http://schemas.openxmlformats.org/officeDocument/2006/relationships/image" Target="../media/image15.png"/><Relationship Id="rId15" Type="http://schemas.openxmlformats.org/officeDocument/2006/relationships/image" Target="../media/image8.png"/><Relationship Id="rId10" Type="http://schemas.openxmlformats.org/officeDocument/2006/relationships/image" Target="../media/image4.png"/><Relationship Id="rId19" Type="http://schemas.openxmlformats.org/officeDocument/2006/relationships/image" Target="../media/image16.png"/><Relationship Id="rId4" Type="http://schemas.openxmlformats.org/officeDocument/2006/relationships/image" Target="../media/image14.svg"/><Relationship Id="rId9" Type="http://schemas.openxmlformats.org/officeDocument/2006/relationships/image" Target="../media/image3.png"/><Relationship Id="rId1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40;p41">
            <a:extLst>
              <a:ext uri="{FF2B5EF4-FFF2-40B4-BE49-F238E27FC236}">
                <a16:creationId xmlns:a16="http://schemas.microsoft.com/office/drawing/2014/main" id="{C26A7ACE-5F22-4DC8-F7E6-40CDA140FDE9}"/>
              </a:ext>
            </a:extLst>
          </p:cNvPr>
          <p:cNvSpPr/>
          <p:nvPr/>
        </p:nvSpPr>
        <p:spPr>
          <a:xfrm>
            <a:off x="2097150" y="1432151"/>
            <a:ext cx="4114796" cy="300628"/>
          </a:xfrm>
          <a:prstGeom prst="rect">
            <a:avLst/>
          </a:prstGeom>
          <a:solidFill>
            <a:srgbClr val="007377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1200" dirty="0" err="1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ata</a:t>
            </a: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Preparation 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Google Shape;240;p41">
            <a:extLst>
              <a:ext uri="{FF2B5EF4-FFF2-40B4-BE49-F238E27FC236}">
                <a16:creationId xmlns:a16="http://schemas.microsoft.com/office/drawing/2014/main" id="{63B5A5A8-DD07-6BFA-CC14-0A95F8F7F634}"/>
              </a:ext>
            </a:extLst>
          </p:cNvPr>
          <p:cNvSpPr/>
          <p:nvPr/>
        </p:nvSpPr>
        <p:spPr>
          <a:xfrm>
            <a:off x="2097148" y="1732779"/>
            <a:ext cx="4114798" cy="914400"/>
          </a:xfrm>
          <a:prstGeom prst="rect">
            <a:avLst/>
          </a:prstGeom>
          <a:solidFill>
            <a:srgbClr val="004A4C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 descr="A white string on a black background&#10;&#10;Description automatically generated">
            <a:extLst>
              <a:ext uri="{FF2B5EF4-FFF2-40B4-BE49-F238E27FC236}">
                <a16:creationId xmlns:a16="http://schemas.microsoft.com/office/drawing/2014/main" id="{B4E089A4-0C5A-B5D8-8A30-E487EFD4F8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4194" y="1773879"/>
            <a:ext cx="519056" cy="5190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B044A4-A0CF-0EC3-C76D-E503F4283454}"/>
              </a:ext>
            </a:extLst>
          </p:cNvPr>
          <p:cNvSpPr txBox="1"/>
          <p:nvPr/>
        </p:nvSpPr>
        <p:spPr>
          <a:xfrm>
            <a:off x="3379840" y="2189975"/>
            <a:ext cx="15494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Reference</a:t>
            </a:r>
          </a:p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Antibodies</a:t>
            </a:r>
          </a:p>
        </p:txBody>
      </p:sp>
      <p:sp>
        <p:nvSpPr>
          <p:cNvPr id="7" name="Google Shape;240;p41">
            <a:extLst>
              <a:ext uri="{FF2B5EF4-FFF2-40B4-BE49-F238E27FC236}">
                <a16:creationId xmlns:a16="http://schemas.microsoft.com/office/drawing/2014/main" id="{BD620A94-F66F-6BB3-F164-DB218FB64CAE}"/>
              </a:ext>
            </a:extLst>
          </p:cNvPr>
          <p:cNvSpPr/>
          <p:nvPr/>
        </p:nvSpPr>
        <p:spPr>
          <a:xfrm>
            <a:off x="2097148" y="2867251"/>
            <a:ext cx="4114798" cy="300628"/>
          </a:xfrm>
          <a:prstGeom prst="rect">
            <a:avLst/>
          </a:prstGeom>
          <a:solidFill>
            <a:srgbClr val="00503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i="1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Frankies</a:t>
            </a: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Pipelines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Google Shape;240;p41">
            <a:extLst>
              <a:ext uri="{FF2B5EF4-FFF2-40B4-BE49-F238E27FC236}">
                <a16:creationId xmlns:a16="http://schemas.microsoft.com/office/drawing/2014/main" id="{89775348-AAA2-22E4-775C-309A410E1D71}"/>
              </a:ext>
            </a:extLst>
          </p:cNvPr>
          <p:cNvSpPr/>
          <p:nvPr/>
        </p:nvSpPr>
        <p:spPr>
          <a:xfrm>
            <a:off x="2097146" y="3167879"/>
            <a:ext cx="4114800" cy="914400"/>
          </a:xfrm>
          <a:prstGeom prst="rect">
            <a:avLst/>
          </a:prstGeom>
          <a:solidFill>
            <a:srgbClr val="013D28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Google Shape;240;p41">
            <a:extLst>
              <a:ext uri="{FF2B5EF4-FFF2-40B4-BE49-F238E27FC236}">
                <a16:creationId xmlns:a16="http://schemas.microsoft.com/office/drawing/2014/main" id="{DC3AD3A3-1711-2D44-057C-0FCBAF6460E0}"/>
              </a:ext>
            </a:extLst>
          </p:cNvPr>
          <p:cNvSpPr/>
          <p:nvPr/>
        </p:nvSpPr>
        <p:spPr>
          <a:xfrm>
            <a:off x="4737918" y="1847077"/>
            <a:ext cx="1358082" cy="6857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Sequence Alignment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(MUSCLE)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0" name="Google Shape;240;p41">
            <a:extLst>
              <a:ext uri="{FF2B5EF4-FFF2-40B4-BE49-F238E27FC236}">
                <a16:creationId xmlns:a16="http://schemas.microsoft.com/office/drawing/2014/main" id="{98178675-33A6-044D-FC66-BFF57B089BA5}"/>
              </a:ext>
            </a:extLst>
          </p:cNvPr>
          <p:cNvSpPr/>
          <p:nvPr/>
        </p:nvSpPr>
        <p:spPr>
          <a:xfrm>
            <a:off x="221309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Sequence Diffusion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(EvoDiff)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1" name="Google Shape;240;p41">
            <a:extLst>
              <a:ext uri="{FF2B5EF4-FFF2-40B4-BE49-F238E27FC236}">
                <a16:creationId xmlns:a16="http://schemas.microsoft.com/office/drawing/2014/main" id="{AFEFE064-ACAE-1D45-4BEA-D8EEC9030138}"/>
              </a:ext>
            </a:extLst>
          </p:cNvPr>
          <p:cNvSpPr/>
          <p:nvPr/>
        </p:nvSpPr>
        <p:spPr>
          <a:xfrm>
            <a:off x="357117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Protein Folding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(AlphaFold3 /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ESM3)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2" name="Google Shape;240;p41">
            <a:extLst>
              <a:ext uri="{FF2B5EF4-FFF2-40B4-BE49-F238E27FC236}">
                <a16:creationId xmlns:a16="http://schemas.microsoft.com/office/drawing/2014/main" id="{97958495-32C1-BB3C-416E-FC4542A34FF0}"/>
              </a:ext>
            </a:extLst>
          </p:cNvPr>
          <p:cNvSpPr/>
          <p:nvPr/>
        </p:nvSpPr>
        <p:spPr>
          <a:xfrm>
            <a:off x="4929251" y="3466467"/>
            <a:ext cx="1166749" cy="501511"/>
          </a:xfrm>
          <a:prstGeom prst="rect">
            <a:avLst/>
          </a:prstGeom>
          <a:solidFill>
            <a:srgbClr val="A49665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Antigen Docking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(HADDOCK3)</a:t>
            </a:r>
            <a:endParaRPr sz="1050" dirty="0">
              <a:solidFill>
                <a:schemeClr val="bg1"/>
              </a:solidFill>
            </a:endParaRPr>
          </a:p>
        </p:txBody>
      </p:sp>
      <p:sp>
        <p:nvSpPr>
          <p:cNvPr id="13" name="Google Shape;240;p41">
            <a:extLst>
              <a:ext uri="{FF2B5EF4-FFF2-40B4-BE49-F238E27FC236}">
                <a16:creationId xmlns:a16="http://schemas.microsoft.com/office/drawing/2014/main" id="{21417B86-E6F3-230C-CDE0-93AE4854335A}"/>
              </a:ext>
            </a:extLst>
          </p:cNvPr>
          <p:cNvSpPr/>
          <p:nvPr/>
        </p:nvSpPr>
        <p:spPr>
          <a:xfrm>
            <a:off x="2213090" y="1847076"/>
            <a:ext cx="1358081" cy="68579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Protein Data Bank + Thera-SAbDab</a:t>
            </a:r>
            <a:endParaRPr sz="1050" dirty="0">
              <a:solidFill>
                <a:schemeClr val="bg1"/>
              </a:solidFill>
            </a:endParaRPr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2CF86D20-31F2-02FD-15F9-D2455DEECB12}"/>
              </a:ext>
            </a:extLst>
          </p:cNvPr>
          <p:cNvCxnSpPr>
            <a:cxnSpLocks/>
            <a:stCxn id="9" idx="2"/>
            <a:endCxn id="7" idx="0"/>
          </p:cNvCxnSpPr>
          <p:nvPr/>
        </p:nvCxnSpPr>
        <p:spPr>
          <a:xfrm rot="5400000">
            <a:off x="4618566" y="2068857"/>
            <a:ext cx="334375" cy="1262412"/>
          </a:xfrm>
          <a:prstGeom prst="bentConnector3">
            <a:avLst>
              <a:gd name="adj1" fmla="val 50000"/>
            </a:avLst>
          </a:prstGeom>
          <a:ln w="38100">
            <a:solidFill>
              <a:srgbClr val="802F2D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Google Shape;240;p41">
            <a:extLst>
              <a:ext uri="{FF2B5EF4-FFF2-40B4-BE49-F238E27FC236}">
                <a16:creationId xmlns:a16="http://schemas.microsoft.com/office/drawing/2014/main" id="{97F4F912-9EC4-A8F2-DBB9-5BA8CD6158CD}"/>
              </a:ext>
            </a:extLst>
          </p:cNvPr>
          <p:cNvSpPr/>
          <p:nvPr/>
        </p:nvSpPr>
        <p:spPr>
          <a:xfrm>
            <a:off x="2097148" y="4301576"/>
            <a:ext cx="4114798" cy="300628"/>
          </a:xfrm>
          <a:prstGeom prst="rect">
            <a:avLst/>
          </a:prstGeom>
          <a:solidFill>
            <a:schemeClr val="bg2">
              <a:lumMod val="10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dirty="0">
                <a:solidFill>
                  <a:schemeClr val="l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Outputs</a:t>
            </a: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Google Shape;240;p41">
            <a:extLst>
              <a:ext uri="{FF2B5EF4-FFF2-40B4-BE49-F238E27FC236}">
                <a16:creationId xmlns:a16="http://schemas.microsoft.com/office/drawing/2014/main" id="{D2BF09CE-7C66-32D5-DA23-E4FBF39F2742}"/>
              </a:ext>
            </a:extLst>
          </p:cNvPr>
          <p:cNvSpPr/>
          <p:nvPr/>
        </p:nvSpPr>
        <p:spPr>
          <a:xfrm>
            <a:off x="2097146" y="4600165"/>
            <a:ext cx="4114800" cy="9144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Google Shape;240;p41">
            <a:extLst>
              <a:ext uri="{FF2B5EF4-FFF2-40B4-BE49-F238E27FC236}">
                <a16:creationId xmlns:a16="http://schemas.microsoft.com/office/drawing/2014/main" id="{AB170E34-2509-6300-9AE0-6DED0E1CD73D}"/>
              </a:ext>
            </a:extLst>
          </p:cNvPr>
          <p:cNvSpPr/>
          <p:nvPr/>
        </p:nvSpPr>
        <p:spPr>
          <a:xfrm>
            <a:off x="3746956" y="4900792"/>
            <a:ext cx="990962" cy="501511"/>
          </a:xfrm>
          <a:prstGeom prst="rect">
            <a:avLst/>
          </a:prstGeom>
          <a:solidFill>
            <a:srgbClr val="802F2D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Binding Metrics</a:t>
            </a:r>
          </a:p>
        </p:txBody>
      </p:sp>
      <p:sp>
        <p:nvSpPr>
          <p:cNvPr id="23" name="Google Shape;240;p41">
            <a:extLst>
              <a:ext uri="{FF2B5EF4-FFF2-40B4-BE49-F238E27FC236}">
                <a16:creationId xmlns:a16="http://schemas.microsoft.com/office/drawing/2014/main" id="{059066E6-3C6E-44AF-6362-2A1B1E907101}"/>
              </a:ext>
            </a:extLst>
          </p:cNvPr>
          <p:cNvSpPr/>
          <p:nvPr/>
        </p:nvSpPr>
        <p:spPr>
          <a:xfrm>
            <a:off x="4929251" y="4886673"/>
            <a:ext cx="1165497" cy="521208"/>
          </a:xfrm>
          <a:prstGeom prst="rect">
            <a:avLst/>
          </a:prstGeom>
          <a:solidFill>
            <a:srgbClr val="802F2D"/>
          </a:solidFill>
          <a:ln w="1905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Summary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 dirty="0">
                <a:solidFill>
                  <a:schemeClr val="bg1"/>
                </a:solidFill>
              </a:rPr>
              <a:t>Report</a:t>
            </a:r>
            <a:endParaRPr sz="1050" dirty="0">
              <a:solidFill>
                <a:schemeClr val="bg1"/>
              </a:solidFill>
            </a:endParaRP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5EDB954-B469-E9A0-3B00-136122B8A9B1}"/>
              </a:ext>
            </a:extLst>
          </p:cNvPr>
          <p:cNvCxnSpPr>
            <a:cxnSpLocks/>
            <a:stCxn id="12" idx="2"/>
            <a:endCxn id="19" idx="0"/>
          </p:cNvCxnSpPr>
          <p:nvPr/>
        </p:nvCxnSpPr>
        <p:spPr>
          <a:xfrm rot="5400000">
            <a:off x="4666788" y="3455738"/>
            <a:ext cx="333598" cy="1358079"/>
          </a:xfrm>
          <a:prstGeom prst="bentConnector3">
            <a:avLst>
              <a:gd name="adj1" fmla="val 50000"/>
            </a:avLst>
          </a:prstGeom>
          <a:ln w="38100">
            <a:solidFill>
              <a:srgbClr val="802F2D"/>
            </a:solidFill>
            <a:headEnd type="oval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4BB7204-BBA0-E698-CD9D-06DABE8A81A4}"/>
              </a:ext>
            </a:extLst>
          </p:cNvPr>
          <p:cNvSpPr txBox="1"/>
          <p:nvPr/>
        </p:nvSpPr>
        <p:spPr>
          <a:xfrm>
            <a:off x="2168922" y="5105801"/>
            <a:ext cx="1472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Diffused Antibodies bound to Antigen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DBE14D2-5C96-BE5D-A1B2-164662BC8D72}"/>
              </a:ext>
            </a:extLst>
          </p:cNvPr>
          <p:cNvGrpSpPr/>
          <p:nvPr/>
        </p:nvGrpSpPr>
        <p:grpSpPr>
          <a:xfrm>
            <a:off x="2141382" y="4676622"/>
            <a:ext cx="1820362" cy="521208"/>
            <a:chOff x="2122886" y="4681880"/>
            <a:chExt cx="1820362" cy="521208"/>
          </a:xfrm>
        </p:grpSpPr>
        <p:pic>
          <p:nvPicPr>
            <p:cNvPr id="28" name="Google Shape;306;p44" title="gilded-stud.png">
              <a:extLst>
                <a:ext uri="{FF2B5EF4-FFF2-40B4-BE49-F238E27FC236}">
                  <a16:creationId xmlns:a16="http://schemas.microsoft.com/office/drawing/2014/main" id="{54ADDAD5-7DA2-14A0-7149-887A72903BB4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4">
              <a:alphaModFix/>
            </a:blip>
            <a:srcRect l="25120"/>
            <a:stretch/>
          </p:blipFill>
          <p:spPr>
            <a:xfrm>
              <a:off x="2122886" y="4681880"/>
              <a:ext cx="873762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0" name="Google Shape;307;p44" title="intentive-amarone.png">
              <a:extLst>
                <a:ext uri="{FF2B5EF4-FFF2-40B4-BE49-F238E27FC236}">
                  <a16:creationId xmlns:a16="http://schemas.microsoft.com/office/drawing/2014/main" id="{795A0214-A17B-BAB0-CA76-038081376A1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2122886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" name="Google Shape;308;p44" title="free-hearth.png">
              <a:extLst>
                <a:ext uri="{FF2B5EF4-FFF2-40B4-BE49-F238E27FC236}">
                  <a16:creationId xmlns:a16="http://schemas.microsoft.com/office/drawing/2014/main" id="{7484CDA8-053F-1659-7E86-91413DF6F4FE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2504171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2" name="Google Shape;309;p44" title="concave-glove.png">
              <a:extLst>
                <a:ext uri="{FF2B5EF4-FFF2-40B4-BE49-F238E27FC236}">
                  <a16:creationId xmlns:a16="http://schemas.microsoft.com/office/drawing/2014/main" id="{32F99C88-2D0F-690B-4D20-DB118121481C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2776364" y="4681880"/>
              <a:ext cx="1166884" cy="521208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568133-5894-5504-1692-674B8CC5512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>
            <a:off x="3379840" y="3717223"/>
            <a:ext cx="191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D09A906-F321-D7EC-F959-C545684A98A4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737920" y="3717223"/>
            <a:ext cx="191331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7085A5D-2689-064B-1165-A382123E605A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571171" y="2189976"/>
            <a:ext cx="257879" cy="0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1FD5E29-33F4-1275-C72D-CD0FF6ABB8B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480039" y="2189201"/>
            <a:ext cx="257879" cy="776"/>
          </a:xfrm>
          <a:prstGeom prst="straightConnector1">
            <a:avLst/>
          </a:prstGeom>
          <a:ln w="28575">
            <a:solidFill>
              <a:schemeClr val="bg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5" name="Picture 24" descr="A green and yellow string&#10;&#10;Description automatically generated with medium confidence">
            <a:extLst>
              <a:ext uri="{FF2B5EF4-FFF2-40B4-BE49-F238E27FC236}">
                <a16:creationId xmlns:a16="http://schemas.microsoft.com/office/drawing/2014/main" id="{9AF258FE-7441-6358-E072-58ECB1265A32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02" y="3170282"/>
            <a:ext cx="320040" cy="320040"/>
          </a:xfrm>
          <a:prstGeom prst="rect">
            <a:avLst/>
          </a:prstGeom>
        </p:spPr>
      </p:pic>
      <p:pic>
        <p:nvPicPr>
          <p:cNvPr id="26" name="Google Shape;315;p44" title="soft-spook.png">
            <a:extLst>
              <a:ext uri="{FF2B5EF4-FFF2-40B4-BE49-F238E27FC236}">
                <a16:creationId xmlns:a16="http://schemas.microsoft.com/office/drawing/2014/main" id="{49A08ACF-A79D-DFDF-E1CD-C45AD8A4489A}"/>
              </a:ext>
            </a:extLst>
          </p:cNvPr>
          <p:cNvPicPr preferRelativeResize="0"/>
          <p:nvPr/>
        </p:nvPicPr>
        <p:blipFill>
          <a:blip r:embed="rId10">
            <a:alphaModFix/>
            <a:grayscl/>
          </a:blip>
          <a:stretch>
            <a:fillRect/>
          </a:stretch>
        </p:blipFill>
        <p:spPr>
          <a:xfrm>
            <a:off x="4972815" y="3121175"/>
            <a:ext cx="1078367" cy="480951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DAD2636-1746-2914-5FD9-B8E09785185B}"/>
              </a:ext>
            </a:extLst>
          </p:cNvPr>
          <p:cNvSpPr txBox="1"/>
          <p:nvPr/>
        </p:nvSpPr>
        <p:spPr>
          <a:xfrm>
            <a:off x="2450068" y="3204856"/>
            <a:ext cx="72327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>
                <a:solidFill>
                  <a:schemeClr val="bg1"/>
                </a:solidFill>
                <a:latin typeface="Consolas" panose="020B0609020204030204" pitchFamily="49" charset="0"/>
              </a:rPr>
              <a:t>EVQLVK…</a:t>
            </a:r>
          </a:p>
        </p:txBody>
      </p:sp>
      <p:pic>
        <p:nvPicPr>
          <p:cNvPr id="37" name="Graphic 36" descr="Gauge with solid fill">
            <a:extLst>
              <a:ext uri="{FF2B5EF4-FFF2-40B4-BE49-F238E27FC236}">
                <a16:creationId xmlns:a16="http://schemas.microsoft.com/office/drawing/2014/main" id="{81071EC5-FA17-B99A-9D76-66CD2E3C910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082417" y="4607508"/>
            <a:ext cx="320040" cy="320040"/>
          </a:xfrm>
          <a:prstGeom prst="rect">
            <a:avLst/>
          </a:prstGeom>
        </p:spPr>
      </p:pic>
      <p:pic>
        <p:nvPicPr>
          <p:cNvPr id="44" name="Graphic 43" descr="Bar chart with solid fill">
            <a:extLst>
              <a:ext uri="{FF2B5EF4-FFF2-40B4-BE49-F238E27FC236}">
                <a16:creationId xmlns:a16="http://schemas.microsoft.com/office/drawing/2014/main" id="{41E6D1EE-240A-395E-ADBD-A4E78F74F1E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5351978" y="4591478"/>
            <a:ext cx="320040" cy="32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827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C4DA73BF-E49E-567C-53A3-41BCAF18F265}"/>
              </a:ext>
            </a:extLst>
          </p:cNvPr>
          <p:cNvSpPr/>
          <p:nvPr/>
        </p:nvSpPr>
        <p:spPr>
          <a:xfrm>
            <a:off x="0" y="9794"/>
            <a:ext cx="12192000" cy="684820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C662FCC-E0C9-D620-A01D-2B3C07ED429D}"/>
              </a:ext>
            </a:extLst>
          </p:cNvPr>
          <p:cNvSpPr/>
          <p:nvPr/>
        </p:nvSpPr>
        <p:spPr>
          <a:xfrm>
            <a:off x="0" y="5943600"/>
            <a:ext cx="12192000" cy="914400"/>
          </a:xfrm>
          <a:prstGeom prst="rect">
            <a:avLst/>
          </a:prstGeom>
          <a:solidFill>
            <a:srgbClr val="0050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Santolla and Ford, 2025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427A63BA-54D3-E20F-996A-9A4E7FEAC3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065" y="6126480"/>
            <a:ext cx="2375172" cy="5486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9169E8A2-6407-247A-53D0-2268436BB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878613" y="5858284"/>
            <a:ext cx="2375172" cy="108503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366B952-4E83-BBF6-BD62-C8D88F1A14BB}"/>
              </a:ext>
            </a:extLst>
          </p:cNvPr>
          <p:cNvSpPr/>
          <p:nvPr/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00503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AI-Based Antibody Design Targeting Recent H5N1 Avian Influenza Strains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970069-3FD8-B795-40DE-31113ABFB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1352" y="838227"/>
            <a:ext cx="6279437" cy="3991357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24EB1EF-F50D-F2AD-8737-59CE3CE57675}"/>
              </a:ext>
            </a:extLst>
          </p:cNvPr>
          <p:cNvSpPr/>
          <p:nvPr/>
        </p:nvSpPr>
        <p:spPr>
          <a:xfrm>
            <a:off x="6448980" y="4723396"/>
            <a:ext cx="5107269" cy="1177546"/>
          </a:xfrm>
          <a:prstGeom prst="rect">
            <a:avLst/>
          </a:prstGeom>
          <a:solidFill>
            <a:srgbClr val="635A3B"/>
          </a:solidFill>
          <a:ln>
            <a:solidFill>
              <a:srgbClr val="013D2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n-US" b="1" dirty="0"/>
              <a:t>Conclusion: </a:t>
            </a:r>
            <a:r>
              <a:rPr lang="en-US" dirty="0"/>
              <a:t>The </a:t>
            </a:r>
            <a:r>
              <a:rPr lang="en-US" i="1" dirty="0"/>
              <a:t>Frankies</a:t>
            </a:r>
            <a:r>
              <a:rPr lang="en-US" dirty="0"/>
              <a:t> AI-based antibody generation pipeline provides a reliable method to generate </a:t>
            </a:r>
            <a:r>
              <a:rPr lang="en-US" dirty="0" err="1"/>
              <a:t>Fv</a:t>
            </a:r>
            <a:r>
              <a:rPr lang="en-US" dirty="0"/>
              <a:t> structures that bind to desired antigen targets, such as recent H5N1 influenza strains.</a:t>
            </a: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B6795E1A-B7AA-613E-8FCF-FF7A8910DF71}"/>
              </a:ext>
            </a:extLst>
          </p:cNvPr>
          <p:cNvGrpSpPr/>
          <p:nvPr/>
        </p:nvGrpSpPr>
        <p:grpSpPr>
          <a:xfrm>
            <a:off x="210065" y="1127587"/>
            <a:ext cx="4639340" cy="4602826"/>
            <a:chOff x="635751" y="1343705"/>
            <a:chExt cx="4114800" cy="4082414"/>
          </a:xfrm>
        </p:grpSpPr>
        <p:sp>
          <p:nvSpPr>
            <p:cNvPr id="8" name="Google Shape;240;p41">
              <a:extLst>
                <a:ext uri="{FF2B5EF4-FFF2-40B4-BE49-F238E27FC236}">
                  <a16:creationId xmlns:a16="http://schemas.microsoft.com/office/drawing/2014/main" id="{865BB9C1-12AD-5939-6F1B-A886A77B0363}"/>
                </a:ext>
              </a:extLst>
            </p:cNvPr>
            <p:cNvSpPr/>
            <p:nvPr/>
          </p:nvSpPr>
          <p:spPr>
            <a:xfrm>
              <a:off x="635755" y="1343705"/>
              <a:ext cx="4114796" cy="300628"/>
            </a:xfrm>
            <a:prstGeom prst="rect">
              <a:avLst/>
            </a:prstGeom>
            <a:solidFill>
              <a:srgbClr val="007377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</a:t>
              </a:r>
              <a:r>
                <a:rPr lang="en-US" sz="1200" dirty="0" err="1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ata</a:t>
              </a:r>
              <a:r>
                <a:rPr lang="en-US" sz="12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Preparation 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" name="Google Shape;240;p41">
              <a:extLst>
                <a:ext uri="{FF2B5EF4-FFF2-40B4-BE49-F238E27FC236}">
                  <a16:creationId xmlns:a16="http://schemas.microsoft.com/office/drawing/2014/main" id="{7D4EA2CB-2E19-3ACA-05A8-8DEB5FC0857C}"/>
                </a:ext>
              </a:extLst>
            </p:cNvPr>
            <p:cNvSpPr/>
            <p:nvPr/>
          </p:nvSpPr>
          <p:spPr>
            <a:xfrm>
              <a:off x="635753" y="1644333"/>
              <a:ext cx="4114798" cy="914400"/>
            </a:xfrm>
            <a:prstGeom prst="rect">
              <a:avLst/>
            </a:prstGeom>
            <a:solidFill>
              <a:srgbClr val="004A4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0" name="Picture 9" descr="A white string on a black background&#10;&#10;Description automatically generated">
              <a:extLst>
                <a:ext uri="{FF2B5EF4-FFF2-40B4-BE49-F238E27FC236}">
                  <a16:creationId xmlns:a16="http://schemas.microsoft.com/office/drawing/2014/main" id="{B6477776-A30E-5D63-3B29-34A539893A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432799" y="1685433"/>
              <a:ext cx="519056" cy="519056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C786CE0-06C6-826B-F9D1-5F7C8D9C09C0}"/>
                </a:ext>
              </a:extLst>
            </p:cNvPr>
            <p:cNvSpPr txBox="1"/>
            <p:nvPr/>
          </p:nvSpPr>
          <p:spPr>
            <a:xfrm>
              <a:off x="1918445" y="2101529"/>
              <a:ext cx="15494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Reference</a:t>
              </a:r>
            </a:p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Antibodies</a:t>
              </a:r>
            </a:p>
          </p:txBody>
        </p:sp>
        <p:sp>
          <p:nvSpPr>
            <p:cNvPr id="12" name="Google Shape;240;p41">
              <a:extLst>
                <a:ext uri="{FF2B5EF4-FFF2-40B4-BE49-F238E27FC236}">
                  <a16:creationId xmlns:a16="http://schemas.microsoft.com/office/drawing/2014/main" id="{07C29762-145B-BEE2-DFC0-D88B1B31D89C}"/>
                </a:ext>
              </a:extLst>
            </p:cNvPr>
            <p:cNvSpPr/>
            <p:nvPr/>
          </p:nvSpPr>
          <p:spPr>
            <a:xfrm>
              <a:off x="635753" y="2778805"/>
              <a:ext cx="4114798" cy="300628"/>
            </a:xfrm>
            <a:prstGeom prst="rect">
              <a:avLst/>
            </a:prstGeom>
            <a:solidFill>
              <a:srgbClr val="00503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i="1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Frankies</a:t>
              </a:r>
              <a:r>
                <a:rPr lang="en-US" sz="12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 Pipelines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Google Shape;240;p41">
              <a:extLst>
                <a:ext uri="{FF2B5EF4-FFF2-40B4-BE49-F238E27FC236}">
                  <a16:creationId xmlns:a16="http://schemas.microsoft.com/office/drawing/2014/main" id="{502A8E59-9793-24F0-15BB-929419F6DE12}"/>
                </a:ext>
              </a:extLst>
            </p:cNvPr>
            <p:cNvSpPr/>
            <p:nvPr/>
          </p:nvSpPr>
          <p:spPr>
            <a:xfrm>
              <a:off x="635751" y="3079433"/>
              <a:ext cx="4114800" cy="914400"/>
            </a:xfrm>
            <a:prstGeom prst="rect">
              <a:avLst/>
            </a:prstGeom>
            <a:solidFill>
              <a:srgbClr val="013D28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Google Shape;240;p41">
              <a:extLst>
                <a:ext uri="{FF2B5EF4-FFF2-40B4-BE49-F238E27FC236}">
                  <a16:creationId xmlns:a16="http://schemas.microsoft.com/office/drawing/2014/main" id="{390B6423-BA6A-41E4-5C22-A7F2BA19244C}"/>
                </a:ext>
              </a:extLst>
            </p:cNvPr>
            <p:cNvSpPr/>
            <p:nvPr/>
          </p:nvSpPr>
          <p:spPr>
            <a:xfrm>
              <a:off x="3276523" y="1758631"/>
              <a:ext cx="1358082" cy="6857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Sequence Alignment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(MUSCLE)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15" name="Google Shape;240;p41">
              <a:extLst>
                <a:ext uri="{FF2B5EF4-FFF2-40B4-BE49-F238E27FC236}">
                  <a16:creationId xmlns:a16="http://schemas.microsoft.com/office/drawing/2014/main" id="{7E1D0E11-403A-C58C-817E-AD7EDB119771}"/>
                </a:ext>
              </a:extLst>
            </p:cNvPr>
            <p:cNvSpPr/>
            <p:nvPr/>
          </p:nvSpPr>
          <p:spPr>
            <a:xfrm>
              <a:off x="751696" y="3378021"/>
              <a:ext cx="1166749" cy="501511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Sequence Diffusion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(EvoDiff)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16" name="Google Shape;240;p41">
              <a:extLst>
                <a:ext uri="{FF2B5EF4-FFF2-40B4-BE49-F238E27FC236}">
                  <a16:creationId xmlns:a16="http://schemas.microsoft.com/office/drawing/2014/main" id="{B2B1547F-26C8-477A-0AC4-9DCC66FA6B7B}"/>
                </a:ext>
              </a:extLst>
            </p:cNvPr>
            <p:cNvSpPr/>
            <p:nvPr/>
          </p:nvSpPr>
          <p:spPr>
            <a:xfrm>
              <a:off x="2109776" y="3378021"/>
              <a:ext cx="1166749" cy="501511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Protein Folding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(AlphaFold3 /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ESM3)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17" name="Google Shape;240;p41">
              <a:extLst>
                <a:ext uri="{FF2B5EF4-FFF2-40B4-BE49-F238E27FC236}">
                  <a16:creationId xmlns:a16="http://schemas.microsoft.com/office/drawing/2014/main" id="{25017962-D47E-46B7-2B11-069A0E4CF5BA}"/>
                </a:ext>
              </a:extLst>
            </p:cNvPr>
            <p:cNvSpPr/>
            <p:nvPr/>
          </p:nvSpPr>
          <p:spPr>
            <a:xfrm>
              <a:off x="3467856" y="3378021"/>
              <a:ext cx="1166749" cy="501511"/>
            </a:xfrm>
            <a:prstGeom prst="rect">
              <a:avLst/>
            </a:prstGeom>
            <a:solidFill>
              <a:srgbClr val="A49665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Antigen Docking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(HADDOCK3)</a:t>
              </a:r>
              <a:endParaRPr sz="1050" dirty="0">
                <a:solidFill>
                  <a:schemeClr val="bg1"/>
                </a:solidFill>
              </a:endParaRPr>
            </a:p>
          </p:txBody>
        </p:sp>
        <p:sp>
          <p:nvSpPr>
            <p:cNvPr id="18" name="Google Shape;240;p41">
              <a:extLst>
                <a:ext uri="{FF2B5EF4-FFF2-40B4-BE49-F238E27FC236}">
                  <a16:creationId xmlns:a16="http://schemas.microsoft.com/office/drawing/2014/main" id="{8F8342FF-DA51-7CC7-EBF6-3EC275F8BA04}"/>
                </a:ext>
              </a:extLst>
            </p:cNvPr>
            <p:cNvSpPr/>
            <p:nvPr/>
          </p:nvSpPr>
          <p:spPr>
            <a:xfrm>
              <a:off x="751695" y="1758630"/>
              <a:ext cx="1358081" cy="685799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Protein Data Bank + Thera-SAbDab</a:t>
              </a:r>
              <a:endParaRPr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19" name="Connector: Elbow 14">
              <a:extLst>
                <a:ext uri="{FF2B5EF4-FFF2-40B4-BE49-F238E27FC236}">
                  <a16:creationId xmlns:a16="http://schemas.microsoft.com/office/drawing/2014/main" id="{6E59C009-86D9-FB9B-9F83-A4BBA57AA011}"/>
                </a:ext>
              </a:extLst>
            </p:cNvPr>
            <p:cNvCxnSpPr>
              <a:cxnSpLocks/>
              <a:stCxn id="14" idx="2"/>
              <a:endCxn id="12" idx="0"/>
            </p:cNvCxnSpPr>
            <p:nvPr/>
          </p:nvCxnSpPr>
          <p:spPr>
            <a:xfrm rot="5400000">
              <a:off x="3157171" y="1980411"/>
              <a:ext cx="334375" cy="1262412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802F2D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Google Shape;240;p41">
              <a:extLst>
                <a:ext uri="{FF2B5EF4-FFF2-40B4-BE49-F238E27FC236}">
                  <a16:creationId xmlns:a16="http://schemas.microsoft.com/office/drawing/2014/main" id="{F1F48E57-73DC-9776-83CB-616B5347C995}"/>
                </a:ext>
              </a:extLst>
            </p:cNvPr>
            <p:cNvSpPr/>
            <p:nvPr/>
          </p:nvSpPr>
          <p:spPr>
            <a:xfrm>
              <a:off x="635753" y="4213130"/>
              <a:ext cx="4114798" cy="300628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solidFill>
                    <a:schemeClr val="lt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Outputs</a:t>
              </a: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Google Shape;240;p41">
              <a:extLst>
                <a:ext uri="{FF2B5EF4-FFF2-40B4-BE49-F238E27FC236}">
                  <a16:creationId xmlns:a16="http://schemas.microsoft.com/office/drawing/2014/main" id="{D0662C82-F9CF-8BE1-C5CC-89A3ED7ACFA4}"/>
                </a:ext>
              </a:extLst>
            </p:cNvPr>
            <p:cNvSpPr/>
            <p:nvPr/>
          </p:nvSpPr>
          <p:spPr>
            <a:xfrm>
              <a:off x="635751" y="4511719"/>
              <a:ext cx="4114800" cy="914400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1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Google Shape;240;p41">
              <a:extLst>
                <a:ext uri="{FF2B5EF4-FFF2-40B4-BE49-F238E27FC236}">
                  <a16:creationId xmlns:a16="http://schemas.microsoft.com/office/drawing/2014/main" id="{ADDD2178-0138-967F-05CB-994926008698}"/>
                </a:ext>
              </a:extLst>
            </p:cNvPr>
            <p:cNvSpPr/>
            <p:nvPr/>
          </p:nvSpPr>
          <p:spPr>
            <a:xfrm>
              <a:off x="2285561" y="4812346"/>
              <a:ext cx="990962" cy="501511"/>
            </a:xfrm>
            <a:prstGeom prst="rect">
              <a:avLst/>
            </a:prstGeom>
            <a:solidFill>
              <a:srgbClr val="802F2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Binding Metrics</a:t>
              </a:r>
            </a:p>
          </p:txBody>
        </p:sp>
        <p:sp>
          <p:nvSpPr>
            <p:cNvPr id="23" name="Google Shape;240;p41">
              <a:extLst>
                <a:ext uri="{FF2B5EF4-FFF2-40B4-BE49-F238E27FC236}">
                  <a16:creationId xmlns:a16="http://schemas.microsoft.com/office/drawing/2014/main" id="{C05BC4D8-4344-09FB-5490-699A7A57819B}"/>
                </a:ext>
              </a:extLst>
            </p:cNvPr>
            <p:cNvSpPr/>
            <p:nvPr/>
          </p:nvSpPr>
          <p:spPr>
            <a:xfrm>
              <a:off x="3467856" y="4798227"/>
              <a:ext cx="1165497" cy="521208"/>
            </a:xfrm>
            <a:prstGeom prst="rect">
              <a:avLst/>
            </a:prstGeom>
            <a:solidFill>
              <a:srgbClr val="802F2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Summary</a:t>
              </a:r>
            </a:p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 dirty="0">
                  <a:solidFill>
                    <a:schemeClr val="bg1"/>
                  </a:solidFill>
                </a:rPr>
                <a:t>Report</a:t>
              </a:r>
              <a:endParaRPr sz="1050" dirty="0">
                <a:solidFill>
                  <a:schemeClr val="bg1"/>
                </a:solidFill>
              </a:endParaRPr>
            </a:p>
          </p:txBody>
        </p:sp>
        <p:cxnSp>
          <p:nvCxnSpPr>
            <p:cNvPr id="24" name="Connector: Elbow 23">
              <a:extLst>
                <a:ext uri="{FF2B5EF4-FFF2-40B4-BE49-F238E27FC236}">
                  <a16:creationId xmlns:a16="http://schemas.microsoft.com/office/drawing/2014/main" id="{F5A55F4E-4EA3-350E-8BE4-B6FE7795CEC1}"/>
                </a:ext>
              </a:extLst>
            </p:cNvPr>
            <p:cNvCxnSpPr>
              <a:cxnSpLocks/>
              <a:stCxn id="17" idx="2"/>
              <a:endCxn id="20" idx="0"/>
            </p:cNvCxnSpPr>
            <p:nvPr/>
          </p:nvCxnSpPr>
          <p:spPr>
            <a:xfrm rot="5400000">
              <a:off x="3205393" y="3367292"/>
              <a:ext cx="333598" cy="1358079"/>
            </a:xfrm>
            <a:prstGeom prst="bentConnector3">
              <a:avLst>
                <a:gd name="adj1" fmla="val 50000"/>
              </a:avLst>
            </a:prstGeom>
            <a:ln w="38100">
              <a:solidFill>
                <a:srgbClr val="802F2D"/>
              </a:solidFill>
              <a:headEnd type="oval" w="med" len="med"/>
              <a:tailEnd type="triangle" w="med" len="med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2B2597AB-CB8F-96CF-B52D-01930BE78E69}"/>
                </a:ext>
              </a:extLst>
            </p:cNvPr>
            <p:cNvSpPr txBox="1"/>
            <p:nvPr/>
          </p:nvSpPr>
          <p:spPr>
            <a:xfrm>
              <a:off x="707527" y="5017355"/>
              <a:ext cx="147216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Diffused Antibodies bound to Antigen</a:t>
              </a:r>
            </a:p>
          </p:txBody>
        </p: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B3447CF6-52A2-D1B3-B3C7-A2C8128291D0}"/>
                </a:ext>
              </a:extLst>
            </p:cNvPr>
            <p:cNvGrpSpPr/>
            <p:nvPr/>
          </p:nvGrpSpPr>
          <p:grpSpPr>
            <a:xfrm>
              <a:off x="679987" y="4588176"/>
              <a:ext cx="1820362" cy="521208"/>
              <a:chOff x="2122886" y="4681880"/>
              <a:chExt cx="1820362" cy="521208"/>
            </a:xfrm>
          </p:grpSpPr>
          <p:pic>
            <p:nvPicPr>
              <p:cNvPr id="27" name="Google Shape;306;p44" title="gilded-stud.png">
                <a:extLst>
                  <a:ext uri="{FF2B5EF4-FFF2-40B4-BE49-F238E27FC236}">
                    <a16:creationId xmlns:a16="http://schemas.microsoft.com/office/drawing/2014/main" id="{6161A9D4-AE57-B636-98B8-988190599ADB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8">
                <a:alphaModFix/>
              </a:blip>
              <a:srcRect l="25120"/>
              <a:stretch/>
            </p:blipFill>
            <p:spPr>
              <a:xfrm>
                <a:off x="2122886" y="4681880"/>
                <a:ext cx="873762" cy="5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8" name="Google Shape;307;p44" title="intentive-amarone.png">
                <a:extLst>
                  <a:ext uri="{FF2B5EF4-FFF2-40B4-BE49-F238E27FC236}">
                    <a16:creationId xmlns:a16="http://schemas.microsoft.com/office/drawing/2014/main" id="{3F481450-2EB7-9B4A-7369-6CF92F631431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9">
                <a:alphaModFix/>
              </a:blip>
              <a:stretch>
                <a:fillRect/>
              </a:stretch>
            </p:blipFill>
            <p:spPr>
              <a:xfrm>
                <a:off x="2122886" y="4681880"/>
                <a:ext cx="1166884" cy="5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29" name="Google Shape;308;p44" title="free-hearth.png">
                <a:extLst>
                  <a:ext uri="{FF2B5EF4-FFF2-40B4-BE49-F238E27FC236}">
                    <a16:creationId xmlns:a16="http://schemas.microsoft.com/office/drawing/2014/main" id="{7F0B4F03-A5AC-A56F-EAE9-DC21264B1D4D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0">
                <a:alphaModFix/>
              </a:blip>
              <a:stretch>
                <a:fillRect/>
              </a:stretch>
            </p:blipFill>
            <p:spPr>
              <a:xfrm>
                <a:off x="2504171" y="4681880"/>
                <a:ext cx="1166884" cy="521208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30" name="Google Shape;309;p44" title="concave-glove.png">
                <a:extLst>
                  <a:ext uri="{FF2B5EF4-FFF2-40B4-BE49-F238E27FC236}">
                    <a16:creationId xmlns:a16="http://schemas.microsoft.com/office/drawing/2014/main" id="{71A9486E-BB46-3873-7691-19801DCBEDAF}"/>
                  </a:ext>
                </a:extLst>
              </p:cNvPr>
              <p:cNvPicPr preferRelativeResize="0">
                <a:picLocks noChangeAspect="1"/>
              </p:cNvPicPr>
              <p:nvPr/>
            </p:nvPicPr>
            <p:blipFill>
              <a:blip r:embed="rId11">
                <a:alphaModFix/>
              </a:blip>
              <a:stretch>
                <a:fillRect/>
              </a:stretch>
            </p:blipFill>
            <p:spPr>
              <a:xfrm>
                <a:off x="2776364" y="4681880"/>
                <a:ext cx="1166884" cy="521208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7F14E609-4E2A-FB17-AAA3-985FEB5C9040}"/>
                </a:ext>
              </a:extLst>
            </p:cNvPr>
            <p:cNvCxnSpPr>
              <a:cxnSpLocks/>
              <a:stCxn id="15" idx="3"/>
              <a:endCxn id="16" idx="1"/>
            </p:cNvCxnSpPr>
            <p:nvPr/>
          </p:nvCxnSpPr>
          <p:spPr>
            <a:xfrm>
              <a:off x="1918445" y="3628777"/>
              <a:ext cx="191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86F154B-6DED-5FB8-EBE1-B29D57DB9C6A}"/>
                </a:ext>
              </a:extLst>
            </p:cNvPr>
            <p:cNvCxnSpPr>
              <a:cxnSpLocks/>
              <a:stCxn id="16" idx="3"/>
              <a:endCxn id="17" idx="1"/>
            </p:cNvCxnSpPr>
            <p:nvPr/>
          </p:nvCxnSpPr>
          <p:spPr>
            <a:xfrm>
              <a:off x="3276525" y="3628777"/>
              <a:ext cx="191331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E899D835-7CE7-BFF4-6B37-631CCD5F61DB}"/>
                </a:ext>
              </a:extLst>
            </p:cNvPr>
            <p:cNvCxnSpPr>
              <a:cxnSpLocks/>
              <a:stCxn id="18" idx="3"/>
            </p:cNvCxnSpPr>
            <p:nvPr/>
          </p:nvCxnSpPr>
          <p:spPr>
            <a:xfrm>
              <a:off x="2109776" y="2101530"/>
              <a:ext cx="257879" cy="0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87F08389-81C9-2BF2-462C-0FC4C589C2ED}"/>
                </a:ext>
              </a:extLst>
            </p:cNvPr>
            <p:cNvCxnSpPr>
              <a:cxnSpLocks/>
              <a:endCxn id="14" idx="1"/>
            </p:cNvCxnSpPr>
            <p:nvPr/>
          </p:nvCxnSpPr>
          <p:spPr>
            <a:xfrm>
              <a:off x="3018644" y="2100755"/>
              <a:ext cx="257879" cy="776"/>
            </a:xfrm>
            <a:prstGeom prst="straightConnector1">
              <a:avLst/>
            </a:prstGeom>
            <a:ln w="28575">
              <a:solidFill>
                <a:schemeClr val="bg1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35" name="Picture 34" descr="A green and yellow string&#10;&#10;Description automatically generated with medium confidence">
              <a:extLst>
                <a:ext uri="{FF2B5EF4-FFF2-40B4-BE49-F238E27FC236}">
                  <a16:creationId xmlns:a16="http://schemas.microsoft.com/office/drawing/2014/main" id="{8A502F81-35A7-53C2-53A3-A5353447CE6A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13">
                      <a14:imgEffect>
                        <a14:brightnessContrast bright="40000" contrast="-4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32307" y="3081836"/>
              <a:ext cx="320040" cy="320040"/>
            </a:xfrm>
            <a:prstGeom prst="rect">
              <a:avLst/>
            </a:prstGeom>
          </p:spPr>
        </p:pic>
        <p:pic>
          <p:nvPicPr>
            <p:cNvPr id="36" name="Google Shape;315;p44" title="soft-spook.png">
              <a:extLst>
                <a:ext uri="{FF2B5EF4-FFF2-40B4-BE49-F238E27FC236}">
                  <a16:creationId xmlns:a16="http://schemas.microsoft.com/office/drawing/2014/main" id="{24609F72-F049-B28C-7672-F51970E0BB99}"/>
                </a:ext>
              </a:extLst>
            </p:cNvPr>
            <p:cNvPicPr preferRelativeResize="0"/>
            <p:nvPr/>
          </p:nvPicPr>
          <p:blipFill>
            <a:blip r:embed="rId14">
              <a:alphaModFix/>
              <a:grayscl/>
            </a:blip>
            <a:stretch>
              <a:fillRect/>
            </a:stretch>
          </p:blipFill>
          <p:spPr>
            <a:xfrm>
              <a:off x="3511420" y="3032729"/>
              <a:ext cx="1078367" cy="48095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337CB79-BB70-2089-868D-62FBFA2F9039}"/>
                </a:ext>
              </a:extLst>
            </p:cNvPr>
            <p:cNvSpPr txBox="1"/>
            <p:nvPr/>
          </p:nvSpPr>
          <p:spPr>
            <a:xfrm>
              <a:off x="988673" y="3116410"/>
              <a:ext cx="723275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>
                  <a:solidFill>
                    <a:schemeClr val="bg1"/>
                  </a:solidFill>
                  <a:latin typeface="Consolas" panose="020B0609020204030204" pitchFamily="49" charset="0"/>
                </a:rPr>
                <a:t>EVQLVK…</a:t>
              </a:r>
            </a:p>
          </p:txBody>
        </p:sp>
        <p:pic>
          <p:nvPicPr>
            <p:cNvPr id="38" name="Graphic 37" descr="Gauge with solid fill">
              <a:extLst>
                <a:ext uri="{FF2B5EF4-FFF2-40B4-BE49-F238E27FC236}">
                  <a16:creationId xmlns:a16="http://schemas.microsoft.com/office/drawing/2014/main" id="{4A204200-19D9-B757-ED95-7206615BE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2621022" y="4519062"/>
              <a:ext cx="320040" cy="320040"/>
            </a:xfrm>
            <a:prstGeom prst="rect">
              <a:avLst/>
            </a:prstGeom>
          </p:spPr>
        </p:pic>
        <p:pic>
          <p:nvPicPr>
            <p:cNvPr id="39" name="Graphic 38" descr="Bar chart with solid fill">
              <a:extLst>
                <a:ext uri="{FF2B5EF4-FFF2-40B4-BE49-F238E27FC236}">
                  <a16:creationId xmlns:a16="http://schemas.microsoft.com/office/drawing/2014/main" id="{98F51E6F-EAF9-0F5D-BCDF-86BAB65B3C3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3890583" y="4503032"/>
              <a:ext cx="320040" cy="320040"/>
            </a:xfrm>
            <a:prstGeom prst="rect">
              <a:avLst/>
            </a:prstGeom>
          </p:spPr>
        </p:pic>
      </p:grpSp>
      <p:pic>
        <p:nvPicPr>
          <p:cNvPr id="41" name="Graphic 40" descr="Caret Right with solid fill">
            <a:extLst>
              <a:ext uri="{FF2B5EF4-FFF2-40B4-BE49-F238E27FC236}">
                <a16:creationId xmlns:a16="http://schemas.microsoft.com/office/drawing/2014/main" id="{DC2142D1-446B-61C6-8C9A-DA491834ABC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89081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832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</TotalTime>
  <Words>136</Words>
  <Application>Microsoft Macintosh PowerPoint</Application>
  <PresentationFormat>Widescreen</PresentationFormat>
  <Paragraphs>43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Colby Ford</dc:creator>
  <cp:lastModifiedBy>Colby Ford</cp:lastModifiedBy>
  <cp:revision>11</cp:revision>
  <dcterms:created xsi:type="dcterms:W3CDTF">2025-04-24T00:48:07Z</dcterms:created>
  <dcterms:modified xsi:type="dcterms:W3CDTF">2025-06-21T16:16:21Z</dcterms:modified>
</cp:coreProperties>
</file>