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45" r:id="rId2"/>
    <p:sldId id="558" r:id="rId3"/>
    <p:sldId id="559" r:id="rId4"/>
    <p:sldId id="454" r:id="rId5"/>
    <p:sldId id="462" r:id="rId6"/>
    <p:sldId id="459" r:id="rId7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riana Dia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FF"/>
    <a:srgbClr val="CC99FF"/>
    <a:srgbClr val="006666"/>
    <a:srgbClr val="FF66FF"/>
    <a:srgbClr val="FFCCFF"/>
    <a:srgbClr val="00FFFF"/>
    <a:srgbClr val="141C35"/>
    <a:srgbClr val="14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3"/>
    <p:restoredTop sz="95331" autoAdjust="0"/>
  </p:normalViewPr>
  <p:slideViewPr>
    <p:cSldViewPr snapToGrid="0" snapToObjects="1">
      <p:cViewPr varScale="1">
        <p:scale>
          <a:sx n="117" d="100"/>
          <a:sy n="117" d="100"/>
        </p:scale>
        <p:origin x="6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E539C-DDF3-AC46-8B9D-2E762AE448C0}" type="datetimeFigureOut">
              <a:rPr lang="es-ES_tradnl" smtClean="0"/>
              <a:t>17/2/25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C0A5-FBF0-BA4F-A7ED-D301001CE6F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54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8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gestión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academica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administativa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logros y actividades a destacar.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5C0A5-FBF0-BA4F-A7ED-D301001CE6F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87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17/2/25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5703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17/2/25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92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17/2/25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264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17/2/25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4397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17/2/25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126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17/2/25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448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17/2/25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8766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17/2/25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310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17/2/25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06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17/2/25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39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0E0-7F35-E648-A499-767250BB567F}" type="datetimeFigureOut">
              <a:rPr lang="es-ES_tradnl" smtClean="0"/>
              <a:t>17/2/25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7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280E0-7F35-E648-A499-767250BB567F}" type="datetimeFigureOut">
              <a:rPr lang="es-ES_tradnl" smtClean="0"/>
              <a:t>17/2/25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0117-86FD-5C4E-9449-35DCC7DD46F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2568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Juegos Multijugador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4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639886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Laura Juliana Mora Páez </a:t>
            </a:r>
            <a:r>
              <a:rPr lang="es-ES_tradnl" b="1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Msc</a:t>
            </a:r>
            <a:endParaRPr lang="es-ES_tradnl" b="1" dirty="0">
              <a:solidFill>
                <a:schemeClr val="accent1">
                  <a:lumMod val="75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314926" y="170946"/>
            <a:ext cx="3634928" cy="947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Nombre 1</a:t>
            </a:r>
          </a:p>
          <a:p>
            <a:pPr algn="l"/>
            <a:r>
              <a:rPr lang="es-ES_tradnl" sz="1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Nombre 2</a:t>
            </a:r>
          </a:p>
          <a:p>
            <a:pPr algn="l"/>
            <a:r>
              <a:rPr lang="es-ES_tradnl" sz="1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Nombre 3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58702" y="407820"/>
            <a:ext cx="1156224" cy="4737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Grupo X</a:t>
            </a:r>
          </a:p>
        </p:txBody>
      </p:sp>
    </p:spTree>
    <p:extLst>
      <p:ext uri="{BB962C8B-B14F-4D97-AF65-F5344CB8AC3E}">
        <p14:creationId xmlns:p14="http://schemas.microsoft.com/office/powerpoint/2010/main" val="328592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128" cy="6863135"/>
          </a:xfrm>
        </p:spPr>
      </p:pic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4 - Juegos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1224147" y="1440156"/>
            <a:ext cx="8977688" cy="54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del </a:t>
            </a:r>
            <a:r>
              <a:rPr lang="es-ES" altLang="es-CO" b="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Triqui</a:t>
            </a:r>
            <a:r>
              <a:rPr lang="es-ES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s-ES" altLang="es-CO" dirty="0">
                <a:solidFill>
                  <a:srgbClr val="7030A0"/>
                </a:solidFill>
              </a:rPr>
              <a:t>- entrega para la próxima clase</a:t>
            </a:r>
            <a:endParaRPr lang="es-ES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En un tablero de tamaño 3x3, dos jugadores se alternan para poner símbolos ‘X’ y ‘O’.</a:t>
            </a:r>
            <a:br>
              <a:rPr kumimoji="0" lang="es-ES" altLang="es-CO" sz="2000" b="0" dirty="0">
                <a:solidFill>
                  <a:srgbClr val="C00000"/>
                </a:solidFill>
              </a:rPr>
            </a:br>
            <a:r>
              <a:rPr kumimoji="0" lang="es-ES" altLang="es-CO" sz="2000" b="0" dirty="0">
                <a:solidFill>
                  <a:srgbClr val="C00000"/>
                </a:solidFill>
              </a:rPr>
              <a:t>Gana el que logre poner tres en línea.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Escriba un programa (en lenguaje C, C++, Java o </a:t>
            </a:r>
            <a:r>
              <a:rPr kumimoji="0" lang="es-ES" altLang="es-CO" sz="2000" b="0" dirty="0" err="1">
                <a:solidFill>
                  <a:srgbClr val="C00000"/>
                </a:solidFill>
              </a:rPr>
              <a:t>Phyton</a:t>
            </a:r>
            <a:r>
              <a:rPr kumimoji="0" lang="es-ES" altLang="es-CO" sz="2000" b="0" dirty="0">
                <a:solidFill>
                  <a:srgbClr val="C00000"/>
                </a:solidFill>
              </a:rPr>
              <a:t>) que implemente el algoritmo MIN-MAX para el juego de Triqui.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Analizar y definir cómo representar un estado.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Definir una función heurística para valorar un estado.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Definir una función que genera los sucesores de un estado.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Efectuar una jugada y dar turno al oponente.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endParaRPr kumimoji="0" lang="es-ES" altLang="es-CO" sz="2000" b="0" dirty="0">
              <a:solidFill>
                <a:srgbClr val="C00000"/>
              </a:solidFill>
            </a:endParaRP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dirty="0">
                <a:solidFill>
                  <a:srgbClr val="7030A0"/>
                </a:solidFill>
              </a:rPr>
              <a:t>BONUS</a:t>
            </a:r>
          </a:p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0" lang="es-ES" altLang="es-CO" sz="2000" b="0" dirty="0">
                <a:solidFill>
                  <a:srgbClr val="C00000"/>
                </a:solidFill>
              </a:rPr>
              <a:t>- Poda Alfa-Beta.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endParaRPr kumimoji="0" lang="es-ES" altLang="es-CO" sz="1200" b="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4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Función Heurística - Ejercicio</a:t>
            </a:r>
          </a:p>
        </p:txBody>
      </p:sp>
      <p:pic>
        <p:nvPicPr>
          <p:cNvPr id="67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67"/>
          <a:stretch/>
        </p:blipFill>
        <p:spPr>
          <a:xfrm>
            <a:off x="1398" y="4652"/>
            <a:ext cx="12201128" cy="1649377"/>
          </a:xfrm>
        </p:spPr>
      </p:pic>
      <p:sp>
        <p:nvSpPr>
          <p:cNvPr id="68" name="Rectángulo 67"/>
          <p:cNvSpPr/>
          <p:nvPr/>
        </p:nvSpPr>
        <p:spPr>
          <a:xfrm>
            <a:off x="1343310" y="298349"/>
            <a:ext cx="71726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4-1 – Triqui – Representación del Estado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1DA2726D-6B71-4F12-B207-6A7336DED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096" b="51329"/>
          <a:stretch/>
        </p:blipFill>
        <p:spPr bwMode="auto">
          <a:xfrm>
            <a:off x="64027" y="2451378"/>
            <a:ext cx="6215943" cy="195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Rectangle 1027">
            <a:extLst>
              <a:ext uri="{FF2B5EF4-FFF2-40B4-BE49-F238E27FC236}">
                <a16:creationId xmlns:a16="http://schemas.microsoft.com/office/drawing/2014/main" id="{0D060DFF-E86D-4F54-8F5F-623C49C93EC3}"/>
              </a:ext>
            </a:extLst>
          </p:cNvPr>
          <p:cNvSpPr txBox="1">
            <a:spLocks noChangeArrowheads="1"/>
          </p:cNvSpPr>
          <p:nvPr/>
        </p:nvSpPr>
        <p:spPr>
          <a:xfrm>
            <a:off x="6616113" y="2127837"/>
            <a:ext cx="5369374" cy="3819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3000"/>
              </a:lnSpc>
            </a:pPr>
            <a:r>
              <a:rPr lang="es-ES" altLang="es-CO" sz="1800" b="1" dirty="0">
                <a:solidFill>
                  <a:srgbClr val="7030A0"/>
                </a:solidFill>
              </a:rPr>
              <a:t>Estado Global del Juego</a:t>
            </a:r>
          </a:p>
          <a:p>
            <a:pPr lvl="1">
              <a:lnSpc>
                <a:spcPct val="83000"/>
              </a:lnSpc>
            </a:pPr>
            <a:r>
              <a:rPr lang="es-ES" altLang="es-CO" sz="1400" b="1" dirty="0" err="1">
                <a:solidFill>
                  <a:srgbClr val="7030A0"/>
                </a:solidFill>
              </a:rPr>
              <a:t>EstJuego</a:t>
            </a:r>
            <a:r>
              <a:rPr lang="es-ES" altLang="es-CO" sz="1400" b="1" dirty="0">
                <a:solidFill>
                  <a:srgbClr val="7030A0"/>
                </a:solidFill>
              </a:rPr>
              <a:t> = [   ]</a:t>
            </a:r>
          </a:p>
          <a:p>
            <a:pPr>
              <a:lnSpc>
                <a:spcPct val="83000"/>
              </a:lnSpc>
            </a:pPr>
            <a:endParaRPr lang="es-ES" altLang="es-CO" sz="1800" b="1" dirty="0">
              <a:solidFill>
                <a:schemeClr val="accent1"/>
              </a:solidFill>
            </a:endParaRPr>
          </a:p>
          <a:p>
            <a:pPr marL="0" indent="0">
              <a:lnSpc>
                <a:spcPct val="83000"/>
              </a:lnSpc>
              <a:buNone/>
            </a:pPr>
            <a:r>
              <a:rPr lang="es-ES" altLang="es-CO" sz="1600" u="sng" dirty="0">
                <a:solidFill>
                  <a:srgbClr val="7030A0"/>
                </a:solidFill>
              </a:rPr>
              <a:t>Componentes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s-ES" altLang="es-CO" sz="1600" dirty="0" err="1">
                <a:solidFill>
                  <a:schemeClr val="accent4">
                    <a:lumMod val="75000"/>
                  </a:schemeClr>
                </a:solidFill>
              </a:rPr>
              <a:t>Xxx</a:t>
            </a:r>
            <a:r>
              <a:rPr lang="es-CO" altLang="es-CO" sz="1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altLang="es-CO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ES" altLang="es-CO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s-ES" altLang="es-CO" sz="1600" dirty="0" err="1">
                <a:solidFill>
                  <a:schemeClr val="accent2">
                    <a:lumMod val="75000"/>
                  </a:schemeClr>
                </a:solidFill>
              </a:rPr>
              <a:t>Yyy</a:t>
            </a:r>
            <a:r>
              <a:rPr lang="es-ES" altLang="es-CO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ES" altLang="es-CO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endParaRPr lang="es-ES" altLang="es-CO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83000"/>
              </a:lnSpc>
              <a:buNone/>
            </a:pPr>
            <a:r>
              <a:rPr lang="es-ES" altLang="es-CO" sz="1600" dirty="0" err="1">
                <a:solidFill>
                  <a:srgbClr val="7030A0"/>
                </a:solidFill>
              </a:rPr>
              <a:t>Zzz</a:t>
            </a:r>
            <a:r>
              <a:rPr lang="es-ES" altLang="es-CO" sz="1600" dirty="0">
                <a:solidFill>
                  <a:srgbClr val="7030A0"/>
                </a:solidFill>
              </a:rPr>
              <a:t> </a:t>
            </a:r>
            <a:r>
              <a:rPr lang="es-ES" altLang="es-CO" sz="1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endParaRPr lang="es-ES" altLang="es-CO" sz="1600" dirty="0">
              <a:solidFill>
                <a:srgbClr val="7030A0"/>
              </a:solidFill>
            </a:endParaRPr>
          </a:p>
          <a:p>
            <a:pPr marL="0" indent="0">
              <a:lnSpc>
                <a:spcPct val="83000"/>
              </a:lnSpc>
              <a:buNone/>
            </a:pPr>
            <a:endParaRPr lang="es-ES" altLang="es-CO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1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1341912" y="583285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Función Heurística - Ejercicio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224147" y="1531643"/>
            <a:ext cx="10544300" cy="514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Función Heurística </a:t>
            </a:r>
            <a:r>
              <a:rPr kumimoji="0" lang="es-ES" altLang="es-CO" b="0" dirty="0">
                <a:solidFill>
                  <a:schemeClr val="accent1">
                    <a:lumMod val="50000"/>
                  </a:schemeClr>
                </a:solidFill>
              </a:rPr>
              <a:t>→</a:t>
            </a:r>
            <a:r>
              <a:rPr lang="es-CO" altLang="es-CO" b="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O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Juego “</a:t>
            </a:r>
            <a:r>
              <a:rPr lang="es-CO" altLang="es-CO" b="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Triqui</a:t>
            </a:r>
            <a:r>
              <a:rPr lang="es-CO" altLang="es-CO" b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s-CO" altLang="es-CO" b="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1027"/>
          <p:cNvSpPr txBox="1">
            <a:spLocks noChangeArrowheads="1"/>
          </p:cNvSpPr>
          <p:nvPr/>
        </p:nvSpPr>
        <p:spPr>
          <a:xfrm>
            <a:off x="6845598" y="1543964"/>
            <a:ext cx="5369374" cy="5000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3000"/>
              </a:lnSpc>
            </a:pPr>
            <a:r>
              <a:rPr lang="es-ES" altLang="es-CO" sz="1800" b="1" dirty="0">
                <a:solidFill>
                  <a:schemeClr val="accent1"/>
                </a:solidFill>
              </a:rPr>
              <a:t>Función Heurística – </a:t>
            </a:r>
            <a:r>
              <a:rPr lang="es-ES" altLang="es-CO" sz="1800" b="1" dirty="0">
                <a:solidFill>
                  <a:srgbClr val="C00000"/>
                </a:solidFill>
              </a:rPr>
              <a:t>Ho para el jugador O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s-ES" altLang="es-CO" sz="1600" u="sng" dirty="0">
                <a:solidFill>
                  <a:srgbClr val="0070C0"/>
                </a:solidFill>
              </a:rPr>
              <a:t>Indicadores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s-ES" altLang="es-CO" sz="1600" dirty="0">
                <a:solidFill>
                  <a:schemeClr val="accent4">
                    <a:lumMod val="75000"/>
                  </a:schemeClr>
                </a:solidFill>
              </a:rPr>
              <a:t>Ind1</a:t>
            </a:r>
            <a:r>
              <a:rPr lang="es-CO" altLang="es-CO" sz="16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altLang="es-CO" sz="1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s-ES" altLang="es-CO" sz="16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0" indent="0">
              <a:lnSpc>
                <a:spcPct val="83000"/>
              </a:lnSpc>
              <a:buNone/>
            </a:pPr>
            <a:r>
              <a:rPr lang="es-ES" altLang="es-CO" sz="1600" dirty="0">
                <a:solidFill>
                  <a:schemeClr val="accent2">
                    <a:lumMod val="75000"/>
                  </a:schemeClr>
                </a:solidFill>
              </a:rPr>
              <a:t>Ind2 </a:t>
            </a:r>
            <a:r>
              <a:rPr lang="es-ES" altLang="es-CO" sz="16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endParaRPr lang="es-ES" altLang="es-CO" sz="16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83000"/>
              </a:lnSpc>
              <a:buNone/>
            </a:pPr>
            <a:r>
              <a:rPr lang="es-ES" altLang="es-CO" sz="1600" dirty="0">
                <a:solidFill>
                  <a:srgbClr val="7030A0"/>
                </a:solidFill>
              </a:rPr>
              <a:t>Ind3 </a:t>
            </a:r>
            <a:r>
              <a:rPr lang="es-ES" altLang="es-CO" sz="16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endParaRPr lang="es-ES" altLang="es-CO" sz="1600" dirty="0">
              <a:solidFill>
                <a:srgbClr val="7030A0"/>
              </a:solidFill>
            </a:endParaRPr>
          </a:p>
          <a:p>
            <a:pPr marL="0" indent="0">
              <a:lnSpc>
                <a:spcPct val="83000"/>
              </a:lnSpc>
              <a:buNone/>
            </a:pPr>
            <a:endParaRPr lang="es-ES" altLang="es-CO" sz="1600" dirty="0">
              <a:solidFill>
                <a:srgbClr val="00B050"/>
              </a:solidFill>
            </a:endParaRPr>
          </a:p>
          <a:p>
            <a:pPr marL="0" indent="0">
              <a:lnSpc>
                <a:spcPct val="83000"/>
              </a:lnSpc>
              <a:buNone/>
            </a:pPr>
            <a:endParaRPr lang="es-ES" altLang="es-CO" sz="1600" dirty="0">
              <a:solidFill>
                <a:srgbClr val="00B050"/>
              </a:solidFill>
            </a:endParaRPr>
          </a:p>
          <a:p>
            <a:pPr marL="0" indent="0">
              <a:lnSpc>
                <a:spcPct val="83000"/>
              </a:lnSpc>
              <a:buNone/>
            </a:pPr>
            <a:r>
              <a:rPr lang="es-ES" altLang="es-CO" sz="1600" u="sng" dirty="0">
                <a:solidFill>
                  <a:srgbClr val="0070C0"/>
                </a:solidFill>
              </a:rPr>
              <a:t>Ponderación Indicadores</a:t>
            </a:r>
          </a:p>
          <a:p>
            <a:pPr marL="0" indent="0">
              <a:lnSpc>
                <a:spcPct val="83000"/>
              </a:lnSpc>
              <a:buNone/>
            </a:pPr>
            <a:endParaRPr lang="es-ES" altLang="es-CO" sz="1600" u="sng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83000"/>
              </a:lnSpc>
              <a:buNone/>
            </a:pPr>
            <a:r>
              <a:rPr lang="es-ES" altLang="es-CO" sz="1600" dirty="0">
                <a:solidFill>
                  <a:srgbClr val="0070C0"/>
                </a:solidFill>
              </a:rPr>
              <a:t>Ho = </a:t>
            </a:r>
            <a:r>
              <a:rPr lang="es-ES" altLang="es-CO" sz="1600" dirty="0">
                <a:solidFill>
                  <a:schemeClr val="accent4">
                    <a:lumMod val="75000"/>
                  </a:schemeClr>
                </a:solidFill>
              </a:rPr>
              <a:t>w1 x Ind1</a:t>
            </a:r>
            <a:r>
              <a:rPr lang="es-ES" altLang="es-CO" sz="1600" dirty="0">
                <a:solidFill>
                  <a:schemeClr val="accent2">
                    <a:lumMod val="75000"/>
                  </a:schemeClr>
                </a:solidFill>
              </a:rPr>
              <a:t> + w2 x Ind2 </a:t>
            </a:r>
            <a:r>
              <a:rPr lang="es-ES" altLang="es-CO" sz="1600" dirty="0">
                <a:solidFill>
                  <a:srgbClr val="7030A0"/>
                </a:solidFill>
              </a:rPr>
              <a:t>+ w3 x Ind3</a:t>
            </a:r>
            <a:r>
              <a:rPr lang="es-ES" altLang="es-CO" sz="1600" dirty="0"/>
              <a:t> + ….</a:t>
            </a:r>
          </a:p>
          <a:p>
            <a:pPr marL="457200" lvl="1" indent="0">
              <a:lnSpc>
                <a:spcPct val="83000"/>
              </a:lnSpc>
              <a:buNone/>
            </a:pPr>
            <a:endParaRPr lang="es-ES" altLang="es-CO" sz="1600" dirty="0"/>
          </a:p>
          <a:p>
            <a:pPr marL="457200" lvl="1" indent="0">
              <a:lnSpc>
                <a:spcPct val="83000"/>
              </a:lnSpc>
              <a:buNone/>
            </a:pPr>
            <a:endParaRPr lang="es-ES" altLang="es-CO" sz="1600" dirty="0"/>
          </a:p>
          <a:p>
            <a:pPr marL="457200" lvl="1" indent="0">
              <a:lnSpc>
                <a:spcPct val="83000"/>
              </a:lnSpc>
              <a:buNone/>
            </a:pPr>
            <a:r>
              <a:rPr lang="es-ES" altLang="es-CO" sz="1600" dirty="0"/>
              <a:t>w1 =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1519325" y="362359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>
                <a:solidFill>
                  <a:srgbClr val="006666"/>
                </a:solidFill>
              </a:rPr>
              <a:t>X</a:t>
            </a:r>
          </a:p>
        </p:txBody>
      </p:sp>
      <p:grpSp>
        <p:nvGrpSpPr>
          <p:cNvPr id="56" name="Grupo 55"/>
          <p:cNvGrpSpPr/>
          <p:nvPr/>
        </p:nvGrpSpPr>
        <p:grpSpPr>
          <a:xfrm>
            <a:off x="1550296" y="3650534"/>
            <a:ext cx="748146" cy="748146"/>
            <a:chOff x="1341912" y="2501375"/>
            <a:chExt cx="748146" cy="748146"/>
          </a:xfrm>
        </p:grpSpPr>
        <p:sp>
          <p:nvSpPr>
            <p:cNvPr id="57" name="Rectángulo 56"/>
            <p:cNvSpPr/>
            <p:nvPr/>
          </p:nvSpPr>
          <p:spPr>
            <a:xfrm>
              <a:off x="1341912" y="2501375"/>
              <a:ext cx="748146" cy="2493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8" name="Rectángulo 57"/>
            <p:cNvSpPr/>
            <p:nvPr/>
          </p:nvSpPr>
          <p:spPr>
            <a:xfrm>
              <a:off x="1341912" y="2750757"/>
              <a:ext cx="748146" cy="2493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9" name="Rectángulo 58"/>
            <p:cNvSpPr/>
            <p:nvPr/>
          </p:nvSpPr>
          <p:spPr>
            <a:xfrm>
              <a:off x="1341912" y="3000139"/>
              <a:ext cx="748146" cy="2493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0" name="Rectángulo 59"/>
            <p:cNvSpPr/>
            <p:nvPr/>
          </p:nvSpPr>
          <p:spPr>
            <a:xfrm rot="5400000">
              <a:off x="1092530" y="2750757"/>
              <a:ext cx="748146" cy="2493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1" name="Rectángulo 60"/>
            <p:cNvSpPr/>
            <p:nvPr/>
          </p:nvSpPr>
          <p:spPr>
            <a:xfrm rot="5400000">
              <a:off x="1341912" y="2750757"/>
              <a:ext cx="748146" cy="2493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2" name="Rectángulo 61"/>
            <p:cNvSpPr/>
            <p:nvPr/>
          </p:nvSpPr>
          <p:spPr>
            <a:xfrm rot="5400000">
              <a:off x="1591294" y="2750757"/>
              <a:ext cx="748146" cy="2493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3" name="CuadroTexto 62"/>
          <p:cNvSpPr txBox="1"/>
          <p:nvPr/>
        </p:nvSpPr>
        <p:spPr>
          <a:xfrm>
            <a:off x="2041122" y="40909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>
                <a:solidFill>
                  <a:srgbClr val="006666"/>
                </a:solidFill>
              </a:rPr>
              <a:t>X</a:t>
            </a:r>
          </a:p>
        </p:txBody>
      </p:sp>
      <p:sp>
        <p:nvSpPr>
          <p:cNvPr id="64" name="CuadroTexto 63"/>
          <p:cNvSpPr txBox="1"/>
          <p:nvPr/>
        </p:nvSpPr>
        <p:spPr>
          <a:xfrm>
            <a:off x="1529460" y="4108269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>
                <a:solidFill>
                  <a:srgbClr val="C00000"/>
                </a:solidFill>
              </a:rPr>
              <a:t>O</a:t>
            </a:r>
          </a:p>
        </p:txBody>
      </p:sp>
      <p:cxnSp>
        <p:nvCxnSpPr>
          <p:cNvPr id="121" name="Conector recto de flecha 120"/>
          <p:cNvCxnSpPr>
            <a:stCxn id="62" idx="0"/>
          </p:cNvCxnSpPr>
          <p:nvPr/>
        </p:nvCxnSpPr>
        <p:spPr>
          <a:xfrm flipV="1">
            <a:off x="2298442" y="2913558"/>
            <a:ext cx="951468" cy="11110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/>
          <p:cNvCxnSpPr/>
          <p:nvPr/>
        </p:nvCxnSpPr>
        <p:spPr>
          <a:xfrm>
            <a:off x="2313434" y="4032164"/>
            <a:ext cx="9364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cto de flecha 122"/>
          <p:cNvCxnSpPr>
            <a:stCxn id="62" idx="0"/>
          </p:cNvCxnSpPr>
          <p:nvPr/>
        </p:nvCxnSpPr>
        <p:spPr>
          <a:xfrm>
            <a:off x="2298442" y="4024607"/>
            <a:ext cx="938570" cy="1259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/>
          <p:cNvGrpSpPr/>
          <p:nvPr/>
        </p:nvGrpSpPr>
        <p:grpSpPr>
          <a:xfrm>
            <a:off x="3218939" y="4870332"/>
            <a:ext cx="805849" cy="792449"/>
            <a:chOff x="4016799" y="4870332"/>
            <a:chExt cx="805849" cy="792449"/>
          </a:xfrm>
        </p:grpSpPr>
        <p:sp>
          <p:nvSpPr>
            <p:cNvPr id="168" name="CuadroTexto 167"/>
            <p:cNvSpPr txBox="1"/>
            <p:nvPr/>
          </p:nvSpPr>
          <p:spPr>
            <a:xfrm>
              <a:off x="4016799" y="487033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b="1" dirty="0">
                  <a:solidFill>
                    <a:srgbClr val="006666"/>
                  </a:solidFill>
                </a:rPr>
                <a:t>X</a:t>
              </a:r>
            </a:p>
          </p:txBody>
        </p:sp>
        <p:grpSp>
          <p:nvGrpSpPr>
            <p:cNvPr id="169" name="Grupo 168"/>
            <p:cNvGrpSpPr/>
            <p:nvPr/>
          </p:nvGrpSpPr>
          <p:grpSpPr>
            <a:xfrm>
              <a:off x="4047770" y="4897269"/>
              <a:ext cx="748146" cy="748146"/>
              <a:chOff x="1341912" y="2501375"/>
              <a:chExt cx="748146" cy="748146"/>
            </a:xfrm>
          </p:grpSpPr>
          <p:sp>
            <p:nvSpPr>
              <p:cNvPr id="170" name="Rectángulo 169"/>
              <p:cNvSpPr/>
              <p:nvPr/>
            </p:nvSpPr>
            <p:spPr>
              <a:xfrm>
                <a:off x="1341912" y="2501375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1" name="Rectángulo 170"/>
              <p:cNvSpPr/>
              <p:nvPr/>
            </p:nvSpPr>
            <p:spPr>
              <a:xfrm>
                <a:off x="1341912" y="2750757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2" name="Rectángulo 171"/>
              <p:cNvSpPr/>
              <p:nvPr/>
            </p:nvSpPr>
            <p:spPr>
              <a:xfrm>
                <a:off x="1341912" y="3000139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3" name="Rectángulo 172"/>
              <p:cNvSpPr/>
              <p:nvPr/>
            </p:nvSpPr>
            <p:spPr>
              <a:xfrm rot="5400000">
                <a:off x="1092530" y="2750757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4" name="Rectángulo 173"/>
              <p:cNvSpPr/>
              <p:nvPr/>
            </p:nvSpPr>
            <p:spPr>
              <a:xfrm rot="5400000">
                <a:off x="1341912" y="2750757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75" name="Rectángulo 174"/>
              <p:cNvSpPr/>
              <p:nvPr/>
            </p:nvSpPr>
            <p:spPr>
              <a:xfrm rot="5400000">
                <a:off x="1591294" y="2750757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76" name="CuadroTexto 175"/>
            <p:cNvSpPr txBox="1"/>
            <p:nvPr/>
          </p:nvSpPr>
          <p:spPr>
            <a:xfrm>
              <a:off x="4538596" y="53376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b="1" dirty="0">
                  <a:solidFill>
                    <a:srgbClr val="006666"/>
                  </a:solidFill>
                </a:rPr>
                <a:t>X</a:t>
              </a:r>
            </a:p>
          </p:txBody>
        </p:sp>
        <p:sp>
          <p:nvSpPr>
            <p:cNvPr id="177" name="CuadroTexto 176"/>
            <p:cNvSpPr txBox="1"/>
            <p:nvPr/>
          </p:nvSpPr>
          <p:spPr>
            <a:xfrm>
              <a:off x="4026934" y="5355004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b="1" dirty="0">
                  <a:solidFill>
                    <a:srgbClr val="C00000"/>
                  </a:solidFill>
                </a:rPr>
                <a:t>O</a:t>
              </a:r>
            </a:p>
          </p:txBody>
        </p:sp>
        <p:sp>
          <p:nvSpPr>
            <p:cNvPr id="178" name="CuadroTexto 177"/>
            <p:cNvSpPr txBox="1"/>
            <p:nvPr/>
          </p:nvSpPr>
          <p:spPr>
            <a:xfrm>
              <a:off x="4261100" y="5089776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b="1" dirty="0">
                  <a:solidFill>
                    <a:srgbClr val="C00000"/>
                  </a:solidFill>
                </a:rPr>
                <a:t>O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3218939" y="3631395"/>
            <a:ext cx="807673" cy="807322"/>
            <a:chOff x="4016799" y="3631395"/>
            <a:chExt cx="807673" cy="807322"/>
          </a:xfrm>
        </p:grpSpPr>
        <p:sp>
          <p:nvSpPr>
            <p:cNvPr id="148" name="CuadroTexto 147"/>
            <p:cNvSpPr txBox="1"/>
            <p:nvPr/>
          </p:nvSpPr>
          <p:spPr>
            <a:xfrm>
              <a:off x="4016799" y="364626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b="1" dirty="0">
                  <a:solidFill>
                    <a:srgbClr val="006666"/>
                  </a:solidFill>
                </a:rPr>
                <a:t>X</a:t>
              </a:r>
            </a:p>
          </p:txBody>
        </p:sp>
        <p:grpSp>
          <p:nvGrpSpPr>
            <p:cNvPr id="149" name="Grupo 148"/>
            <p:cNvGrpSpPr/>
            <p:nvPr/>
          </p:nvGrpSpPr>
          <p:grpSpPr>
            <a:xfrm>
              <a:off x="4047770" y="3673205"/>
              <a:ext cx="748146" cy="748146"/>
              <a:chOff x="1341912" y="2501375"/>
              <a:chExt cx="748146" cy="748146"/>
            </a:xfrm>
          </p:grpSpPr>
          <p:sp>
            <p:nvSpPr>
              <p:cNvPr id="150" name="Rectángulo 149"/>
              <p:cNvSpPr/>
              <p:nvPr/>
            </p:nvSpPr>
            <p:spPr>
              <a:xfrm>
                <a:off x="1341912" y="2501375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1" name="Rectángulo 150"/>
              <p:cNvSpPr/>
              <p:nvPr/>
            </p:nvSpPr>
            <p:spPr>
              <a:xfrm>
                <a:off x="1341912" y="2750757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2" name="Rectángulo 151"/>
              <p:cNvSpPr/>
              <p:nvPr/>
            </p:nvSpPr>
            <p:spPr>
              <a:xfrm>
                <a:off x="1341912" y="3000139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3" name="Rectángulo 152"/>
              <p:cNvSpPr/>
              <p:nvPr/>
            </p:nvSpPr>
            <p:spPr>
              <a:xfrm rot="5400000">
                <a:off x="1092530" y="2750757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4" name="Rectángulo 153"/>
              <p:cNvSpPr/>
              <p:nvPr/>
            </p:nvSpPr>
            <p:spPr>
              <a:xfrm rot="5400000">
                <a:off x="1341912" y="2750757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55" name="Rectángulo 154"/>
              <p:cNvSpPr/>
              <p:nvPr/>
            </p:nvSpPr>
            <p:spPr>
              <a:xfrm rot="5400000">
                <a:off x="1591294" y="2750757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56" name="CuadroTexto 155"/>
            <p:cNvSpPr txBox="1"/>
            <p:nvPr/>
          </p:nvSpPr>
          <p:spPr>
            <a:xfrm>
              <a:off x="4538596" y="411357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b="1" dirty="0">
                  <a:solidFill>
                    <a:srgbClr val="006666"/>
                  </a:solidFill>
                </a:rPr>
                <a:t>X</a:t>
              </a:r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4026934" y="4130940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b="1" dirty="0">
                  <a:solidFill>
                    <a:srgbClr val="C00000"/>
                  </a:solidFill>
                </a:rPr>
                <a:t>O</a:t>
              </a:r>
            </a:p>
          </p:txBody>
        </p:sp>
        <p:sp>
          <p:nvSpPr>
            <p:cNvPr id="179" name="CuadroTexto 178"/>
            <p:cNvSpPr txBox="1"/>
            <p:nvPr/>
          </p:nvSpPr>
          <p:spPr>
            <a:xfrm>
              <a:off x="4517978" y="3631395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b="1" dirty="0">
                  <a:solidFill>
                    <a:srgbClr val="C00000"/>
                  </a:solidFill>
                </a:rPr>
                <a:t>O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3218939" y="2422081"/>
            <a:ext cx="805849" cy="792449"/>
            <a:chOff x="4016799" y="2422081"/>
            <a:chExt cx="805849" cy="792449"/>
          </a:xfrm>
        </p:grpSpPr>
        <p:sp>
          <p:nvSpPr>
            <p:cNvPr id="158" name="CuadroTexto 157"/>
            <p:cNvSpPr txBox="1"/>
            <p:nvPr/>
          </p:nvSpPr>
          <p:spPr>
            <a:xfrm>
              <a:off x="4016799" y="242208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b="1" dirty="0">
                  <a:solidFill>
                    <a:srgbClr val="006666"/>
                  </a:solidFill>
                </a:rPr>
                <a:t>X</a:t>
              </a:r>
            </a:p>
          </p:txBody>
        </p:sp>
        <p:grpSp>
          <p:nvGrpSpPr>
            <p:cNvPr id="159" name="Grupo 158"/>
            <p:cNvGrpSpPr/>
            <p:nvPr/>
          </p:nvGrpSpPr>
          <p:grpSpPr>
            <a:xfrm>
              <a:off x="4047770" y="2449018"/>
              <a:ext cx="748146" cy="748146"/>
              <a:chOff x="1341912" y="2501375"/>
              <a:chExt cx="748146" cy="748146"/>
            </a:xfrm>
          </p:grpSpPr>
          <p:sp>
            <p:nvSpPr>
              <p:cNvPr id="160" name="Rectángulo 159"/>
              <p:cNvSpPr/>
              <p:nvPr/>
            </p:nvSpPr>
            <p:spPr>
              <a:xfrm>
                <a:off x="1341912" y="2501375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1" name="Rectángulo 160"/>
              <p:cNvSpPr/>
              <p:nvPr/>
            </p:nvSpPr>
            <p:spPr>
              <a:xfrm>
                <a:off x="1341912" y="2750757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2" name="Rectángulo 161"/>
              <p:cNvSpPr/>
              <p:nvPr/>
            </p:nvSpPr>
            <p:spPr>
              <a:xfrm>
                <a:off x="1341912" y="3000139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3" name="Rectángulo 162"/>
              <p:cNvSpPr/>
              <p:nvPr/>
            </p:nvSpPr>
            <p:spPr>
              <a:xfrm rot="5400000">
                <a:off x="1092530" y="2750757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4" name="Rectángulo 163"/>
              <p:cNvSpPr/>
              <p:nvPr/>
            </p:nvSpPr>
            <p:spPr>
              <a:xfrm rot="5400000">
                <a:off x="1341912" y="2750757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  <p:sp>
            <p:nvSpPr>
              <p:cNvPr id="165" name="Rectángulo 164"/>
              <p:cNvSpPr/>
              <p:nvPr/>
            </p:nvSpPr>
            <p:spPr>
              <a:xfrm rot="5400000">
                <a:off x="1591294" y="2750757"/>
                <a:ext cx="748146" cy="2493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/>
              </a:p>
            </p:txBody>
          </p:sp>
        </p:grpSp>
        <p:sp>
          <p:nvSpPr>
            <p:cNvPr id="166" name="CuadroTexto 165"/>
            <p:cNvSpPr txBox="1"/>
            <p:nvPr/>
          </p:nvSpPr>
          <p:spPr>
            <a:xfrm>
              <a:off x="4538596" y="288938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b="1" dirty="0">
                  <a:solidFill>
                    <a:srgbClr val="006666"/>
                  </a:solidFill>
                </a:rPr>
                <a:t>X</a:t>
              </a:r>
            </a:p>
          </p:txBody>
        </p:sp>
        <p:sp>
          <p:nvSpPr>
            <p:cNvPr id="167" name="CuadroTexto 166"/>
            <p:cNvSpPr txBox="1"/>
            <p:nvPr/>
          </p:nvSpPr>
          <p:spPr>
            <a:xfrm>
              <a:off x="4026934" y="290675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b="1" dirty="0">
                  <a:solidFill>
                    <a:srgbClr val="C00000"/>
                  </a:solidFill>
                </a:rPr>
                <a:t>O</a:t>
              </a:r>
            </a:p>
          </p:txBody>
        </p:sp>
        <p:sp>
          <p:nvSpPr>
            <p:cNvPr id="180" name="CuadroTexto 179"/>
            <p:cNvSpPr txBox="1"/>
            <p:nvPr/>
          </p:nvSpPr>
          <p:spPr>
            <a:xfrm>
              <a:off x="4034872" y="268882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b="1" dirty="0">
                  <a:solidFill>
                    <a:srgbClr val="C00000"/>
                  </a:solidFill>
                </a:rPr>
                <a:t>O</a:t>
              </a:r>
            </a:p>
          </p:txBody>
        </p:sp>
      </p:grpSp>
      <p:sp>
        <p:nvSpPr>
          <p:cNvPr id="181" name="CuadroTexto 180"/>
          <p:cNvSpPr txBox="1"/>
          <p:nvPr/>
        </p:nvSpPr>
        <p:spPr>
          <a:xfrm>
            <a:off x="4098567" y="4891019"/>
            <a:ext cx="820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accent4">
                    <a:lumMod val="75000"/>
                  </a:schemeClr>
                </a:solidFill>
              </a:rPr>
              <a:t>Ind1-</a:t>
            </a:r>
            <a:r>
              <a:rPr lang="es-CO" sz="1200" dirty="0">
                <a:solidFill>
                  <a:srgbClr val="C00000"/>
                </a:solidFill>
              </a:rPr>
              <a:t> </a:t>
            </a:r>
          </a:p>
          <a:p>
            <a:r>
              <a:rPr lang="es-CO" sz="1200" dirty="0">
                <a:solidFill>
                  <a:schemeClr val="accent2">
                    <a:lumMod val="75000"/>
                  </a:schemeClr>
                </a:solidFill>
              </a:rPr>
              <a:t>Ind2-</a:t>
            </a:r>
            <a:r>
              <a:rPr lang="es-CO" sz="1200" dirty="0">
                <a:solidFill>
                  <a:srgbClr val="00B050"/>
                </a:solidFill>
              </a:rPr>
              <a:t> </a:t>
            </a:r>
          </a:p>
          <a:p>
            <a:r>
              <a:rPr lang="es-CO" sz="1200" dirty="0">
                <a:solidFill>
                  <a:srgbClr val="7030A0"/>
                </a:solidFill>
              </a:rPr>
              <a:t>Ind3- </a:t>
            </a:r>
          </a:p>
          <a:p>
            <a:r>
              <a:rPr lang="es-CO" sz="1200" dirty="0">
                <a:solidFill>
                  <a:srgbClr val="0070C0"/>
                </a:solidFill>
              </a:rPr>
              <a:t>H =   </a:t>
            </a:r>
          </a:p>
        </p:txBody>
      </p:sp>
      <p:sp>
        <p:nvSpPr>
          <p:cNvPr id="182" name="CuadroTexto 181"/>
          <p:cNvSpPr txBox="1"/>
          <p:nvPr/>
        </p:nvSpPr>
        <p:spPr>
          <a:xfrm>
            <a:off x="4111708" y="3646268"/>
            <a:ext cx="820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accent4">
                    <a:lumMod val="75000"/>
                  </a:schemeClr>
                </a:solidFill>
              </a:rPr>
              <a:t>Ind1-</a:t>
            </a:r>
            <a:r>
              <a:rPr lang="es-CO" sz="1200" dirty="0">
                <a:solidFill>
                  <a:srgbClr val="C00000"/>
                </a:solidFill>
              </a:rPr>
              <a:t> </a:t>
            </a:r>
          </a:p>
          <a:p>
            <a:r>
              <a:rPr lang="es-CO" sz="1200" dirty="0">
                <a:solidFill>
                  <a:schemeClr val="accent2">
                    <a:lumMod val="75000"/>
                  </a:schemeClr>
                </a:solidFill>
              </a:rPr>
              <a:t>Ind2-</a:t>
            </a:r>
            <a:r>
              <a:rPr lang="es-CO" sz="1200" dirty="0">
                <a:solidFill>
                  <a:srgbClr val="00B050"/>
                </a:solidFill>
              </a:rPr>
              <a:t>   </a:t>
            </a:r>
          </a:p>
          <a:p>
            <a:r>
              <a:rPr lang="es-CO" sz="1200" dirty="0">
                <a:solidFill>
                  <a:srgbClr val="7030A0"/>
                </a:solidFill>
              </a:rPr>
              <a:t>Ind3- </a:t>
            </a:r>
          </a:p>
          <a:p>
            <a:r>
              <a:rPr lang="es-CO" sz="1200" dirty="0">
                <a:solidFill>
                  <a:srgbClr val="0070C0"/>
                </a:solidFill>
              </a:rPr>
              <a:t>H= </a:t>
            </a:r>
          </a:p>
        </p:txBody>
      </p:sp>
      <p:sp>
        <p:nvSpPr>
          <p:cNvPr id="183" name="CuadroTexto 182"/>
          <p:cNvSpPr txBox="1"/>
          <p:nvPr/>
        </p:nvSpPr>
        <p:spPr>
          <a:xfrm>
            <a:off x="4116379" y="2449018"/>
            <a:ext cx="721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accent4">
                    <a:lumMod val="75000"/>
                  </a:schemeClr>
                </a:solidFill>
              </a:rPr>
              <a:t>Ind1-</a:t>
            </a:r>
            <a:r>
              <a:rPr lang="es-CO" sz="1200" dirty="0">
                <a:solidFill>
                  <a:srgbClr val="C00000"/>
                </a:solidFill>
              </a:rPr>
              <a:t> </a:t>
            </a:r>
          </a:p>
          <a:p>
            <a:r>
              <a:rPr lang="es-CO" sz="1200" dirty="0">
                <a:solidFill>
                  <a:schemeClr val="accent2">
                    <a:lumMod val="75000"/>
                  </a:schemeClr>
                </a:solidFill>
              </a:rPr>
              <a:t>Ind2-</a:t>
            </a:r>
            <a:r>
              <a:rPr lang="es-CO" sz="1200" dirty="0">
                <a:solidFill>
                  <a:srgbClr val="00B050"/>
                </a:solidFill>
              </a:rPr>
              <a:t> </a:t>
            </a:r>
          </a:p>
          <a:p>
            <a:r>
              <a:rPr lang="es-CO" sz="1200" dirty="0">
                <a:solidFill>
                  <a:srgbClr val="7030A0"/>
                </a:solidFill>
              </a:rPr>
              <a:t>Ind3- </a:t>
            </a:r>
          </a:p>
          <a:p>
            <a:r>
              <a:rPr lang="es-CO" sz="1200" dirty="0">
                <a:solidFill>
                  <a:srgbClr val="0070C0"/>
                </a:solidFill>
              </a:rPr>
              <a:t>H=  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661351" y="6023899"/>
            <a:ext cx="40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solidFill>
                  <a:srgbClr val="C00000"/>
                </a:solidFill>
              </a:rPr>
              <a:t>Cuál jugada es mejor para el jugador O ??</a:t>
            </a:r>
          </a:p>
        </p:txBody>
      </p:sp>
      <p:pic>
        <p:nvPicPr>
          <p:cNvPr id="67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67"/>
          <a:stretch/>
        </p:blipFill>
        <p:spPr>
          <a:xfrm>
            <a:off x="1398" y="4652"/>
            <a:ext cx="12201128" cy="1649377"/>
          </a:xfrm>
        </p:spPr>
      </p:pic>
      <p:sp>
        <p:nvSpPr>
          <p:cNvPr id="68" name="Rectángulo 67"/>
          <p:cNvSpPr/>
          <p:nvPr/>
        </p:nvSpPr>
        <p:spPr>
          <a:xfrm>
            <a:off x="1343310" y="593072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4-1 – Triqui Heurística</a:t>
            </a:r>
          </a:p>
        </p:txBody>
      </p:sp>
    </p:spTree>
    <p:extLst>
      <p:ext uri="{BB962C8B-B14F-4D97-AF65-F5344CB8AC3E}">
        <p14:creationId xmlns:p14="http://schemas.microsoft.com/office/powerpoint/2010/main" val="174162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81" grpId="0"/>
      <p:bldP spid="182" grpId="0"/>
      <p:bldP spid="18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/>
          <p:cNvSpPr/>
          <p:nvPr/>
        </p:nvSpPr>
        <p:spPr>
          <a:xfrm>
            <a:off x="1341911" y="583285"/>
            <a:ext cx="71726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Ejemplo Árbol de Juego MIN-MAX</a:t>
            </a:r>
          </a:p>
        </p:txBody>
      </p:sp>
      <p:sp>
        <p:nvSpPr>
          <p:cNvPr id="8" name="6 Triángulo isósceles"/>
          <p:cNvSpPr/>
          <p:nvPr/>
        </p:nvSpPr>
        <p:spPr>
          <a:xfrm>
            <a:off x="5432320" y="2060848"/>
            <a:ext cx="648072" cy="648072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</a:t>
            </a:r>
          </a:p>
        </p:txBody>
      </p:sp>
      <p:sp>
        <p:nvSpPr>
          <p:cNvPr id="9" name="7 Triángulo isósceles"/>
          <p:cNvSpPr/>
          <p:nvPr/>
        </p:nvSpPr>
        <p:spPr>
          <a:xfrm>
            <a:off x="183192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8 Triángulo isósceles"/>
          <p:cNvSpPr/>
          <p:nvPr/>
        </p:nvSpPr>
        <p:spPr>
          <a:xfrm>
            <a:off x="2624008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9 Triángulo isósceles"/>
          <p:cNvSpPr/>
          <p:nvPr/>
        </p:nvSpPr>
        <p:spPr>
          <a:xfrm>
            <a:off x="3344088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16 Triángulo isósceles"/>
          <p:cNvSpPr/>
          <p:nvPr/>
        </p:nvSpPr>
        <p:spPr>
          <a:xfrm rot="10800000">
            <a:off x="2624008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17 Triángulo isósceles"/>
          <p:cNvSpPr/>
          <p:nvPr/>
        </p:nvSpPr>
        <p:spPr>
          <a:xfrm rot="10800000">
            <a:off x="5432320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18 Triángulo isósceles"/>
          <p:cNvSpPr/>
          <p:nvPr/>
        </p:nvSpPr>
        <p:spPr>
          <a:xfrm rot="10800000">
            <a:off x="8096616" y="3645024"/>
            <a:ext cx="648072" cy="648072"/>
          </a:xfrm>
          <a:prstGeom prst="triangle">
            <a:avLst/>
          </a:prstGeom>
          <a:solidFill>
            <a:srgbClr val="FF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20 Conector recto de flecha"/>
          <p:cNvCxnSpPr>
            <a:stCxn id="8" idx="2"/>
            <a:endCxn id="14" idx="3"/>
          </p:cNvCxnSpPr>
          <p:nvPr/>
        </p:nvCxnSpPr>
        <p:spPr>
          <a:xfrm flipH="1">
            <a:off x="2948044" y="2708920"/>
            <a:ext cx="2484276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23 Conector recto de flecha"/>
          <p:cNvCxnSpPr>
            <a:stCxn id="8" idx="3"/>
            <a:endCxn id="15" idx="3"/>
          </p:cNvCxnSpPr>
          <p:nvPr/>
        </p:nvCxnSpPr>
        <p:spPr>
          <a:xfrm>
            <a:off x="5756356" y="270892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25 Conector recto de flecha"/>
          <p:cNvCxnSpPr>
            <a:stCxn id="8" idx="4"/>
            <a:endCxn id="16" idx="3"/>
          </p:cNvCxnSpPr>
          <p:nvPr/>
        </p:nvCxnSpPr>
        <p:spPr>
          <a:xfrm>
            <a:off x="6080392" y="2708920"/>
            <a:ext cx="234026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29 Conector recto"/>
          <p:cNvCxnSpPr>
            <a:stCxn id="14" idx="0"/>
            <a:endCxn id="9" idx="0"/>
          </p:cNvCxnSpPr>
          <p:nvPr/>
        </p:nvCxnSpPr>
        <p:spPr>
          <a:xfrm flipH="1">
            <a:off x="2155956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30 Conector recto"/>
          <p:cNvCxnSpPr>
            <a:stCxn id="14" idx="0"/>
            <a:endCxn id="12" idx="0"/>
          </p:cNvCxnSpPr>
          <p:nvPr/>
        </p:nvCxnSpPr>
        <p:spPr>
          <a:xfrm>
            <a:off x="2948044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33 Conector recto"/>
          <p:cNvCxnSpPr>
            <a:stCxn id="14" idx="0"/>
            <a:endCxn id="13" idx="0"/>
          </p:cNvCxnSpPr>
          <p:nvPr/>
        </p:nvCxnSpPr>
        <p:spPr>
          <a:xfrm>
            <a:off x="2948044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36 Triángulo isósceles"/>
          <p:cNvSpPr/>
          <p:nvPr/>
        </p:nvSpPr>
        <p:spPr>
          <a:xfrm>
            <a:off x="4640232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4" name="37 Triángulo isósceles"/>
          <p:cNvSpPr/>
          <p:nvPr/>
        </p:nvSpPr>
        <p:spPr>
          <a:xfrm>
            <a:off x="543232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38 Triángulo isósceles"/>
          <p:cNvSpPr/>
          <p:nvPr/>
        </p:nvSpPr>
        <p:spPr>
          <a:xfrm>
            <a:off x="6152400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26" name="39 Conector recto"/>
          <p:cNvCxnSpPr>
            <a:stCxn id="15" idx="0"/>
            <a:endCxn id="23" idx="0"/>
          </p:cNvCxnSpPr>
          <p:nvPr/>
        </p:nvCxnSpPr>
        <p:spPr>
          <a:xfrm flipH="1">
            <a:off x="4964268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40 Conector recto"/>
          <p:cNvCxnSpPr>
            <a:stCxn id="15" idx="0"/>
            <a:endCxn id="24" idx="0"/>
          </p:cNvCxnSpPr>
          <p:nvPr/>
        </p:nvCxnSpPr>
        <p:spPr>
          <a:xfrm>
            <a:off x="5756356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41 Conector recto"/>
          <p:cNvCxnSpPr>
            <a:stCxn id="15" idx="0"/>
            <a:endCxn id="25" idx="0"/>
          </p:cNvCxnSpPr>
          <p:nvPr/>
        </p:nvCxnSpPr>
        <p:spPr>
          <a:xfrm>
            <a:off x="5756356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45 Triángulo isósceles"/>
          <p:cNvSpPr/>
          <p:nvPr/>
        </p:nvSpPr>
        <p:spPr>
          <a:xfrm>
            <a:off x="7304528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46 Triángulo isósceles"/>
          <p:cNvSpPr/>
          <p:nvPr/>
        </p:nvSpPr>
        <p:spPr>
          <a:xfrm>
            <a:off x="8096616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47 Triángulo isósceles"/>
          <p:cNvSpPr/>
          <p:nvPr/>
        </p:nvSpPr>
        <p:spPr>
          <a:xfrm>
            <a:off x="8816696" y="5085184"/>
            <a:ext cx="648072" cy="6480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3" name="48 Conector recto"/>
          <p:cNvCxnSpPr>
            <a:stCxn id="16" idx="0"/>
            <a:endCxn id="29" idx="0"/>
          </p:cNvCxnSpPr>
          <p:nvPr/>
        </p:nvCxnSpPr>
        <p:spPr>
          <a:xfrm flipH="1">
            <a:off x="7628564" y="4293096"/>
            <a:ext cx="792088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49 Conector recto"/>
          <p:cNvCxnSpPr>
            <a:stCxn id="16" idx="0"/>
            <a:endCxn id="30" idx="0"/>
          </p:cNvCxnSpPr>
          <p:nvPr/>
        </p:nvCxnSpPr>
        <p:spPr>
          <a:xfrm>
            <a:off x="8420652" y="4293096"/>
            <a:ext cx="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50 Conector recto"/>
          <p:cNvCxnSpPr>
            <a:stCxn id="16" idx="0"/>
            <a:endCxn id="32" idx="0"/>
          </p:cNvCxnSpPr>
          <p:nvPr/>
        </p:nvCxnSpPr>
        <p:spPr>
          <a:xfrm>
            <a:off x="8420652" y="4293096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58 CuadroTexto"/>
          <p:cNvSpPr txBox="1"/>
          <p:nvPr/>
        </p:nvSpPr>
        <p:spPr>
          <a:xfrm>
            <a:off x="2768024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</a:t>
            </a:r>
          </a:p>
        </p:txBody>
      </p:sp>
      <p:sp>
        <p:nvSpPr>
          <p:cNvPr id="37" name="59 CuadroTexto"/>
          <p:cNvSpPr txBox="1"/>
          <p:nvPr/>
        </p:nvSpPr>
        <p:spPr>
          <a:xfrm>
            <a:off x="5576336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</a:t>
            </a:r>
          </a:p>
        </p:txBody>
      </p:sp>
      <p:sp>
        <p:nvSpPr>
          <p:cNvPr id="38" name="60 CuadroTexto"/>
          <p:cNvSpPr txBox="1"/>
          <p:nvPr/>
        </p:nvSpPr>
        <p:spPr>
          <a:xfrm>
            <a:off x="8240632" y="37170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</a:t>
            </a:r>
          </a:p>
        </p:txBody>
      </p:sp>
      <p:cxnSp>
        <p:nvCxnSpPr>
          <p:cNvPr id="39" name="62 Conector recto"/>
          <p:cNvCxnSpPr/>
          <p:nvPr/>
        </p:nvCxnSpPr>
        <p:spPr>
          <a:xfrm>
            <a:off x="1111840" y="3356992"/>
            <a:ext cx="8820472" cy="0"/>
          </a:xfrm>
          <a:prstGeom prst="line">
            <a:avLst/>
          </a:prstGeom>
          <a:ln w="76200">
            <a:solidFill>
              <a:schemeClr val="accent5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67 CuadroTexto"/>
          <p:cNvSpPr txBox="1"/>
          <p:nvPr/>
        </p:nvSpPr>
        <p:spPr>
          <a:xfrm>
            <a:off x="1975936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</a:t>
            </a:r>
          </a:p>
        </p:txBody>
      </p:sp>
      <p:sp>
        <p:nvSpPr>
          <p:cNvPr id="43" name="68 CuadroTexto"/>
          <p:cNvSpPr txBox="1"/>
          <p:nvPr/>
        </p:nvSpPr>
        <p:spPr>
          <a:xfrm>
            <a:off x="2768024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12</a:t>
            </a:r>
          </a:p>
        </p:txBody>
      </p:sp>
      <p:sp>
        <p:nvSpPr>
          <p:cNvPr id="44" name="69 CuadroTexto"/>
          <p:cNvSpPr txBox="1"/>
          <p:nvPr/>
        </p:nvSpPr>
        <p:spPr>
          <a:xfrm>
            <a:off x="3560112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8</a:t>
            </a:r>
          </a:p>
        </p:txBody>
      </p:sp>
      <p:sp>
        <p:nvSpPr>
          <p:cNvPr id="45" name="70 CuadroTexto"/>
          <p:cNvSpPr txBox="1"/>
          <p:nvPr/>
        </p:nvSpPr>
        <p:spPr>
          <a:xfrm>
            <a:off x="4784248" y="57239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</a:p>
        </p:txBody>
      </p:sp>
      <p:sp>
        <p:nvSpPr>
          <p:cNvPr id="46" name="71 CuadroTexto"/>
          <p:cNvSpPr txBox="1"/>
          <p:nvPr/>
        </p:nvSpPr>
        <p:spPr>
          <a:xfrm>
            <a:off x="5576336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</a:t>
            </a:r>
          </a:p>
        </p:txBody>
      </p:sp>
      <p:sp>
        <p:nvSpPr>
          <p:cNvPr id="47" name="72 CuadroTexto"/>
          <p:cNvSpPr txBox="1"/>
          <p:nvPr/>
        </p:nvSpPr>
        <p:spPr>
          <a:xfrm>
            <a:off x="6296416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6</a:t>
            </a:r>
          </a:p>
        </p:txBody>
      </p:sp>
      <p:sp>
        <p:nvSpPr>
          <p:cNvPr id="48" name="73 CuadroTexto"/>
          <p:cNvSpPr txBox="1"/>
          <p:nvPr/>
        </p:nvSpPr>
        <p:spPr>
          <a:xfrm>
            <a:off x="7448544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14</a:t>
            </a:r>
          </a:p>
        </p:txBody>
      </p:sp>
      <p:sp>
        <p:nvSpPr>
          <p:cNvPr id="49" name="74 CuadroTexto"/>
          <p:cNvSpPr txBox="1"/>
          <p:nvPr/>
        </p:nvSpPr>
        <p:spPr>
          <a:xfrm>
            <a:off x="8312640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5</a:t>
            </a:r>
          </a:p>
        </p:txBody>
      </p:sp>
      <p:sp>
        <p:nvSpPr>
          <p:cNvPr id="50" name="75 CuadroTexto"/>
          <p:cNvSpPr txBox="1"/>
          <p:nvPr/>
        </p:nvSpPr>
        <p:spPr>
          <a:xfrm>
            <a:off x="9032720" y="57332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</a:t>
            </a:r>
          </a:p>
        </p:txBody>
      </p:sp>
      <p:sp>
        <p:nvSpPr>
          <p:cNvPr id="51" name="76 CuadroTexto"/>
          <p:cNvSpPr txBox="1"/>
          <p:nvPr/>
        </p:nvSpPr>
        <p:spPr>
          <a:xfrm>
            <a:off x="4136176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a1</a:t>
            </a:r>
          </a:p>
        </p:txBody>
      </p:sp>
      <p:sp>
        <p:nvSpPr>
          <p:cNvPr id="52" name="77 CuadroTexto"/>
          <p:cNvSpPr txBox="1"/>
          <p:nvPr/>
        </p:nvSpPr>
        <p:spPr>
          <a:xfrm>
            <a:off x="5720352" y="28529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a2</a:t>
            </a:r>
          </a:p>
        </p:txBody>
      </p:sp>
      <p:sp>
        <p:nvSpPr>
          <p:cNvPr id="53" name="78 CuadroTexto"/>
          <p:cNvSpPr txBox="1"/>
          <p:nvPr/>
        </p:nvSpPr>
        <p:spPr>
          <a:xfrm>
            <a:off x="6944488" y="27809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a3</a:t>
            </a:r>
          </a:p>
        </p:txBody>
      </p:sp>
      <p:sp>
        <p:nvSpPr>
          <p:cNvPr id="54" name="79 CuadroTexto"/>
          <p:cNvSpPr txBox="1"/>
          <p:nvPr/>
        </p:nvSpPr>
        <p:spPr>
          <a:xfrm>
            <a:off x="204794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b1</a:t>
            </a:r>
          </a:p>
        </p:txBody>
      </p:sp>
      <p:sp>
        <p:nvSpPr>
          <p:cNvPr id="55" name="80 CuadroTexto"/>
          <p:cNvSpPr txBox="1"/>
          <p:nvPr/>
        </p:nvSpPr>
        <p:spPr>
          <a:xfrm>
            <a:off x="2624008" y="4733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b2</a:t>
            </a:r>
          </a:p>
        </p:txBody>
      </p:sp>
      <p:sp>
        <p:nvSpPr>
          <p:cNvPr id="56" name="81 CuadroTexto"/>
          <p:cNvSpPr txBox="1"/>
          <p:nvPr/>
        </p:nvSpPr>
        <p:spPr>
          <a:xfrm>
            <a:off x="3488104" y="46531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b3</a:t>
            </a:r>
          </a:p>
        </p:txBody>
      </p:sp>
      <p:sp>
        <p:nvSpPr>
          <p:cNvPr id="57" name="82 CuadroTexto"/>
          <p:cNvSpPr txBox="1"/>
          <p:nvPr/>
        </p:nvSpPr>
        <p:spPr>
          <a:xfrm>
            <a:off x="6152400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c3</a:t>
            </a:r>
          </a:p>
        </p:txBody>
      </p:sp>
      <p:sp>
        <p:nvSpPr>
          <p:cNvPr id="58" name="83 CuadroTexto"/>
          <p:cNvSpPr txBox="1"/>
          <p:nvPr/>
        </p:nvSpPr>
        <p:spPr>
          <a:xfrm>
            <a:off x="5432320" y="47335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c2</a:t>
            </a:r>
          </a:p>
        </p:txBody>
      </p:sp>
      <p:sp>
        <p:nvSpPr>
          <p:cNvPr id="59" name="84 CuadroTexto"/>
          <p:cNvSpPr txBox="1"/>
          <p:nvPr/>
        </p:nvSpPr>
        <p:spPr>
          <a:xfrm>
            <a:off x="4856256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c1</a:t>
            </a:r>
          </a:p>
        </p:txBody>
      </p:sp>
      <p:sp>
        <p:nvSpPr>
          <p:cNvPr id="60" name="85 CuadroTexto"/>
          <p:cNvSpPr txBox="1"/>
          <p:nvPr/>
        </p:nvSpPr>
        <p:spPr>
          <a:xfrm>
            <a:off x="7736576" y="443711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d1</a:t>
            </a:r>
          </a:p>
        </p:txBody>
      </p:sp>
      <p:sp>
        <p:nvSpPr>
          <p:cNvPr id="61" name="86 CuadroTexto"/>
          <p:cNvSpPr txBox="1"/>
          <p:nvPr/>
        </p:nvSpPr>
        <p:spPr>
          <a:xfrm>
            <a:off x="8312640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d2</a:t>
            </a:r>
          </a:p>
        </p:txBody>
      </p:sp>
      <p:sp>
        <p:nvSpPr>
          <p:cNvPr id="62" name="87 CuadroTexto"/>
          <p:cNvSpPr txBox="1"/>
          <p:nvPr/>
        </p:nvSpPr>
        <p:spPr>
          <a:xfrm>
            <a:off x="8816696" y="457183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d3</a:t>
            </a:r>
          </a:p>
        </p:txBody>
      </p:sp>
      <p:sp>
        <p:nvSpPr>
          <p:cNvPr id="63" name="5 CuadroTexto"/>
          <p:cNvSpPr txBox="1"/>
          <p:nvPr/>
        </p:nvSpPr>
        <p:spPr>
          <a:xfrm>
            <a:off x="9932312" y="3185650"/>
            <a:ext cx="16630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MAX: Jugador 1</a:t>
            </a:r>
          </a:p>
        </p:txBody>
      </p:sp>
      <p:cxnSp>
        <p:nvCxnSpPr>
          <p:cNvPr id="64" name="62 Conector recto"/>
          <p:cNvCxnSpPr/>
          <p:nvPr/>
        </p:nvCxnSpPr>
        <p:spPr>
          <a:xfrm>
            <a:off x="1111840" y="4464438"/>
            <a:ext cx="8820472" cy="0"/>
          </a:xfrm>
          <a:prstGeom prst="line">
            <a:avLst/>
          </a:prstGeom>
          <a:ln w="76200">
            <a:solidFill>
              <a:srgbClr val="FF9966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5 CuadroTexto"/>
          <p:cNvSpPr txBox="1"/>
          <p:nvPr/>
        </p:nvSpPr>
        <p:spPr>
          <a:xfrm>
            <a:off x="9932312" y="4293096"/>
            <a:ext cx="1663052" cy="369332"/>
          </a:xfrm>
          <a:prstGeom prst="rect">
            <a:avLst/>
          </a:prstGeom>
          <a:solidFill>
            <a:srgbClr val="FF996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CO" dirty="0"/>
              <a:t>MIN: Jugador 2</a:t>
            </a:r>
          </a:p>
        </p:txBody>
      </p:sp>
      <p:pic>
        <p:nvPicPr>
          <p:cNvPr id="66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67"/>
          <a:stretch/>
        </p:blipFill>
        <p:spPr>
          <a:xfrm>
            <a:off x="1398" y="4652"/>
            <a:ext cx="12201128" cy="1649377"/>
          </a:xfrm>
        </p:spPr>
      </p:pic>
      <p:sp>
        <p:nvSpPr>
          <p:cNvPr id="67" name="Rectángulo 66"/>
          <p:cNvSpPr/>
          <p:nvPr/>
        </p:nvSpPr>
        <p:spPr>
          <a:xfrm>
            <a:off x="1343310" y="593072"/>
            <a:ext cx="71726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3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Taller 4-1 – Simulación Triqui</a:t>
            </a:r>
          </a:p>
        </p:txBody>
      </p:sp>
    </p:spTree>
    <p:extLst>
      <p:ext uri="{BB962C8B-B14F-4D97-AF65-F5344CB8AC3E}">
        <p14:creationId xmlns:p14="http://schemas.microsoft.com/office/powerpoint/2010/main" val="138860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384468" y="2812021"/>
            <a:ext cx="8456166" cy="1581096"/>
          </a:xfrm>
        </p:spPr>
        <p:txBody>
          <a:bodyPr>
            <a:noAutofit/>
          </a:bodyPr>
          <a:lstStyle/>
          <a:p>
            <a:r>
              <a:rPr lang="es-ES_tradnl" sz="5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Inteligencia Artificial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Juegos Multijugador</a:t>
            </a:r>
          </a:p>
          <a:p>
            <a:r>
              <a:rPr lang="es-ES_tradnl" sz="3600" b="1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Taller 4-1 - </a:t>
            </a:r>
            <a:r>
              <a:rPr lang="es-ES_tradnl" sz="3600" b="1" dirty="0" err="1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</a:rPr>
              <a:t>Triqui</a:t>
            </a:r>
            <a:endParaRPr lang="es-ES_tradnl" sz="3600" b="1" dirty="0">
              <a:solidFill>
                <a:srgbClr val="FFC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3723788" y="5639886"/>
            <a:ext cx="8456166" cy="10027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Ing. Enrique González PhD</a:t>
            </a:r>
          </a:p>
          <a:p>
            <a:r>
              <a:rPr lang="es-ES_tradnl" b="1" dirty="0">
                <a:solidFill>
                  <a:schemeClr val="accent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Departamento de Ingeniería de Sistemas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314926" y="170946"/>
            <a:ext cx="3634928" cy="94749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_tradnl" sz="1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Nombre 1</a:t>
            </a:r>
          </a:p>
          <a:p>
            <a:pPr algn="l"/>
            <a:r>
              <a:rPr lang="es-ES_tradnl" sz="1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Nombre 2</a:t>
            </a:r>
          </a:p>
          <a:p>
            <a:pPr algn="l"/>
            <a:r>
              <a:rPr lang="es-ES_tradnl" sz="14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Nombre 3</a:t>
            </a:r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58702" y="407820"/>
            <a:ext cx="1156224" cy="4737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Grupo X</a:t>
            </a:r>
          </a:p>
        </p:txBody>
      </p:sp>
    </p:spTree>
    <p:extLst>
      <p:ext uri="{BB962C8B-B14F-4D97-AF65-F5344CB8AC3E}">
        <p14:creationId xmlns:p14="http://schemas.microsoft.com/office/powerpoint/2010/main" val="2698269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9196</TotalTime>
  <Words>350</Words>
  <Application>Microsoft Macintosh PowerPoint</Application>
  <PresentationFormat>Panorámica</PresentationFormat>
  <Paragraphs>115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wilperiodista86@gmail.com</dc:creator>
  <cp:lastModifiedBy>Laura Juliana Mora Paez</cp:lastModifiedBy>
  <cp:revision>375</cp:revision>
  <dcterms:created xsi:type="dcterms:W3CDTF">2017-03-01T15:55:36Z</dcterms:created>
  <dcterms:modified xsi:type="dcterms:W3CDTF">2025-02-17T21:15:29Z</dcterms:modified>
</cp:coreProperties>
</file>