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07" r:id="rId6"/>
    <p:sldId id="301" r:id="rId7"/>
    <p:sldId id="308" r:id="rId8"/>
    <p:sldId id="302" r:id="rId9"/>
    <p:sldId id="309" r:id="rId10"/>
    <p:sldId id="303" r:id="rId11"/>
    <p:sldId id="310" r:id="rId12"/>
    <p:sldId id="304" r:id="rId13"/>
    <p:sldId id="311" r:id="rId14"/>
    <p:sldId id="305" r:id="rId15"/>
    <p:sldId id="312" r:id="rId16"/>
    <p:sldId id="306" r:id="rId17"/>
    <p:sldId id="313" r:id="rId18"/>
    <p:sldId id="300" r:id="rId19"/>
    <p:sldId id="314" r:id="rId20"/>
    <p:sldId id="299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-194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A2E0BA-9E28-4A91-B3A3-ED54B07E5F77}" type="datetimeFigureOut">
              <a:rPr lang="ru-RU"/>
              <a:pPr>
                <a:defRPr/>
              </a:pPr>
              <a:t>28.10.2020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424AA5A-92FF-4F80-B4CC-E84046FC78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6AF27-C528-4F54-991E-BF50C57A52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83F3-70B8-4CCD-9DF5-7AAD3A435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69F11-7284-4F30-AFEB-FC85FE420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68CEF-0248-4ECF-AB2F-9C8CB3347E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D11F-9776-48FE-AFA0-37F2355C0B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4BE60-04D8-4A03-BCA3-BC3FB5EB9B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75D34-3AFC-4959-883B-F56754CE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03BC-3732-4548-9A74-A7C3674C98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44D5A-8006-4B5D-8BCA-406D658913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65E29-2881-4534-966C-580C58872A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A93D7-58C8-4BE7-B32D-59AF9F2CC0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FA85DFA6-498F-43D7-ADD4-11E11596F9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7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0" dirty="0" smtClean="0">
                <a:solidFill>
                  <a:srgbClr val="FF0000"/>
                </a:solidFill>
                <a:latin typeface="+mn-lt"/>
              </a:rPr>
              <a:t>Антитеррористическая Безопасность в школьных учреждениях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5733256"/>
            <a:ext cx="7416824" cy="504056"/>
          </a:xfrm>
        </p:spPr>
        <p:txBody>
          <a:bodyPr/>
          <a:lstStyle/>
          <a:p>
            <a:pPr eaLnBrk="1" hangingPunct="1"/>
            <a:r>
              <a:rPr lang="ru-RU" sz="2000" dirty="0" smtClean="0">
                <a:cs typeface="Times New Roman" pitchFamily="18" charset="0"/>
              </a:rPr>
              <a:t>Павловский В.С. </a:t>
            </a:r>
            <a:r>
              <a:rPr lang="ru-RU" sz="2000" dirty="0" smtClean="0">
                <a:cs typeface="Times New Roman" pitchFamily="18" charset="0"/>
              </a:rPr>
              <a:t>Преподаватель – организатор СОШ </a:t>
            </a:r>
            <a:r>
              <a:rPr lang="ru-RU" sz="2000" dirty="0" smtClean="0">
                <a:cs typeface="Times New Roman" pitchFamily="18" charset="0"/>
              </a:rPr>
              <a:t>№ 44 </a:t>
            </a:r>
          </a:p>
        </p:txBody>
      </p:sp>
      <p:pic>
        <p:nvPicPr>
          <p:cNvPr id="5" name="Рисунок 4" descr="2848-1640-8251-99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6408712" cy="396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Применение химических средств</a:t>
            </a:r>
          </a:p>
        </p:txBody>
      </p:sp>
      <p:pic>
        <p:nvPicPr>
          <p:cNvPr id="8" name="Содержимое 7" descr="8334c371-3b01-4a89-ad1e-5e8a8a48b154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68760"/>
            <a:ext cx="8229600" cy="50002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Защитные меры и поведение в ситуации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08525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Сообщить</a:t>
            </a:r>
            <a:r>
              <a:rPr lang="ru-RU" dirty="0" smtClean="0"/>
              <a:t> о находке </a:t>
            </a:r>
            <a:r>
              <a:rPr lang="ru-RU" dirty="0" smtClean="0">
                <a:solidFill>
                  <a:srgbClr val="FFC000"/>
                </a:solidFill>
              </a:rPr>
              <a:t>дежурному учителю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завучу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C000"/>
                </a:solidFill>
              </a:rPr>
              <a:t>директору школы</a:t>
            </a:r>
            <a:endParaRPr lang="ru-RU" dirty="0" smtClean="0"/>
          </a:p>
          <a:p>
            <a:r>
              <a:rPr lang="ru-RU" dirty="0" smtClean="0">
                <a:solidFill>
                  <a:srgbClr val="FFC000"/>
                </a:solidFill>
              </a:rPr>
              <a:t>Проявлять наблюдательность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C000"/>
                </a:solidFill>
              </a:rPr>
              <a:t>бдительность</a:t>
            </a:r>
            <a:r>
              <a:rPr lang="ru-RU" dirty="0" smtClean="0"/>
              <a:t> при обнаружении веществ </a:t>
            </a:r>
            <a:r>
              <a:rPr lang="ru-RU" dirty="0" smtClean="0">
                <a:solidFill>
                  <a:srgbClr val="FFC000"/>
                </a:solidFill>
              </a:rPr>
              <a:t>странного запаха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вида</a:t>
            </a:r>
            <a:r>
              <a:rPr lang="ru-RU" dirty="0" smtClean="0"/>
              <a:t> и их </a:t>
            </a:r>
            <a:r>
              <a:rPr lang="ru-RU" dirty="0" smtClean="0">
                <a:solidFill>
                  <a:srgbClr val="FFC000"/>
                </a:solidFill>
              </a:rPr>
              <a:t>расположения </a:t>
            </a:r>
          </a:p>
          <a:p>
            <a:r>
              <a:rPr lang="ru-RU" dirty="0" smtClean="0"/>
              <a:t>После объявления эвакуации </a:t>
            </a:r>
            <a:r>
              <a:rPr lang="ru-RU" dirty="0" smtClean="0">
                <a:solidFill>
                  <a:srgbClr val="FFC000"/>
                </a:solidFill>
              </a:rPr>
              <a:t>сохранять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спокойствие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FFC000"/>
                </a:solidFill>
              </a:rPr>
              <a:t>организованно покинуть здание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Четко выполнять указания руководства школы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C000"/>
                </a:solidFill>
              </a:rPr>
              <a:t>сотрудников спецслужб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920880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990033"/>
                </a:solidFill>
                <a:latin typeface="+mn-lt"/>
              </a:rPr>
              <a:t>Звонки с </a:t>
            </a:r>
            <a:r>
              <a:rPr lang="ru-RU" sz="3500" dirty="0" smtClean="0">
                <a:solidFill>
                  <a:srgbClr val="990033"/>
                </a:solidFill>
                <a:latin typeface="+mn-lt"/>
              </a:rPr>
              <a:t>сообщениями</a:t>
            </a:r>
            <a:r>
              <a:rPr lang="ru-RU" sz="3400" dirty="0" smtClean="0">
                <a:solidFill>
                  <a:srgbClr val="990033"/>
                </a:solidFill>
                <a:latin typeface="+mn-lt"/>
              </a:rPr>
              <a:t> о минировании</a:t>
            </a:r>
          </a:p>
        </p:txBody>
      </p:sp>
      <p:pic>
        <p:nvPicPr>
          <p:cNvPr id="5" name="Содержимое 4" descr="m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124744"/>
            <a:ext cx="7632848" cy="51839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Защитные меры и поведение в ситуации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08525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Сообщить</a:t>
            </a:r>
            <a:r>
              <a:rPr lang="ru-RU" dirty="0" smtClean="0"/>
              <a:t> о сигнале </a:t>
            </a:r>
            <a:r>
              <a:rPr lang="ru-RU" dirty="0" smtClean="0">
                <a:solidFill>
                  <a:srgbClr val="FFC000"/>
                </a:solidFill>
              </a:rPr>
              <a:t>завучу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C000"/>
                </a:solidFill>
              </a:rPr>
              <a:t>директору школы.</a:t>
            </a:r>
          </a:p>
          <a:p>
            <a:r>
              <a:rPr lang="ru-RU" dirty="0" smtClean="0"/>
              <a:t>Постараться </a:t>
            </a:r>
            <a:r>
              <a:rPr lang="ru-RU" dirty="0" smtClean="0">
                <a:solidFill>
                  <a:srgbClr val="FFC000"/>
                </a:solidFill>
              </a:rPr>
              <a:t>дословно запомнить разговор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C000"/>
                </a:solidFill>
              </a:rPr>
              <a:t>зафиксировать</a:t>
            </a:r>
            <a:r>
              <a:rPr lang="ru-RU" dirty="0" smtClean="0"/>
              <a:t> его на бумаге, </a:t>
            </a:r>
            <a:r>
              <a:rPr lang="ru-RU" dirty="0" smtClean="0">
                <a:solidFill>
                  <a:srgbClr val="FFC000"/>
                </a:solidFill>
              </a:rPr>
              <a:t>отметить</a:t>
            </a:r>
            <a:r>
              <a:rPr lang="ru-RU" dirty="0" smtClean="0"/>
              <a:t> точное время начала разговора и его окончания, </a:t>
            </a:r>
            <a:r>
              <a:rPr lang="ru-RU" dirty="0" smtClean="0">
                <a:solidFill>
                  <a:srgbClr val="FFC000"/>
                </a:solidFill>
              </a:rPr>
              <a:t>запомнить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FFC000"/>
                </a:solidFill>
              </a:rPr>
              <a:t>записать</a:t>
            </a:r>
            <a:r>
              <a:rPr lang="ru-RU" dirty="0" smtClean="0"/>
              <a:t> особенности речи звонившего.</a:t>
            </a:r>
          </a:p>
          <a:p>
            <a:r>
              <a:rPr lang="ru-RU" dirty="0" smtClean="0"/>
              <a:t>После принятия решения руководством школы о защитных мерах </a:t>
            </a:r>
            <a:r>
              <a:rPr lang="ru-RU" dirty="0" smtClean="0">
                <a:solidFill>
                  <a:srgbClr val="FFC000"/>
                </a:solidFill>
              </a:rPr>
              <a:t>четко выполнять все указания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C000"/>
                </a:solidFill>
              </a:rPr>
              <a:t>сохранять спокойствие.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920880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990033"/>
                </a:solidFill>
                <a:latin typeface="+mn-lt"/>
              </a:rPr>
              <a:t>Письменные угрозы</a:t>
            </a:r>
          </a:p>
        </p:txBody>
      </p:sp>
      <p:pic>
        <p:nvPicPr>
          <p:cNvPr id="6" name="Содержимое 5" descr="Безымянный 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124744"/>
            <a:ext cx="7632848" cy="47918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Защитные меры и поведение в ситуации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08525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Обращаться</a:t>
            </a:r>
            <a:r>
              <a:rPr lang="ru-RU" dirty="0" smtClean="0"/>
              <a:t> с полученным документом </a:t>
            </a:r>
            <a:r>
              <a:rPr lang="ru-RU" dirty="0" smtClean="0">
                <a:solidFill>
                  <a:srgbClr val="FFC000"/>
                </a:solidFill>
              </a:rPr>
              <a:t>предельно осторожно</a:t>
            </a:r>
            <a:r>
              <a:rPr lang="ru-RU" dirty="0" smtClean="0"/>
              <a:t>: </a:t>
            </a:r>
            <a:r>
              <a:rPr lang="ru-RU" dirty="0" smtClean="0">
                <a:solidFill>
                  <a:srgbClr val="FFC000"/>
                </a:solidFill>
              </a:rPr>
              <a:t>поместить</a:t>
            </a:r>
            <a:r>
              <a:rPr lang="ru-RU" dirty="0" smtClean="0"/>
              <a:t> его в чистый полиэтиленовый пакет, </a:t>
            </a:r>
            <a:r>
              <a:rPr lang="ru-RU" dirty="0" smtClean="0">
                <a:solidFill>
                  <a:srgbClr val="FFC000"/>
                </a:solidFill>
              </a:rPr>
              <a:t>нечего не выбрасывать </a:t>
            </a:r>
            <a:r>
              <a:rPr lang="ru-RU" dirty="0" smtClean="0"/>
              <a:t>(конверт, все вложения, обрезки)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Постараться не оставлять </a:t>
            </a:r>
            <a:r>
              <a:rPr lang="ru-RU" dirty="0" smtClean="0"/>
              <a:t>на документе </a:t>
            </a:r>
            <a:r>
              <a:rPr lang="ru-RU" dirty="0" smtClean="0">
                <a:solidFill>
                  <a:srgbClr val="FFC000"/>
                </a:solidFill>
              </a:rPr>
              <a:t>отпечатков</a:t>
            </a:r>
            <a:r>
              <a:rPr lang="ru-RU" dirty="0" smtClean="0"/>
              <a:t> своих пальцев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Представить</a:t>
            </a:r>
            <a:r>
              <a:rPr lang="ru-RU" dirty="0" smtClean="0"/>
              <a:t> полученный </a:t>
            </a:r>
            <a:r>
              <a:rPr lang="ru-RU" dirty="0" smtClean="0">
                <a:solidFill>
                  <a:srgbClr val="FFC000"/>
                </a:solidFill>
              </a:rPr>
              <a:t>документ директору школы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C000"/>
                </a:solidFill>
              </a:rPr>
              <a:t>завучу</a:t>
            </a:r>
            <a:r>
              <a:rPr lang="ru-RU" dirty="0" smtClean="0"/>
              <a:t>, для сообщения и последующей передачи документа в правоохранительные органы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920880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990033"/>
                </a:solidFill>
                <a:latin typeface="+mn-lt"/>
              </a:rPr>
              <a:t>Информационные атаки</a:t>
            </a:r>
          </a:p>
        </p:txBody>
      </p:sp>
      <p:pic>
        <p:nvPicPr>
          <p:cNvPr id="5" name="Содержимое 4" descr="4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5" y="836712"/>
            <a:ext cx="6624736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Защитные меры и поведение в ситуации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08525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Воздерживаться</a:t>
            </a:r>
            <a:r>
              <a:rPr lang="ru-RU" dirty="0" smtClean="0"/>
              <a:t> от </a:t>
            </a:r>
            <a:r>
              <a:rPr lang="ru-RU" dirty="0" smtClean="0">
                <a:solidFill>
                  <a:srgbClr val="FFC000"/>
                </a:solidFill>
              </a:rPr>
              <a:t>посещения сомнительных групп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C000"/>
                </a:solidFill>
              </a:rPr>
              <a:t>сайтов</a:t>
            </a:r>
            <a:r>
              <a:rPr lang="ru-RU" dirty="0" smtClean="0"/>
              <a:t> в интернете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Не отвечать </a:t>
            </a:r>
            <a:r>
              <a:rPr lang="ru-RU" dirty="0" smtClean="0"/>
              <a:t>на сообщения с угрозами в свой адрес или адрес родственников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Не вступать </a:t>
            </a:r>
            <a:r>
              <a:rPr lang="ru-RU" dirty="0" smtClean="0"/>
              <a:t>в переписку с незнакомыми людьми из виртуальной среды</a:t>
            </a:r>
          </a:p>
          <a:p>
            <a:r>
              <a:rPr lang="ru-RU" dirty="0" smtClean="0"/>
              <a:t>При попытке </a:t>
            </a:r>
            <a:r>
              <a:rPr lang="ru-RU" dirty="0" smtClean="0">
                <a:solidFill>
                  <a:srgbClr val="FFC000"/>
                </a:solidFill>
              </a:rPr>
              <a:t>оказания давления </a:t>
            </a:r>
            <a:r>
              <a:rPr lang="ru-RU" dirty="0" smtClean="0"/>
              <a:t>немедленно </a:t>
            </a:r>
            <a:r>
              <a:rPr lang="ru-RU" dirty="0" smtClean="0">
                <a:solidFill>
                  <a:srgbClr val="FFC000"/>
                </a:solidFill>
              </a:rPr>
              <a:t>сообщать родителям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C000"/>
                </a:solidFill>
              </a:rPr>
              <a:t>завучу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FFC000"/>
                </a:solidFill>
              </a:rPr>
              <a:t>школьному инспектору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Не сообщать </a:t>
            </a:r>
            <a:r>
              <a:rPr lang="ru-RU" dirty="0" smtClean="0"/>
              <a:t>посторонним свои </a:t>
            </a:r>
            <a:r>
              <a:rPr lang="ru-RU" dirty="0" smtClean="0">
                <a:solidFill>
                  <a:srgbClr val="FFC000"/>
                </a:solidFill>
              </a:rPr>
              <a:t>персональные данные, адреса жительства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FFC000"/>
                </a:solidFill>
              </a:rPr>
              <a:t>учебы</a:t>
            </a:r>
            <a:r>
              <a:rPr lang="ru-RU" dirty="0" smtClean="0"/>
              <a:t>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762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990033"/>
                </a:solidFill>
              </a:rPr>
              <a:t>ОСНОВНАЯ ЦЕЛЬ!</a:t>
            </a:r>
          </a:p>
        </p:txBody>
      </p:sp>
      <p:pic>
        <p:nvPicPr>
          <p:cNvPr id="5" name="Содержимое 4" descr="TASS_12962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844824"/>
            <a:ext cx="6624736" cy="4708525"/>
          </a:xfrm>
          <a:prstGeom prst="rect">
            <a:avLst/>
          </a:prstGeom>
          <a:ln w="1905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/>
          <p:cNvSpPr txBox="1"/>
          <p:nvPr/>
        </p:nvSpPr>
        <p:spPr>
          <a:xfrm>
            <a:off x="899592" y="980728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990033"/>
                </a:solidFill>
              </a:rPr>
              <a:t>ИЗБЕЖАТЬ ПОВТОРЕНИЯ ИЗВЕСТНЫХ </a:t>
            </a:r>
            <a:r>
              <a:rPr lang="ru-RU" smtClean="0">
                <a:solidFill>
                  <a:srgbClr val="990033"/>
                </a:solidFill>
              </a:rPr>
              <a:t>НАМ </a:t>
            </a:r>
            <a:r>
              <a:rPr lang="ru-RU" smtClean="0">
                <a:solidFill>
                  <a:schemeClr val="bg1"/>
                </a:solidFill>
              </a:rPr>
              <a:t>ТРАГЕДИЙ</a:t>
            </a:r>
            <a:endParaRPr lang="ru-RU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762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990033"/>
                </a:solidFill>
              </a:rPr>
              <a:t>ЗАПОМНИ!</a:t>
            </a:r>
          </a:p>
        </p:txBody>
      </p:sp>
      <p:pic>
        <p:nvPicPr>
          <p:cNvPr id="6" name="Содержимое 5" descr="img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3465" y="1600200"/>
            <a:ext cx="5637070" cy="4708525"/>
          </a:xfrm>
          <a:prstGeom prst="rect">
            <a:avLst/>
          </a:prstGeom>
          <a:ln w="228600" cap="sq" cmpd="thickThin">
            <a:solidFill>
              <a:srgbClr val="990033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solidFill>
                  <a:srgbClr val="800000"/>
                </a:solidFill>
                <a:cs typeface="Times New Roman" pitchFamily="18" charset="0"/>
              </a:rPr>
              <a:t>Основные понятия</a:t>
            </a:r>
            <a:r>
              <a:rPr lang="ru-RU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i="1" dirty="0" smtClean="0">
                <a:solidFill>
                  <a:srgbClr val="FF0000"/>
                </a:solidFill>
                <a:cs typeface="Times New Roman" pitchFamily="18" charset="0"/>
              </a:rPr>
              <a:t>Терроризм</a:t>
            </a:r>
            <a:r>
              <a:rPr lang="ru-RU" i="1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— </a:t>
            </a:r>
            <a:r>
              <a:rPr lang="ru-RU" dirty="0" smtClean="0"/>
              <a:t>идеология насилия и практика воздействия на общество методами создающими опасность гибели людей, причинения ущерба здоровью и имуществу.</a:t>
            </a:r>
            <a:r>
              <a:rPr lang="ru-RU" dirty="0" smtClean="0">
                <a:cs typeface="Times New Roman" pitchFamily="18" charset="0"/>
              </a:rPr>
              <a:t> </a:t>
            </a:r>
          </a:p>
          <a:p>
            <a:pPr eaLnBrk="1" hangingPunct="1"/>
            <a:r>
              <a:rPr lang="ru-RU" dirty="0" smtClean="0">
                <a:solidFill>
                  <a:srgbClr val="FFFF00"/>
                </a:solidFill>
                <a:cs typeface="Times New Roman" pitchFamily="18" charset="0"/>
              </a:rPr>
              <a:t>Антитерроризм</a:t>
            </a:r>
            <a:r>
              <a:rPr lang="ru-RU" dirty="0" smtClean="0">
                <a:cs typeface="Times New Roman" pitchFamily="18" charset="0"/>
              </a:rPr>
              <a:t> —  </a:t>
            </a:r>
            <a:r>
              <a:rPr lang="ru-RU" dirty="0" smtClean="0"/>
              <a:t>комплекс мероприятий по нейтрализации террористической угрозы, обеспечению безопасности жизни и здоровья в обществе.   </a:t>
            </a:r>
            <a:r>
              <a:rPr lang="ru-RU" dirty="0" smtClean="0">
                <a:cs typeface="Times New Roman" pitchFamily="18" charset="0"/>
              </a:rPr>
              <a:t> </a:t>
            </a:r>
            <a:r>
              <a:rPr 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None/>
            </a:pPr>
            <a:r>
              <a:rPr lang="ru-RU" sz="4400" b="1" dirty="0" smtClean="0">
                <a:solidFill>
                  <a:srgbClr val="800000"/>
                </a:solidFill>
              </a:rPr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4632" cy="125618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Возможные виды террористической деятельности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916832"/>
            <a:ext cx="7846640" cy="45365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smtClean="0"/>
              <a:t>Захват заложников</a:t>
            </a:r>
          </a:p>
          <a:p>
            <a:pPr eaLnBrk="1" hangingPunct="1">
              <a:lnSpc>
                <a:spcPct val="90000"/>
              </a:lnSpc>
            </a:pPr>
            <a:r>
              <a:rPr lang="ru-RU" dirty="0" smtClean="0"/>
              <a:t>Применение огнестрельного оружия</a:t>
            </a:r>
          </a:p>
          <a:p>
            <a:pPr eaLnBrk="1" hangingPunct="1">
              <a:lnSpc>
                <a:spcPct val="90000"/>
              </a:lnSpc>
            </a:pPr>
            <a:r>
              <a:rPr lang="ru-RU" dirty="0" smtClean="0"/>
              <a:t>Применение взрывных устройств</a:t>
            </a:r>
          </a:p>
          <a:p>
            <a:pPr eaLnBrk="1" hangingPunct="1">
              <a:lnSpc>
                <a:spcPct val="90000"/>
              </a:lnSpc>
            </a:pPr>
            <a:r>
              <a:rPr lang="ru-RU" dirty="0" smtClean="0"/>
              <a:t>Применение химических средств</a:t>
            </a:r>
          </a:p>
          <a:p>
            <a:pPr eaLnBrk="1" hangingPunct="1">
              <a:lnSpc>
                <a:spcPct val="90000"/>
              </a:lnSpc>
            </a:pPr>
            <a:r>
              <a:rPr lang="ru-RU" dirty="0" smtClean="0"/>
              <a:t>Звонки с сообщениями о минировании</a:t>
            </a:r>
          </a:p>
          <a:p>
            <a:pPr eaLnBrk="1" hangingPunct="1">
              <a:lnSpc>
                <a:spcPct val="90000"/>
              </a:lnSpc>
            </a:pPr>
            <a:r>
              <a:rPr lang="ru-RU" dirty="0" smtClean="0"/>
              <a:t>Письменные угрозы</a:t>
            </a:r>
          </a:p>
          <a:p>
            <a:pPr eaLnBrk="1" hangingPunct="1">
              <a:lnSpc>
                <a:spcPct val="90000"/>
              </a:lnSpc>
            </a:pPr>
            <a:r>
              <a:rPr lang="ru-RU" dirty="0" smtClean="0"/>
              <a:t>Информационные атаки</a:t>
            </a:r>
          </a:p>
          <a:p>
            <a:pPr eaLnBrk="1" hangingPunct="1">
              <a:lnSpc>
                <a:spcPct val="90000"/>
              </a:lnSpc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Захват заложников</a:t>
            </a:r>
          </a:p>
        </p:txBody>
      </p:sp>
      <p:pic>
        <p:nvPicPr>
          <p:cNvPr id="6" name="Содержимое 5" descr="Безымянный 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40769"/>
            <a:ext cx="8229600" cy="48672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Защитные меры и поведение в ситуации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08525"/>
          </a:xfrm>
        </p:spPr>
        <p:txBody>
          <a:bodyPr/>
          <a:lstStyle/>
          <a:p>
            <a:r>
              <a:rPr lang="ru-RU" dirty="0" smtClean="0"/>
              <a:t>Основная цель – </a:t>
            </a:r>
            <a:r>
              <a:rPr lang="ru-RU" dirty="0" smtClean="0">
                <a:solidFill>
                  <a:srgbClr val="92D050"/>
                </a:solidFill>
              </a:rPr>
              <a:t>самосохранение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Не терять самообладание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FFC000"/>
                </a:solidFill>
              </a:rPr>
              <a:t>выдержку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Не перечить </a:t>
            </a:r>
            <a:r>
              <a:rPr lang="ru-RU" dirty="0" smtClean="0"/>
              <a:t>террористу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Не допускать высказываний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C000"/>
                </a:solidFill>
              </a:rPr>
              <a:t>жестов</a:t>
            </a:r>
            <a:r>
              <a:rPr lang="ru-RU" dirty="0" smtClean="0"/>
              <a:t>, которые могут привести к обострению ситуации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Воздерживаться от разговоров </a:t>
            </a:r>
            <a:r>
              <a:rPr lang="ru-RU" dirty="0" smtClean="0"/>
              <a:t>с окружающими.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Держаться</a:t>
            </a:r>
            <a:r>
              <a:rPr lang="ru-RU" dirty="0" smtClean="0"/>
              <a:t> по возможности </a:t>
            </a:r>
            <a:r>
              <a:rPr lang="ru-RU" dirty="0" smtClean="0">
                <a:solidFill>
                  <a:srgbClr val="FFC000"/>
                </a:solidFill>
              </a:rPr>
              <a:t>дальше от окон и дверей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Помнить,</a:t>
            </a:r>
            <a:r>
              <a:rPr lang="ru-RU" dirty="0" smtClean="0"/>
              <a:t> что после получения информации о захвате, </a:t>
            </a:r>
            <a:r>
              <a:rPr lang="ru-RU" dirty="0" smtClean="0">
                <a:solidFill>
                  <a:srgbClr val="FFC000"/>
                </a:solidFill>
              </a:rPr>
              <a:t>спецслужбы начали действовать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Применение огнестрельного оружия</a:t>
            </a:r>
          </a:p>
        </p:txBody>
      </p:sp>
      <p:pic>
        <p:nvPicPr>
          <p:cNvPr id="5" name="Содержимое 4" descr="Безымянный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4033" y="1600200"/>
            <a:ext cx="7035933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Защитные меры и поведение в ситуации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08525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Немедленно сообщить о происшествии в правоохранительные органы</a:t>
            </a:r>
          </a:p>
          <a:p>
            <a:r>
              <a:rPr lang="ru-RU" dirty="0" smtClean="0"/>
              <a:t>При нахождении в кабинете </a:t>
            </a:r>
            <a:r>
              <a:rPr lang="ru-RU" dirty="0" smtClean="0">
                <a:solidFill>
                  <a:srgbClr val="FFC000"/>
                </a:solidFill>
              </a:rPr>
              <a:t>заблокировать двери подручными средствами </a:t>
            </a:r>
            <a:r>
              <a:rPr lang="ru-RU" dirty="0" smtClean="0"/>
              <a:t>(столы, стулья, шкафы)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Не предпринимать попыток разоружения </a:t>
            </a:r>
            <a:r>
              <a:rPr lang="ru-RU" dirty="0" smtClean="0"/>
              <a:t>человека с оружием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Держаться</a:t>
            </a:r>
            <a:r>
              <a:rPr lang="ru-RU" dirty="0" smtClean="0"/>
              <a:t> на максимально удаленной </a:t>
            </a:r>
            <a:r>
              <a:rPr lang="ru-RU" dirty="0" smtClean="0">
                <a:solidFill>
                  <a:srgbClr val="FFC000"/>
                </a:solidFill>
              </a:rPr>
              <a:t>дистанции за укрытиями</a:t>
            </a:r>
          </a:p>
          <a:p>
            <a:r>
              <a:rPr lang="ru-RU" dirty="0" smtClean="0"/>
              <a:t>При </a:t>
            </a:r>
            <a:r>
              <a:rPr lang="ru-RU" dirty="0" smtClean="0">
                <a:solidFill>
                  <a:srgbClr val="FFC000"/>
                </a:solidFill>
              </a:rPr>
              <a:t>визуальном контакте </a:t>
            </a:r>
            <a:r>
              <a:rPr lang="ru-RU" dirty="0" smtClean="0"/>
              <a:t>со стрелком </a:t>
            </a:r>
            <a:r>
              <a:rPr lang="ru-RU" dirty="0" smtClean="0">
                <a:solidFill>
                  <a:srgbClr val="FFC000"/>
                </a:solidFill>
              </a:rPr>
              <a:t>немедленно уйти с траектории ведения огня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Следовать указаниям руководства школы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Применение взрывных устройств</a:t>
            </a:r>
          </a:p>
        </p:txBody>
      </p:sp>
      <p:pic>
        <p:nvPicPr>
          <p:cNvPr id="6" name="Содержимое 5" descr="Безымянный коллаж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3" y="908720"/>
            <a:ext cx="6984776" cy="540000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4632" cy="468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990033"/>
                </a:solidFill>
                <a:latin typeface="+mn-lt"/>
              </a:rPr>
              <a:t>Защитные меры и поведение в ситуации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08525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Сообщить</a:t>
            </a:r>
            <a:r>
              <a:rPr lang="ru-RU" dirty="0" smtClean="0"/>
              <a:t> о предмете </a:t>
            </a:r>
            <a:r>
              <a:rPr lang="ru-RU" dirty="0" smtClean="0">
                <a:solidFill>
                  <a:srgbClr val="FFC000"/>
                </a:solidFill>
              </a:rPr>
              <a:t>дежурному учителю, завучу или директору школы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Держаться на безопасном расстоянии, не трогать, не вскрывать, не перемещать </a:t>
            </a:r>
            <a:r>
              <a:rPr lang="ru-RU" dirty="0" smtClean="0"/>
              <a:t>предмет</a:t>
            </a:r>
          </a:p>
          <a:p>
            <a:r>
              <a:rPr lang="ru-RU" dirty="0" smtClean="0"/>
              <a:t>После объявления эвакуации </a:t>
            </a:r>
            <a:r>
              <a:rPr lang="ru-RU" dirty="0" smtClean="0">
                <a:solidFill>
                  <a:srgbClr val="FFC000"/>
                </a:solidFill>
              </a:rPr>
              <a:t>сохранять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спокойствие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FFC000"/>
                </a:solidFill>
              </a:rPr>
              <a:t>организованно покинуть здание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На время проведения проверки </a:t>
            </a:r>
            <a:r>
              <a:rPr lang="ru-RU" dirty="0" smtClean="0"/>
              <a:t>сотрудниками спецслужб </a:t>
            </a:r>
            <a:r>
              <a:rPr lang="ru-RU" dirty="0" smtClean="0">
                <a:solidFill>
                  <a:srgbClr val="FFC000"/>
                </a:solidFill>
              </a:rPr>
              <a:t>не сообщать</a:t>
            </a:r>
            <a:r>
              <a:rPr lang="ru-RU" dirty="0" smtClean="0"/>
              <a:t> информацию о угрозе взрыва другим лицам, </a:t>
            </a:r>
            <a:r>
              <a:rPr lang="ru-RU" dirty="0" smtClean="0">
                <a:solidFill>
                  <a:srgbClr val="FFC000"/>
                </a:solidFill>
              </a:rPr>
              <a:t>во избежание паники</a:t>
            </a:r>
          </a:p>
          <a:p>
            <a:r>
              <a:rPr lang="ru-RU" dirty="0" smtClean="0">
                <a:solidFill>
                  <a:srgbClr val="FFC000"/>
                </a:solidFill>
              </a:rPr>
              <a:t>Четко следовать указаниям руководства школы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FFC000"/>
                </a:solidFill>
              </a:rPr>
              <a:t>сотрудников спецслужб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420</TotalTime>
  <Words>508</Words>
  <Application>Microsoft Office PowerPoint</Application>
  <PresentationFormat>Экран (4:3)</PresentationFormat>
  <Paragraphs>65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Апекс</vt:lpstr>
      <vt:lpstr>Антитеррористическая Безопасность в школьных учреждениях </vt:lpstr>
      <vt:lpstr>Основные понятия </vt:lpstr>
      <vt:lpstr>Возможные виды террористической деятельности</vt:lpstr>
      <vt:lpstr>Захват заложников</vt:lpstr>
      <vt:lpstr>Защитные меры и поведение в ситуации </vt:lpstr>
      <vt:lpstr>Применение огнестрельного оружия</vt:lpstr>
      <vt:lpstr>Защитные меры и поведение в ситуации </vt:lpstr>
      <vt:lpstr>Применение взрывных устройств</vt:lpstr>
      <vt:lpstr>Защитные меры и поведение в ситуации </vt:lpstr>
      <vt:lpstr>Применение химических средств</vt:lpstr>
      <vt:lpstr>Защитные меры и поведение в ситуации </vt:lpstr>
      <vt:lpstr>Звонки с сообщениями о минировании</vt:lpstr>
      <vt:lpstr>Защитные меры и поведение в ситуации </vt:lpstr>
      <vt:lpstr>Письменные угрозы</vt:lpstr>
      <vt:lpstr>Защитные меры и поведение в ситуации </vt:lpstr>
      <vt:lpstr>Информационные атаки</vt:lpstr>
      <vt:lpstr>Защитные меры и поведение в ситуации </vt:lpstr>
      <vt:lpstr>ОСНОВНАЯ ЦЕЛЬ!</vt:lpstr>
      <vt:lpstr>ЗАПОМНИ!</vt:lpstr>
      <vt:lpstr>Слайд 20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IVANOV</dc:creator>
  <cp:lastModifiedBy>Admin</cp:lastModifiedBy>
  <cp:revision>61</cp:revision>
  <dcterms:created xsi:type="dcterms:W3CDTF">2008-03-23T12:23:46Z</dcterms:created>
  <dcterms:modified xsi:type="dcterms:W3CDTF">2020-10-28T16:50:19Z</dcterms:modified>
</cp:coreProperties>
</file>