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5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  <p:sldMasterId id="2147483726" r:id="rId3"/>
    <p:sldMasterId id="2147483840" r:id="rId4"/>
    <p:sldMasterId id="2147483878" r:id="rId5"/>
    <p:sldMasterId id="2147483916" r:id="rId6"/>
    <p:sldMasterId id="2147483954" r:id="rId7"/>
  </p:sldMasterIdLst>
  <p:notesMasterIdLst>
    <p:notesMasterId r:id="rId19"/>
  </p:notesMasterIdLst>
  <p:sldIdLst>
    <p:sldId id="322" r:id="rId8"/>
    <p:sldId id="348" r:id="rId9"/>
    <p:sldId id="359" r:id="rId10"/>
    <p:sldId id="360" r:id="rId11"/>
    <p:sldId id="361" r:id="rId12"/>
    <p:sldId id="345" r:id="rId13"/>
    <p:sldId id="325" r:id="rId14"/>
    <p:sldId id="363" r:id="rId15"/>
    <p:sldId id="362" r:id="rId16"/>
    <p:sldId id="365" r:id="rId17"/>
    <p:sldId id="347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52C3A-18EA-4B00-907A-2080073C2748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6BEC-FEA5-4612-BFDF-0689BD6D8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2023-03-16 16:10:54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BEC-FEA5-4612-BFDF-0689BD6D88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2023-03-16 16:10:54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BEC-FEA5-4612-BFDF-0689BD6D8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8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en-US"/>
              <a:t>Generate By MotionGo-ChatPPT.
Home：motion.yoo-ai.com
AIGC 2023-03-16 16:10:54</a:t>
            </a:r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en-US"/>
              <a:t>Generate By MotionGo-ChatPPT.
Home：motion.yoo-ai.com
AIGC 2023-03-16 16:10:54</a:t>
            </a:r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17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2023-03-16 16:10:54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BEC-FEA5-4612-BFDF-0689BD6D8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5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By MotionGo-ChatPPT.
Home：motion.yoo-ai.com
AIGC 2023-03-16 16:10:54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1F318-A316-0D4A-AADD-425D10C3B0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en-US"/>
              <a:t>Generate By MotionGo-ChatPPT.
Home：motion.yoo-ai.com
AIGC 2023-03-16 16:10:54</a:t>
            </a:r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296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2023-03-16 16:10:54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BEC-FEA5-4612-BFDF-0689BD6D88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3838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3446373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09667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1537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324117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49084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77220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2438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0324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40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323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45417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706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6859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68296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7891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28247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67641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315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953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2227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558927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49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1476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02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61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42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15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30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33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5470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20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66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102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96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709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577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66041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438237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57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26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169169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16800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52196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45720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13451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3326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71521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3678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8000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78870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52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133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59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949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284273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57542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64804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407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783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029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10721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748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33922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605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052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48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278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238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186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697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269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373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204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787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737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786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0637008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1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84215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10035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8190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002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245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0463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88342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42313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245214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91589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17399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7395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57289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91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5474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90178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80676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04957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94911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77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698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84926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721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143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9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842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916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92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283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398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020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899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58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836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643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58398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926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85311258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384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61348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417785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88895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98392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490388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74139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030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396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95326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3800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0864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330878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783521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311637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21042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4798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89957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573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661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8431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93772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860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090862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203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961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76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812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7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38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13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372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858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767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662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167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2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301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54794396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5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8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7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6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2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9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779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353521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5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454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10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6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9780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081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9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1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552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25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450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0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57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12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87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999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9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18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30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3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19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81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57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77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6230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126015"/>
            <a:ext cx="3618991" cy="5731985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5959233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933371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0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7451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466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97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5664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8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741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243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24090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4642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3245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615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0925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55877" y="1979924"/>
            <a:ext cx="3866867" cy="3866867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757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3588" y="0"/>
            <a:ext cx="4752524" cy="6065518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30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50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28688" y="913039"/>
            <a:ext cx="5022169" cy="5944961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36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969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1775"/>
            <a:ext cx="10334625" cy="5803900"/>
          </a:xfrm>
          <a:custGeom>
            <a:avLst/>
            <a:gdLst>
              <a:gd name="connsiteX0" fmla="*/ 0 w 10334625"/>
              <a:gd name="connsiteY0" fmla="*/ 0 h 5803900"/>
              <a:gd name="connsiteX1" fmla="*/ 10334625 w 10334625"/>
              <a:gd name="connsiteY1" fmla="*/ 0 h 5803900"/>
              <a:gd name="connsiteX2" fmla="*/ 10334625 w 10334625"/>
              <a:gd name="connsiteY2" fmla="*/ 5803900 h 5803900"/>
              <a:gd name="connsiteX3" fmla="*/ 0 w 10334625"/>
              <a:gd name="connsiteY3" fmla="*/ 58039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625" h="5803900">
                <a:moveTo>
                  <a:pt x="0" y="0"/>
                </a:moveTo>
                <a:lnTo>
                  <a:pt x="10334625" y="0"/>
                </a:lnTo>
                <a:lnTo>
                  <a:pt x="10334625" y="5803900"/>
                </a:lnTo>
                <a:lnTo>
                  <a:pt x="0" y="5803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4675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635559" y="1434551"/>
            <a:ext cx="3988898" cy="3988898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8780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8914" cy="6858000"/>
          </a:xfrm>
          <a:custGeom>
            <a:avLst/>
            <a:gdLst>
              <a:gd name="connsiteX0" fmla="*/ 0 w 3468914"/>
              <a:gd name="connsiteY0" fmla="*/ 0 h 6858000"/>
              <a:gd name="connsiteX1" fmla="*/ 3468914 w 3468914"/>
              <a:gd name="connsiteY1" fmla="*/ 0 h 6858000"/>
              <a:gd name="connsiteX2" fmla="*/ 3468914 w 3468914"/>
              <a:gd name="connsiteY2" fmla="*/ 6858000 h 6858000"/>
              <a:gd name="connsiteX3" fmla="*/ 0 w 346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14" h="6858000">
                <a:moveTo>
                  <a:pt x="0" y="0"/>
                </a:moveTo>
                <a:lnTo>
                  <a:pt x="3468914" y="0"/>
                </a:lnTo>
                <a:lnTo>
                  <a:pt x="346891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4173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14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684676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21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7"/>
          </a:xfrm>
          <a:custGeom>
            <a:avLst/>
            <a:gdLst>
              <a:gd name="connsiteX0" fmla="*/ 0 w 12192000"/>
              <a:gd name="connsiteY0" fmla="*/ 0 h 2533657"/>
              <a:gd name="connsiteX1" fmla="*/ 12192000 w 12192000"/>
              <a:gd name="connsiteY1" fmla="*/ 0 h 2533657"/>
              <a:gd name="connsiteX2" fmla="*/ 12192000 w 12192000"/>
              <a:gd name="connsiteY2" fmla="*/ 2533657 h 2533657"/>
              <a:gd name="connsiteX3" fmla="*/ 0 w 12192000"/>
              <a:gd name="connsiteY3" fmla="*/ 2533657 h 25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7">
                <a:moveTo>
                  <a:pt x="0" y="0"/>
                </a:moveTo>
                <a:lnTo>
                  <a:pt x="12192000" y="0"/>
                </a:lnTo>
                <a:lnTo>
                  <a:pt x="12192000" y="2533657"/>
                </a:lnTo>
                <a:lnTo>
                  <a:pt x="0" y="25336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dist="50800" sx="1000" sy="1000" algn="ctr" rotWithShape="0">
              <a:srgbClr val="000000"/>
            </a:outerShdw>
          </a:effectLst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054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9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30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95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84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649686" y="4461456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649686" y="2530929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649686" y="600402"/>
            <a:ext cx="2124302" cy="1796143"/>
          </a:xfrm>
          <a:custGeom>
            <a:avLst/>
            <a:gdLst>
              <a:gd name="connsiteX0" fmla="*/ 0 w 2124302"/>
              <a:gd name="connsiteY0" fmla="*/ 0 h 1796143"/>
              <a:gd name="connsiteX1" fmla="*/ 2124302 w 2124302"/>
              <a:gd name="connsiteY1" fmla="*/ 0 h 1796143"/>
              <a:gd name="connsiteX2" fmla="*/ 2124302 w 2124302"/>
              <a:gd name="connsiteY2" fmla="*/ 1796143 h 1796143"/>
              <a:gd name="connsiteX3" fmla="*/ 0 w 2124302"/>
              <a:gd name="connsiteY3" fmla="*/ 1796143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302" h="1796143">
                <a:moveTo>
                  <a:pt x="0" y="0"/>
                </a:moveTo>
                <a:lnTo>
                  <a:pt x="2124302" y="0"/>
                </a:lnTo>
                <a:lnTo>
                  <a:pt x="2124302" y="1796143"/>
                </a:lnTo>
                <a:lnTo>
                  <a:pt x="0" y="17961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24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45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2380343"/>
            <a:ext cx="4064164" cy="4477657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413613"/>
              <a:gd name="connsiteY0" fmla="*/ 0 h 5708550"/>
              <a:gd name="connsiteX1" fmla="*/ 3413613 w 3413613"/>
              <a:gd name="connsiteY1" fmla="*/ 0 h 5708550"/>
              <a:gd name="connsiteX2" fmla="*/ 3413613 w 3413613"/>
              <a:gd name="connsiteY2" fmla="*/ 5708550 h 5708550"/>
              <a:gd name="connsiteX3" fmla="*/ 0 w 3413613"/>
              <a:gd name="connsiteY3" fmla="*/ 5708550 h 57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613" h="5708550">
                <a:moveTo>
                  <a:pt x="0" y="0"/>
                </a:moveTo>
                <a:lnTo>
                  <a:pt x="3413613" y="0"/>
                </a:lnTo>
                <a:lnTo>
                  <a:pt x="3413613" y="5708550"/>
                </a:lnTo>
                <a:lnTo>
                  <a:pt x="0" y="570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80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59820" y="3158721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659820" y="0"/>
            <a:ext cx="3040789" cy="2906799"/>
          </a:xfrm>
          <a:custGeom>
            <a:avLst/>
            <a:gdLst>
              <a:gd name="connsiteX0" fmla="*/ 0 w 3040789"/>
              <a:gd name="connsiteY0" fmla="*/ 0 h 2906799"/>
              <a:gd name="connsiteX1" fmla="*/ 3040789 w 3040789"/>
              <a:gd name="connsiteY1" fmla="*/ 0 h 2906799"/>
              <a:gd name="connsiteX2" fmla="*/ 3040789 w 3040789"/>
              <a:gd name="connsiteY2" fmla="*/ 2906799 h 2906799"/>
              <a:gd name="connsiteX3" fmla="*/ 0 w 3040789"/>
              <a:gd name="connsiteY3" fmla="*/ 2906799 h 29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789" h="2906799">
                <a:moveTo>
                  <a:pt x="0" y="0"/>
                </a:moveTo>
                <a:lnTo>
                  <a:pt x="3040789" y="0"/>
                </a:lnTo>
                <a:lnTo>
                  <a:pt x="3040789" y="2906799"/>
                </a:lnTo>
                <a:lnTo>
                  <a:pt x="0" y="29067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70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21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091271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8254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273812" y="3124200"/>
            <a:ext cx="2918189" cy="2286000"/>
          </a:xfrm>
          <a:custGeom>
            <a:avLst/>
            <a:gdLst>
              <a:gd name="connsiteX0" fmla="*/ 0 w 2918189"/>
              <a:gd name="connsiteY0" fmla="*/ 0 h 2286000"/>
              <a:gd name="connsiteX1" fmla="*/ 2918189 w 2918189"/>
              <a:gd name="connsiteY1" fmla="*/ 0 h 2286000"/>
              <a:gd name="connsiteX2" fmla="*/ 2918189 w 2918189"/>
              <a:gd name="connsiteY2" fmla="*/ 2286000 h 2286000"/>
              <a:gd name="connsiteX3" fmla="*/ 0 w 2918189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189" h="2286000">
                <a:moveTo>
                  <a:pt x="0" y="0"/>
                </a:moveTo>
                <a:lnTo>
                  <a:pt x="2918189" y="0"/>
                </a:lnTo>
                <a:lnTo>
                  <a:pt x="2918189" y="2286000"/>
                </a:lnTo>
                <a:lnTo>
                  <a:pt x="0" y="2286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56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39311" cy="5864772"/>
          </a:xfrm>
          <a:custGeom>
            <a:avLst/>
            <a:gdLst>
              <a:gd name="connsiteX0" fmla="*/ 0 w 3639311"/>
              <a:gd name="connsiteY0" fmla="*/ 0 h 5864772"/>
              <a:gd name="connsiteX1" fmla="*/ 3639311 w 3639311"/>
              <a:gd name="connsiteY1" fmla="*/ 0 h 5864772"/>
              <a:gd name="connsiteX2" fmla="*/ 3639311 w 3639311"/>
              <a:gd name="connsiteY2" fmla="*/ 5864772 h 5864772"/>
              <a:gd name="connsiteX3" fmla="*/ 0 w 3639311"/>
              <a:gd name="connsiteY3" fmla="*/ 5864772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5864772">
                <a:moveTo>
                  <a:pt x="0" y="0"/>
                </a:moveTo>
                <a:lnTo>
                  <a:pt x="3639311" y="0"/>
                </a:lnTo>
                <a:lnTo>
                  <a:pt x="3639311" y="5864772"/>
                </a:lnTo>
                <a:lnTo>
                  <a:pt x="0" y="5864772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831022" y="3429000"/>
            <a:ext cx="3843448" cy="3429000"/>
          </a:xfrm>
          <a:custGeom>
            <a:avLst/>
            <a:gdLst>
              <a:gd name="connsiteX0" fmla="*/ 0 w 3843448"/>
              <a:gd name="connsiteY0" fmla="*/ 0 h 3429000"/>
              <a:gd name="connsiteX1" fmla="*/ 3843448 w 3843448"/>
              <a:gd name="connsiteY1" fmla="*/ 0 h 3429000"/>
              <a:gd name="connsiteX2" fmla="*/ 3843448 w 3843448"/>
              <a:gd name="connsiteY2" fmla="*/ 3429000 h 3429000"/>
              <a:gd name="connsiteX3" fmla="*/ 0 w 384344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448" h="3429000">
                <a:moveTo>
                  <a:pt x="0" y="0"/>
                </a:moveTo>
                <a:lnTo>
                  <a:pt x="3843448" y="0"/>
                </a:lnTo>
                <a:lnTo>
                  <a:pt x="3843448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76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85696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736853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88010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39167" y="720717"/>
            <a:ext cx="1894114" cy="1894114"/>
          </a:xfrm>
          <a:prstGeom prst="ellipse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48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8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71600" y="1353981"/>
            <a:ext cx="3962400" cy="2278219"/>
          </a:xfrm>
          <a:custGeom>
            <a:avLst/>
            <a:gdLst>
              <a:gd name="connsiteX0" fmla="*/ 0 w 3962400"/>
              <a:gd name="connsiteY0" fmla="*/ 0 h 2278219"/>
              <a:gd name="connsiteX1" fmla="*/ 3962400 w 3962400"/>
              <a:gd name="connsiteY1" fmla="*/ 0 h 2278219"/>
              <a:gd name="connsiteX2" fmla="*/ 3962400 w 3962400"/>
              <a:gd name="connsiteY2" fmla="*/ 2278219 h 2278219"/>
              <a:gd name="connsiteX3" fmla="*/ 0 w 3962400"/>
              <a:gd name="connsiteY3" fmla="*/ 2278219 h 227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278219">
                <a:moveTo>
                  <a:pt x="0" y="0"/>
                </a:moveTo>
                <a:lnTo>
                  <a:pt x="3962400" y="0"/>
                </a:lnTo>
                <a:lnTo>
                  <a:pt x="3962400" y="2278219"/>
                </a:lnTo>
                <a:lnTo>
                  <a:pt x="0" y="22782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42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6.xml"/><Relationship Id="rId26" Type="http://schemas.openxmlformats.org/officeDocument/2006/relationships/slideLayout" Target="../slideLayouts/slideLayout164.xml"/><Relationship Id="rId21" Type="http://schemas.openxmlformats.org/officeDocument/2006/relationships/slideLayout" Target="../slideLayouts/slideLayout159.xml"/><Relationship Id="rId34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5" Type="http://schemas.openxmlformats.org/officeDocument/2006/relationships/slideLayout" Target="../slideLayouts/slideLayout163.xml"/><Relationship Id="rId33" Type="http://schemas.openxmlformats.org/officeDocument/2006/relationships/slideLayout" Target="../slideLayouts/slideLayout171.xml"/><Relationship Id="rId38" Type="http://schemas.openxmlformats.org/officeDocument/2006/relationships/theme" Target="../theme/theme5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158.xml"/><Relationship Id="rId29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24" Type="http://schemas.openxmlformats.org/officeDocument/2006/relationships/slideLayout" Target="../slideLayouts/slideLayout162.xml"/><Relationship Id="rId32" Type="http://schemas.openxmlformats.org/officeDocument/2006/relationships/slideLayout" Target="../slideLayouts/slideLayout170.xml"/><Relationship Id="rId37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23" Type="http://schemas.openxmlformats.org/officeDocument/2006/relationships/slideLayout" Target="../slideLayouts/slideLayout161.xml"/><Relationship Id="rId28" Type="http://schemas.openxmlformats.org/officeDocument/2006/relationships/slideLayout" Target="../slideLayouts/slideLayout166.xml"/><Relationship Id="rId36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48.xml"/><Relationship Id="rId19" Type="http://schemas.openxmlformats.org/officeDocument/2006/relationships/slideLayout" Target="../slideLayouts/slideLayout157.xml"/><Relationship Id="rId31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Relationship Id="rId22" Type="http://schemas.openxmlformats.org/officeDocument/2006/relationships/slideLayout" Target="../slideLayouts/slideLayout160.xml"/><Relationship Id="rId27" Type="http://schemas.openxmlformats.org/officeDocument/2006/relationships/slideLayout" Target="../slideLayouts/slideLayout165.xml"/><Relationship Id="rId30" Type="http://schemas.openxmlformats.org/officeDocument/2006/relationships/slideLayout" Target="../slideLayouts/slideLayout168.xml"/><Relationship Id="rId35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37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38" Type="http://schemas.openxmlformats.org/officeDocument/2006/relationships/theme" Target="../theme/theme7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246B-3836-40B4-960C-8EB732236B29}" type="datetimeFigureOut">
              <a:rPr lang="zh-CN" altLang="en-US" smtClean="0"/>
              <a:t>2023-03-17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5E69-04ED-4719-A0C1-1F95A322D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1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6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3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  <p:sldLayoutId id="2147483761" r:id="rId35"/>
    <p:sldLayoutId id="2147483762" r:id="rId36"/>
    <p:sldLayoutId id="2147483763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07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  <p:sldLayoutId id="2147483860" r:id="rId20"/>
    <p:sldLayoutId id="2147483861" r:id="rId21"/>
    <p:sldLayoutId id="2147483862" r:id="rId22"/>
    <p:sldLayoutId id="2147483863" r:id="rId23"/>
    <p:sldLayoutId id="2147483864" r:id="rId24"/>
    <p:sldLayoutId id="2147483865" r:id="rId25"/>
    <p:sldLayoutId id="2147483866" r:id="rId26"/>
    <p:sldLayoutId id="2147483867" r:id="rId27"/>
    <p:sldLayoutId id="2147483868" r:id="rId28"/>
    <p:sldLayoutId id="2147483869" r:id="rId29"/>
    <p:sldLayoutId id="2147483870" r:id="rId30"/>
    <p:sldLayoutId id="2147483871" r:id="rId31"/>
    <p:sldLayoutId id="2147483872" r:id="rId32"/>
    <p:sldLayoutId id="2147483873" r:id="rId33"/>
    <p:sldLayoutId id="2147483874" r:id="rId34"/>
    <p:sldLayoutId id="2147483875" r:id="rId35"/>
    <p:sldLayoutId id="2147483876" r:id="rId36"/>
    <p:sldLayoutId id="2147483877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4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  <p:sldLayoutId id="2147483899" r:id="rId21"/>
    <p:sldLayoutId id="2147483900" r:id="rId22"/>
    <p:sldLayoutId id="2147483901" r:id="rId23"/>
    <p:sldLayoutId id="2147483902" r:id="rId24"/>
    <p:sldLayoutId id="2147483903" r:id="rId25"/>
    <p:sldLayoutId id="2147483904" r:id="rId26"/>
    <p:sldLayoutId id="2147483905" r:id="rId27"/>
    <p:sldLayoutId id="2147483906" r:id="rId28"/>
    <p:sldLayoutId id="2147483907" r:id="rId29"/>
    <p:sldLayoutId id="2147483908" r:id="rId30"/>
    <p:sldLayoutId id="2147483909" r:id="rId31"/>
    <p:sldLayoutId id="2147483910" r:id="rId32"/>
    <p:sldLayoutId id="2147483911" r:id="rId33"/>
    <p:sldLayoutId id="2147483912" r:id="rId34"/>
    <p:sldLayoutId id="2147483913" r:id="rId35"/>
    <p:sldLayoutId id="2147483914" r:id="rId36"/>
    <p:sldLayoutId id="2147483915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81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  <p:sldLayoutId id="2147483940" r:id="rId24"/>
    <p:sldLayoutId id="2147483941" r:id="rId25"/>
    <p:sldLayoutId id="2147483942" r:id="rId26"/>
    <p:sldLayoutId id="2147483943" r:id="rId27"/>
    <p:sldLayoutId id="2147483944" r:id="rId28"/>
    <p:sldLayoutId id="2147483945" r:id="rId29"/>
    <p:sldLayoutId id="2147483946" r:id="rId30"/>
    <p:sldLayoutId id="2147483947" r:id="rId31"/>
    <p:sldLayoutId id="2147483948" r:id="rId32"/>
    <p:sldLayoutId id="2147483949" r:id="rId33"/>
    <p:sldLayoutId id="2147483950" r:id="rId34"/>
    <p:sldLayoutId id="2147483951" r:id="rId35"/>
    <p:sldLayoutId id="2147483952" r:id="rId36"/>
    <p:sldLayoutId id="2147483953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3A0-A5BD-4146-9AAC-06F82FBA6E45}" type="datetimeFigureOut">
              <a:rPr lang="en-ID" smtClean="0"/>
              <a:t>17/03/2023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73B-8F6A-414A-9202-8E70992913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1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  <p:sldLayoutId id="2147483978" r:id="rId24"/>
    <p:sldLayoutId id="2147483979" r:id="rId25"/>
    <p:sldLayoutId id="2147483980" r:id="rId26"/>
    <p:sldLayoutId id="2147483981" r:id="rId27"/>
    <p:sldLayoutId id="2147483982" r:id="rId28"/>
    <p:sldLayoutId id="2147483983" r:id="rId29"/>
    <p:sldLayoutId id="2147483984" r:id="rId30"/>
    <p:sldLayoutId id="2147483985" r:id="rId31"/>
    <p:sldLayoutId id="2147483986" r:id="rId32"/>
    <p:sldLayoutId id="2147483987" r:id="rId33"/>
    <p:sldLayoutId id="2147483988" r:id="rId34"/>
    <p:sldLayoutId id="2147483989" r:id="rId35"/>
    <p:sldLayoutId id="2147483990" r:id="rId36"/>
    <p:sldLayoutId id="2147483991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1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9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22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13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54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54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25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8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平滑2"/>
          <p:cNvSpPr/>
          <p:nvPr>
            <p:custDataLst>
              <p:tags r:id="rId1"/>
            </p:custDataLst>
          </p:nvPr>
        </p:nvSpPr>
        <p:spPr>
          <a:xfrm>
            <a:off x="-90805" y="0"/>
            <a:ext cx="29559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"/>
          <p:cNvSpPr txBox="1"/>
          <p:nvPr/>
        </p:nvSpPr>
        <p:spPr>
          <a:xfrm>
            <a:off x="3226435" y="2705100"/>
            <a:ext cx="7966710" cy="923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股票数据的基本分类</a:t>
            </a:r>
            <a:endParaRPr lang="zh-CN" altLang="en-US" sz="6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Poppins" panose="00000500000000000000" pitchFamily="2" charset="0"/>
              <a:sym typeface="+mn-ea"/>
            </a:endParaRPr>
          </a:p>
        </p:txBody>
      </p:sp>
      <p:sp>
        <p:nvSpPr>
          <p:cNvPr id="2" name="!!平滑1"/>
          <p:cNvSpPr/>
          <p:nvPr>
            <p:custDataLst>
              <p:tags r:id="rId2"/>
            </p:custDataLst>
          </p:nvPr>
        </p:nvSpPr>
        <p:spPr>
          <a:xfrm>
            <a:off x="10158095" y="-1179195"/>
            <a:ext cx="2633980" cy="263398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148" h="4148">
                <a:moveTo>
                  <a:pt x="2074" y="579"/>
                </a:moveTo>
                <a:cubicBezTo>
                  <a:pt x="1248" y="579"/>
                  <a:pt x="579" y="1248"/>
                  <a:pt x="579" y="2074"/>
                </a:cubicBezTo>
                <a:cubicBezTo>
                  <a:pt x="579" y="2900"/>
                  <a:pt x="1248" y="3569"/>
                  <a:pt x="2074" y="3569"/>
                </a:cubicBezTo>
                <a:cubicBezTo>
                  <a:pt x="2900" y="3569"/>
                  <a:pt x="3569" y="2900"/>
                  <a:pt x="3569" y="2074"/>
                </a:cubicBezTo>
                <a:cubicBezTo>
                  <a:pt x="3569" y="1248"/>
                  <a:pt x="2900" y="579"/>
                  <a:pt x="2074" y="579"/>
                </a:cubicBezTo>
                <a:close/>
                <a:moveTo>
                  <a:pt x="2074" y="0"/>
                </a:moveTo>
                <a:cubicBezTo>
                  <a:pt x="3219" y="0"/>
                  <a:pt x="4148" y="929"/>
                  <a:pt x="4148" y="2074"/>
                </a:cubicBezTo>
                <a:cubicBezTo>
                  <a:pt x="4148" y="3219"/>
                  <a:pt x="3219" y="4148"/>
                  <a:pt x="2074" y="4148"/>
                </a:cubicBezTo>
                <a:cubicBezTo>
                  <a:pt x="929" y="4148"/>
                  <a:pt x="0" y="3219"/>
                  <a:pt x="0" y="2074"/>
                </a:cubicBezTo>
                <a:cubicBezTo>
                  <a:pt x="0" y="929"/>
                  <a:pt x="929" y="0"/>
                  <a:pt x="2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 userDrawn="1"/>
        </p:nvGrpSpPr>
        <p:grpSpPr>
          <a:xfrm rot="10800000">
            <a:off x="9055009" y="4948608"/>
            <a:ext cx="3369899" cy="1971522"/>
            <a:chOff x="-57876" y="-46302"/>
            <a:chExt cx="3369899" cy="1971522"/>
          </a:xfrm>
        </p:grpSpPr>
        <p:sp>
          <p:nvSpPr>
            <p:cNvPr id="73" name="任意多边形: 形状 72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569696" y="-666009"/>
              <a:ext cx="366203" cy="1605619"/>
            </a:xfrm>
            <a:custGeom>
              <a:avLst/>
              <a:gdLst>
                <a:gd name="connsiteX0" fmla="*/ 0 w 366203"/>
                <a:gd name="connsiteY0" fmla="*/ 1605619 h 1605619"/>
                <a:gd name="connsiteX1" fmla="*/ 0 w 366203"/>
                <a:gd name="connsiteY1" fmla="*/ 0 h 1605619"/>
                <a:gd name="connsiteX2" fmla="*/ 42949 w 366203"/>
                <a:gd name="connsiteY2" fmla="*/ 34793 h 1605619"/>
                <a:gd name="connsiteX3" fmla="*/ 366203 w 366203"/>
                <a:gd name="connsiteY3" fmla="*/ 801043 h 1605619"/>
                <a:gd name="connsiteX4" fmla="*/ 42949 w 366203"/>
                <a:gd name="connsiteY4" fmla="*/ 1567293 h 160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203" h="1605619">
                  <a:moveTo>
                    <a:pt x="0" y="1605619"/>
                  </a:moveTo>
                  <a:lnTo>
                    <a:pt x="0" y="0"/>
                  </a:lnTo>
                  <a:lnTo>
                    <a:pt x="42949" y="34793"/>
                  </a:lnTo>
                  <a:cubicBezTo>
                    <a:pt x="242672" y="230894"/>
                    <a:pt x="366203" y="501804"/>
                    <a:pt x="366203" y="801043"/>
                  </a:cubicBezTo>
                  <a:cubicBezTo>
                    <a:pt x="366203" y="1100282"/>
                    <a:pt x="242672" y="1371192"/>
                    <a:pt x="42949" y="1567293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: 形状 6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5030" y="-709206"/>
              <a:ext cx="723805" cy="2049616"/>
            </a:xfrm>
            <a:custGeom>
              <a:avLst/>
              <a:gdLst>
                <a:gd name="connsiteX0" fmla="*/ 0 w 723805"/>
                <a:gd name="connsiteY0" fmla="*/ 2049616 h 2049616"/>
                <a:gd name="connsiteX1" fmla="*/ 0 w 723805"/>
                <a:gd name="connsiteY1" fmla="*/ 0 h 2049616"/>
                <a:gd name="connsiteX2" fmla="*/ 79549 w 723805"/>
                <a:gd name="connsiteY2" fmla="*/ 47451 h 2049616"/>
                <a:gd name="connsiteX3" fmla="*/ 723805 w 723805"/>
                <a:gd name="connsiteY3" fmla="*/ 1237176 h 2049616"/>
                <a:gd name="connsiteX4" fmla="*/ 474244 w 723805"/>
                <a:gd name="connsiteY4" fmla="*/ 2039364 h 2049616"/>
                <a:gd name="connsiteX5" fmla="*/ 466436 w 723805"/>
                <a:gd name="connsiteY5" fmla="*/ 2049616 h 204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805" h="2049616">
                  <a:moveTo>
                    <a:pt x="0" y="2049616"/>
                  </a:moveTo>
                  <a:lnTo>
                    <a:pt x="0" y="0"/>
                  </a:lnTo>
                  <a:lnTo>
                    <a:pt x="79549" y="47451"/>
                  </a:lnTo>
                  <a:cubicBezTo>
                    <a:pt x="468247" y="305288"/>
                    <a:pt x="723805" y="741929"/>
                    <a:pt x="723805" y="1237176"/>
                  </a:cubicBezTo>
                  <a:cubicBezTo>
                    <a:pt x="723805" y="1534325"/>
                    <a:pt x="631804" y="1810375"/>
                    <a:pt x="474244" y="2039364"/>
                  </a:cubicBezTo>
                  <a:lnTo>
                    <a:pt x="466436" y="2049616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: 形状 67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21963" y="-726136"/>
              <a:ext cx="1048193" cy="2407869"/>
            </a:xfrm>
            <a:custGeom>
              <a:avLst/>
              <a:gdLst>
                <a:gd name="connsiteX0" fmla="*/ 0 w 1048193"/>
                <a:gd name="connsiteY0" fmla="*/ 2407869 h 2407869"/>
                <a:gd name="connsiteX1" fmla="*/ 0 w 1048193"/>
                <a:gd name="connsiteY1" fmla="*/ 0 h 2407869"/>
                <a:gd name="connsiteX2" fmla="*/ 113688 w 1048193"/>
                <a:gd name="connsiteY2" fmla="*/ 53774 h 2407869"/>
                <a:gd name="connsiteX3" fmla="*/ 1048193 w 1048193"/>
                <a:gd name="connsiteY3" fmla="*/ 1595430 h 2407869"/>
                <a:gd name="connsiteX4" fmla="*/ 907868 w 1048193"/>
                <a:gd name="connsiteY4" fmla="*/ 2277880 h 2407869"/>
                <a:gd name="connsiteX5" fmla="*/ 844092 w 1048193"/>
                <a:gd name="connsiteY5" fmla="*/ 2407869 h 240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193" h="2407869">
                  <a:moveTo>
                    <a:pt x="0" y="2407869"/>
                  </a:moveTo>
                  <a:lnTo>
                    <a:pt x="0" y="0"/>
                  </a:lnTo>
                  <a:lnTo>
                    <a:pt x="113688" y="53774"/>
                  </a:lnTo>
                  <a:cubicBezTo>
                    <a:pt x="670321" y="350671"/>
                    <a:pt x="1048193" y="929722"/>
                    <a:pt x="1048193" y="1595430"/>
                  </a:cubicBezTo>
                  <a:cubicBezTo>
                    <a:pt x="1048193" y="1837506"/>
                    <a:pt x="998227" y="2068122"/>
                    <a:pt x="907868" y="2277880"/>
                  </a:cubicBezTo>
                  <a:lnTo>
                    <a:pt x="844092" y="2407869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任意多边形: 形状 66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31879" y="-736052"/>
              <a:ext cx="1384959" cy="2764467"/>
            </a:xfrm>
            <a:custGeom>
              <a:avLst/>
              <a:gdLst>
                <a:gd name="connsiteX0" fmla="*/ 0 w 1384959"/>
                <a:gd name="connsiteY0" fmla="*/ 2764467 h 2764467"/>
                <a:gd name="connsiteX1" fmla="*/ 0 w 1384959"/>
                <a:gd name="connsiteY1" fmla="*/ 0 h 2764467"/>
                <a:gd name="connsiteX2" fmla="*/ 88681 w 1384959"/>
                <a:gd name="connsiteY2" fmla="*/ 31869 h 2764467"/>
                <a:gd name="connsiteX3" fmla="*/ 1384959 w 1384959"/>
                <a:gd name="connsiteY3" fmla="*/ 1952028 h 2764467"/>
                <a:gd name="connsiteX4" fmla="*/ 1218169 w 1384959"/>
                <a:gd name="connsiteY4" fmla="*/ 2763185 h 2764467"/>
                <a:gd name="connsiteX5" fmla="*/ 1217540 w 1384959"/>
                <a:gd name="connsiteY5" fmla="*/ 2764467 h 27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959" h="2764467">
                  <a:moveTo>
                    <a:pt x="0" y="2764467"/>
                  </a:moveTo>
                  <a:lnTo>
                    <a:pt x="0" y="0"/>
                  </a:lnTo>
                  <a:lnTo>
                    <a:pt x="88681" y="31869"/>
                  </a:lnTo>
                  <a:cubicBezTo>
                    <a:pt x="850450" y="348226"/>
                    <a:pt x="1384959" y="1088839"/>
                    <a:pt x="1384959" y="1952028"/>
                  </a:cubicBezTo>
                  <a:cubicBezTo>
                    <a:pt x="1384959" y="2239758"/>
                    <a:pt x="1325569" y="2513868"/>
                    <a:pt x="1218169" y="2763185"/>
                  </a:cubicBezTo>
                  <a:lnTo>
                    <a:pt x="1217540" y="2764467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: 形状 65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638071" y="-742246"/>
              <a:ext cx="1662804" cy="3054698"/>
            </a:xfrm>
            <a:custGeom>
              <a:avLst/>
              <a:gdLst>
                <a:gd name="connsiteX0" fmla="*/ 0 w 1662804"/>
                <a:gd name="connsiteY0" fmla="*/ 3054698 h 3054698"/>
                <a:gd name="connsiteX1" fmla="*/ 0 w 1662804"/>
                <a:gd name="connsiteY1" fmla="*/ 0 h 3054698"/>
                <a:gd name="connsiteX2" fmla="*/ 196832 w 1662804"/>
                <a:gd name="connsiteY2" fmla="*/ 70734 h 3054698"/>
                <a:gd name="connsiteX3" fmla="*/ 1662804 w 1662804"/>
                <a:gd name="connsiteY3" fmla="*/ 2242259 h 3054698"/>
                <a:gd name="connsiteX4" fmla="*/ 1554893 w 1662804"/>
                <a:gd name="connsiteY4" fmla="*/ 2943078 h 3054698"/>
                <a:gd name="connsiteX5" fmla="*/ 1513285 w 1662804"/>
                <a:gd name="connsiteY5" fmla="*/ 3054698 h 305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2804" h="3054698">
                  <a:moveTo>
                    <a:pt x="0" y="3054698"/>
                  </a:moveTo>
                  <a:lnTo>
                    <a:pt x="0" y="0"/>
                  </a:lnTo>
                  <a:lnTo>
                    <a:pt x="196832" y="70734"/>
                  </a:lnTo>
                  <a:cubicBezTo>
                    <a:pt x="1058322" y="428505"/>
                    <a:pt x="1662804" y="1266070"/>
                    <a:pt x="1662804" y="2242259"/>
                  </a:cubicBezTo>
                  <a:cubicBezTo>
                    <a:pt x="1662804" y="2486306"/>
                    <a:pt x="1625024" y="2721689"/>
                    <a:pt x="1554893" y="2943078"/>
                  </a:cubicBezTo>
                  <a:lnTo>
                    <a:pt x="1513285" y="30546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: 形状 58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41314" y="-745489"/>
              <a:ext cx="1971520" cy="3369898"/>
            </a:xfrm>
            <a:custGeom>
              <a:avLst/>
              <a:gdLst>
                <a:gd name="connsiteX0" fmla="*/ 0 w 1971520"/>
                <a:gd name="connsiteY0" fmla="*/ 3369898 h 3369898"/>
                <a:gd name="connsiteX1" fmla="*/ 0 w 1971520"/>
                <a:gd name="connsiteY1" fmla="*/ 0 h 3369898"/>
                <a:gd name="connsiteX2" fmla="*/ 68109 w 1971520"/>
                <a:gd name="connsiteY2" fmla="*/ 17194 h 3369898"/>
                <a:gd name="connsiteX3" fmla="*/ 1971520 w 1971520"/>
                <a:gd name="connsiteY3" fmla="*/ 2557458 h 3369898"/>
                <a:gd name="connsiteX4" fmla="*/ 1890361 w 1971520"/>
                <a:gd name="connsiteY4" fmla="*/ 3206241 h 3369898"/>
                <a:gd name="connsiteX5" fmla="*/ 1841357 w 1971520"/>
                <a:gd name="connsiteY5" fmla="*/ 3369898 h 33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520" h="3369898">
                  <a:moveTo>
                    <a:pt x="0" y="3369898"/>
                  </a:moveTo>
                  <a:lnTo>
                    <a:pt x="0" y="0"/>
                  </a:lnTo>
                  <a:lnTo>
                    <a:pt x="68109" y="17194"/>
                  </a:lnTo>
                  <a:cubicBezTo>
                    <a:pt x="1170849" y="353961"/>
                    <a:pt x="1971520" y="1363902"/>
                    <a:pt x="1971520" y="2557458"/>
                  </a:cubicBezTo>
                  <a:cubicBezTo>
                    <a:pt x="1971520" y="2781250"/>
                    <a:pt x="1943371" y="2998586"/>
                    <a:pt x="1890361" y="3206241"/>
                  </a:cubicBezTo>
                  <a:lnTo>
                    <a:pt x="1841357" y="33698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: 形状 7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95283" y="-402968"/>
              <a:ext cx="114754" cy="828085"/>
            </a:xfrm>
            <a:custGeom>
              <a:avLst/>
              <a:gdLst>
                <a:gd name="connsiteX0" fmla="*/ 0 w 114754"/>
                <a:gd name="connsiteY0" fmla="*/ 828085 h 828085"/>
                <a:gd name="connsiteX1" fmla="*/ 0 w 114754"/>
                <a:gd name="connsiteY1" fmla="*/ 0 h 828085"/>
                <a:gd name="connsiteX2" fmla="*/ 47783 w 114754"/>
                <a:gd name="connsiteY2" fmla="*/ 86437 h 828085"/>
                <a:gd name="connsiteX3" fmla="*/ 114754 w 114754"/>
                <a:gd name="connsiteY3" fmla="*/ 412138 h 828085"/>
                <a:gd name="connsiteX4" fmla="*/ 16763 w 114754"/>
                <a:gd name="connsiteY4" fmla="*/ 802059 h 82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4" h="828085">
                  <a:moveTo>
                    <a:pt x="0" y="828085"/>
                  </a:moveTo>
                  <a:lnTo>
                    <a:pt x="0" y="0"/>
                  </a:lnTo>
                  <a:lnTo>
                    <a:pt x="47783" y="86437"/>
                  </a:lnTo>
                  <a:cubicBezTo>
                    <a:pt x="90907" y="186544"/>
                    <a:pt x="114754" y="296607"/>
                    <a:pt x="114754" y="412138"/>
                  </a:cubicBezTo>
                  <a:cubicBezTo>
                    <a:pt x="114754" y="552942"/>
                    <a:pt x="79333" y="685623"/>
                    <a:pt x="16763" y="802059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平滑2"/>
          <p:cNvSpPr/>
          <p:nvPr/>
        </p:nvSpPr>
        <p:spPr>
          <a:xfrm>
            <a:off x="168275" y="0"/>
            <a:ext cx="3468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图片"/>
          <p:cNvSpPr/>
          <p:nvPr>
            <p:custDataLst>
              <p:tags r:id="rId2"/>
            </p:custDataLst>
          </p:nvPr>
        </p:nvSpPr>
        <p:spPr>
          <a:xfrm>
            <a:off x="0" y="-10795"/>
            <a:ext cx="3469005" cy="6869430"/>
          </a:xfrm>
          <a:prstGeom prst="rect">
            <a:avLst/>
          </a:prstGeom>
          <a:blipFill>
            <a:blip r:embed="rId9"/>
            <a:srcRect/>
            <a:stretch>
              <a:fillRect l="-49012" r="-490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751" name="Group 12"/>
          <p:cNvGrpSpPr/>
          <p:nvPr/>
        </p:nvGrpSpPr>
        <p:grpSpPr>
          <a:xfrm>
            <a:off x="9557385" y="855028"/>
            <a:ext cx="766763" cy="766762"/>
            <a:chOff x="8380487" y="313900"/>
            <a:chExt cx="1308758" cy="1308758"/>
          </a:xfrm>
        </p:grpSpPr>
        <p:sp>
          <p:nvSpPr>
            <p:cNvPr id="14" name="Oval 13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0" name="Group 8"/>
          <p:cNvGrpSpPr/>
          <p:nvPr/>
        </p:nvGrpSpPr>
        <p:grpSpPr>
          <a:xfrm>
            <a:off x="2366963" y="5227638"/>
            <a:ext cx="2633662" cy="2633662"/>
            <a:chOff x="8380487" y="313900"/>
            <a:chExt cx="1308758" cy="1308758"/>
          </a:xfrm>
        </p:grpSpPr>
        <p:sp>
          <p:nvSpPr>
            <p:cNvPr id="10" name="Oval 9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内容"/>
          <p:cNvSpPr/>
          <p:nvPr>
            <p:custDataLst>
              <p:tags r:id="rId3"/>
            </p:custDataLst>
          </p:nvPr>
        </p:nvSpPr>
        <p:spPr>
          <a:xfrm>
            <a:off x="4560570" y="2217420"/>
            <a:ext cx="6568440" cy="3215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 altLang="id-ID" sz="12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7" name="标题"/>
          <p:cNvSpPr/>
          <p:nvPr>
            <p:custDataLst>
              <p:tags r:id="rId4"/>
            </p:custDataLst>
          </p:nvPr>
        </p:nvSpPr>
        <p:spPr>
          <a:xfrm>
            <a:off x="4241482" y="391436"/>
            <a:ext cx="5147945" cy="758825"/>
          </a:xfrm>
          <a:prstGeom prst="rect">
            <a:avLst/>
          </a:prstGeom>
        </p:spPr>
        <p:txBody>
          <a:bodyPr wrap="square" anchor="ctr" anchorCtr="0">
            <a:normAutofit fontScale="85000" lnSpcReduction="10000"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为什么要将数据做这样一个区别？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anose="00000500000000000000" pitchFamily="2" charset="0"/>
              <a:sym typeface="+mn-ea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 flipH="1">
            <a:off x="9480550" y="6256649"/>
            <a:ext cx="2711451" cy="14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">
            <a:extLst>
              <a:ext uri="{FF2B5EF4-FFF2-40B4-BE49-F238E27FC236}">
                <a16:creationId xmlns:a16="http://schemas.microsoft.com/office/drawing/2014/main" id="{C98A9127-06E4-7695-AFC5-CD44EDE458C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67835" y="1767713"/>
            <a:ext cx="6568440" cy="3215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技术面数据强调市场属性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prstClr val="black"/>
                </a:solidFill>
              </a:rPr>
              <a:t>基本面数据强调金融属性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37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5" grpId="0"/>
      <p:bldP spid="27" grpId="0"/>
      <p:bldP spid="9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平滑2"/>
          <p:cNvSpPr/>
          <p:nvPr>
            <p:custDataLst>
              <p:tags r:id="rId1"/>
            </p:custDataLst>
          </p:nvPr>
        </p:nvSpPr>
        <p:spPr>
          <a:xfrm>
            <a:off x="-90805" y="0"/>
            <a:ext cx="29559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"/>
          <p:cNvSpPr txBox="1"/>
          <p:nvPr>
            <p:custDataLst>
              <p:tags r:id="rId2"/>
            </p:custDataLst>
          </p:nvPr>
        </p:nvSpPr>
        <p:spPr>
          <a:xfrm>
            <a:off x="5108258" y="3580765"/>
            <a:ext cx="4202430" cy="30670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2023-03-16 | MG-ChatPPT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3"/>
            </p:custDataLst>
          </p:nvPr>
        </p:nvSpPr>
        <p:spPr>
          <a:xfrm>
            <a:off x="3782695" y="2705100"/>
            <a:ext cx="6853555" cy="785495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!!平滑1"/>
          <p:cNvSpPr/>
          <p:nvPr>
            <p:custDataLst>
              <p:tags r:id="rId4"/>
            </p:custDataLst>
          </p:nvPr>
        </p:nvSpPr>
        <p:spPr>
          <a:xfrm>
            <a:off x="10158095" y="-1179195"/>
            <a:ext cx="2633980" cy="263398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148" h="4148">
                <a:moveTo>
                  <a:pt x="2074" y="579"/>
                </a:moveTo>
                <a:cubicBezTo>
                  <a:pt x="1248" y="579"/>
                  <a:pt x="579" y="1248"/>
                  <a:pt x="579" y="2074"/>
                </a:cubicBezTo>
                <a:cubicBezTo>
                  <a:pt x="579" y="2900"/>
                  <a:pt x="1248" y="3569"/>
                  <a:pt x="2074" y="3569"/>
                </a:cubicBezTo>
                <a:cubicBezTo>
                  <a:pt x="2900" y="3569"/>
                  <a:pt x="3569" y="2900"/>
                  <a:pt x="3569" y="2074"/>
                </a:cubicBezTo>
                <a:cubicBezTo>
                  <a:pt x="3569" y="1248"/>
                  <a:pt x="2900" y="579"/>
                  <a:pt x="2074" y="579"/>
                </a:cubicBezTo>
                <a:close/>
                <a:moveTo>
                  <a:pt x="2074" y="0"/>
                </a:moveTo>
                <a:cubicBezTo>
                  <a:pt x="3219" y="0"/>
                  <a:pt x="4148" y="929"/>
                  <a:pt x="4148" y="2074"/>
                </a:cubicBezTo>
                <a:cubicBezTo>
                  <a:pt x="4148" y="3219"/>
                  <a:pt x="3219" y="4148"/>
                  <a:pt x="2074" y="4148"/>
                </a:cubicBezTo>
                <a:cubicBezTo>
                  <a:pt x="929" y="4148"/>
                  <a:pt x="0" y="3219"/>
                  <a:pt x="0" y="2074"/>
                </a:cubicBezTo>
                <a:cubicBezTo>
                  <a:pt x="0" y="929"/>
                  <a:pt x="929" y="0"/>
                  <a:pt x="2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 userDrawn="1"/>
        </p:nvGrpSpPr>
        <p:grpSpPr>
          <a:xfrm rot="10800000">
            <a:off x="9055009" y="4948608"/>
            <a:ext cx="3369899" cy="1971522"/>
            <a:chOff x="-57876" y="-46302"/>
            <a:chExt cx="3369899" cy="1971522"/>
          </a:xfrm>
        </p:grpSpPr>
        <p:sp>
          <p:nvSpPr>
            <p:cNvPr id="73" name="任意多边形: 形状 72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569696" y="-666009"/>
              <a:ext cx="366203" cy="1605619"/>
            </a:xfrm>
            <a:custGeom>
              <a:avLst/>
              <a:gdLst>
                <a:gd name="connsiteX0" fmla="*/ 0 w 366203"/>
                <a:gd name="connsiteY0" fmla="*/ 1605619 h 1605619"/>
                <a:gd name="connsiteX1" fmla="*/ 0 w 366203"/>
                <a:gd name="connsiteY1" fmla="*/ 0 h 1605619"/>
                <a:gd name="connsiteX2" fmla="*/ 42949 w 366203"/>
                <a:gd name="connsiteY2" fmla="*/ 34793 h 1605619"/>
                <a:gd name="connsiteX3" fmla="*/ 366203 w 366203"/>
                <a:gd name="connsiteY3" fmla="*/ 801043 h 1605619"/>
                <a:gd name="connsiteX4" fmla="*/ 42949 w 366203"/>
                <a:gd name="connsiteY4" fmla="*/ 1567293 h 160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203" h="1605619">
                  <a:moveTo>
                    <a:pt x="0" y="1605619"/>
                  </a:moveTo>
                  <a:lnTo>
                    <a:pt x="0" y="0"/>
                  </a:lnTo>
                  <a:lnTo>
                    <a:pt x="42949" y="34793"/>
                  </a:lnTo>
                  <a:cubicBezTo>
                    <a:pt x="242672" y="230894"/>
                    <a:pt x="366203" y="501804"/>
                    <a:pt x="366203" y="801043"/>
                  </a:cubicBezTo>
                  <a:cubicBezTo>
                    <a:pt x="366203" y="1100282"/>
                    <a:pt x="242672" y="1371192"/>
                    <a:pt x="42949" y="1567293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: 形状 69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05030" y="-709206"/>
              <a:ext cx="723805" cy="2049616"/>
            </a:xfrm>
            <a:custGeom>
              <a:avLst/>
              <a:gdLst>
                <a:gd name="connsiteX0" fmla="*/ 0 w 723805"/>
                <a:gd name="connsiteY0" fmla="*/ 2049616 h 2049616"/>
                <a:gd name="connsiteX1" fmla="*/ 0 w 723805"/>
                <a:gd name="connsiteY1" fmla="*/ 0 h 2049616"/>
                <a:gd name="connsiteX2" fmla="*/ 79549 w 723805"/>
                <a:gd name="connsiteY2" fmla="*/ 47451 h 2049616"/>
                <a:gd name="connsiteX3" fmla="*/ 723805 w 723805"/>
                <a:gd name="connsiteY3" fmla="*/ 1237176 h 2049616"/>
                <a:gd name="connsiteX4" fmla="*/ 474244 w 723805"/>
                <a:gd name="connsiteY4" fmla="*/ 2039364 h 2049616"/>
                <a:gd name="connsiteX5" fmla="*/ 466436 w 723805"/>
                <a:gd name="connsiteY5" fmla="*/ 2049616 h 204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805" h="2049616">
                  <a:moveTo>
                    <a:pt x="0" y="2049616"/>
                  </a:moveTo>
                  <a:lnTo>
                    <a:pt x="0" y="0"/>
                  </a:lnTo>
                  <a:lnTo>
                    <a:pt x="79549" y="47451"/>
                  </a:lnTo>
                  <a:cubicBezTo>
                    <a:pt x="468247" y="305288"/>
                    <a:pt x="723805" y="741929"/>
                    <a:pt x="723805" y="1237176"/>
                  </a:cubicBezTo>
                  <a:cubicBezTo>
                    <a:pt x="723805" y="1534325"/>
                    <a:pt x="631804" y="1810375"/>
                    <a:pt x="474244" y="2039364"/>
                  </a:cubicBezTo>
                  <a:lnTo>
                    <a:pt x="466436" y="2049616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: 形状 67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621963" y="-726136"/>
              <a:ext cx="1048193" cy="2407869"/>
            </a:xfrm>
            <a:custGeom>
              <a:avLst/>
              <a:gdLst>
                <a:gd name="connsiteX0" fmla="*/ 0 w 1048193"/>
                <a:gd name="connsiteY0" fmla="*/ 2407869 h 2407869"/>
                <a:gd name="connsiteX1" fmla="*/ 0 w 1048193"/>
                <a:gd name="connsiteY1" fmla="*/ 0 h 2407869"/>
                <a:gd name="connsiteX2" fmla="*/ 113688 w 1048193"/>
                <a:gd name="connsiteY2" fmla="*/ 53774 h 2407869"/>
                <a:gd name="connsiteX3" fmla="*/ 1048193 w 1048193"/>
                <a:gd name="connsiteY3" fmla="*/ 1595430 h 2407869"/>
                <a:gd name="connsiteX4" fmla="*/ 907868 w 1048193"/>
                <a:gd name="connsiteY4" fmla="*/ 2277880 h 2407869"/>
                <a:gd name="connsiteX5" fmla="*/ 844092 w 1048193"/>
                <a:gd name="connsiteY5" fmla="*/ 2407869 h 240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193" h="2407869">
                  <a:moveTo>
                    <a:pt x="0" y="2407869"/>
                  </a:moveTo>
                  <a:lnTo>
                    <a:pt x="0" y="0"/>
                  </a:lnTo>
                  <a:lnTo>
                    <a:pt x="113688" y="53774"/>
                  </a:lnTo>
                  <a:cubicBezTo>
                    <a:pt x="670321" y="350671"/>
                    <a:pt x="1048193" y="929722"/>
                    <a:pt x="1048193" y="1595430"/>
                  </a:cubicBezTo>
                  <a:cubicBezTo>
                    <a:pt x="1048193" y="1837506"/>
                    <a:pt x="998227" y="2068122"/>
                    <a:pt x="907868" y="2277880"/>
                  </a:cubicBezTo>
                  <a:lnTo>
                    <a:pt x="844092" y="2407869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任意多边形: 形状 66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31879" y="-736052"/>
              <a:ext cx="1384959" cy="2764467"/>
            </a:xfrm>
            <a:custGeom>
              <a:avLst/>
              <a:gdLst>
                <a:gd name="connsiteX0" fmla="*/ 0 w 1384959"/>
                <a:gd name="connsiteY0" fmla="*/ 2764467 h 2764467"/>
                <a:gd name="connsiteX1" fmla="*/ 0 w 1384959"/>
                <a:gd name="connsiteY1" fmla="*/ 0 h 2764467"/>
                <a:gd name="connsiteX2" fmla="*/ 88681 w 1384959"/>
                <a:gd name="connsiteY2" fmla="*/ 31869 h 2764467"/>
                <a:gd name="connsiteX3" fmla="*/ 1384959 w 1384959"/>
                <a:gd name="connsiteY3" fmla="*/ 1952028 h 2764467"/>
                <a:gd name="connsiteX4" fmla="*/ 1218169 w 1384959"/>
                <a:gd name="connsiteY4" fmla="*/ 2763185 h 2764467"/>
                <a:gd name="connsiteX5" fmla="*/ 1217540 w 1384959"/>
                <a:gd name="connsiteY5" fmla="*/ 2764467 h 27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959" h="2764467">
                  <a:moveTo>
                    <a:pt x="0" y="2764467"/>
                  </a:moveTo>
                  <a:lnTo>
                    <a:pt x="0" y="0"/>
                  </a:lnTo>
                  <a:lnTo>
                    <a:pt x="88681" y="31869"/>
                  </a:lnTo>
                  <a:cubicBezTo>
                    <a:pt x="850450" y="348226"/>
                    <a:pt x="1384959" y="1088839"/>
                    <a:pt x="1384959" y="1952028"/>
                  </a:cubicBezTo>
                  <a:cubicBezTo>
                    <a:pt x="1384959" y="2239758"/>
                    <a:pt x="1325569" y="2513868"/>
                    <a:pt x="1218169" y="2763185"/>
                  </a:cubicBezTo>
                  <a:lnTo>
                    <a:pt x="1217540" y="2764467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: 形状 65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38071" y="-742246"/>
              <a:ext cx="1662804" cy="3054698"/>
            </a:xfrm>
            <a:custGeom>
              <a:avLst/>
              <a:gdLst>
                <a:gd name="connsiteX0" fmla="*/ 0 w 1662804"/>
                <a:gd name="connsiteY0" fmla="*/ 3054698 h 3054698"/>
                <a:gd name="connsiteX1" fmla="*/ 0 w 1662804"/>
                <a:gd name="connsiteY1" fmla="*/ 0 h 3054698"/>
                <a:gd name="connsiteX2" fmla="*/ 196832 w 1662804"/>
                <a:gd name="connsiteY2" fmla="*/ 70734 h 3054698"/>
                <a:gd name="connsiteX3" fmla="*/ 1662804 w 1662804"/>
                <a:gd name="connsiteY3" fmla="*/ 2242259 h 3054698"/>
                <a:gd name="connsiteX4" fmla="*/ 1554893 w 1662804"/>
                <a:gd name="connsiteY4" fmla="*/ 2943078 h 3054698"/>
                <a:gd name="connsiteX5" fmla="*/ 1513285 w 1662804"/>
                <a:gd name="connsiteY5" fmla="*/ 3054698 h 305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2804" h="3054698">
                  <a:moveTo>
                    <a:pt x="0" y="3054698"/>
                  </a:moveTo>
                  <a:lnTo>
                    <a:pt x="0" y="0"/>
                  </a:lnTo>
                  <a:lnTo>
                    <a:pt x="196832" y="70734"/>
                  </a:lnTo>
                  <a:cubicBezTo>
                    <a:pt x="1058322" y="428505"/>
                    <a:pt x="1662804" y="1266070"/>
                    <a:pt x="1662804" y="2242259"/>
                  </a:cubicBezTo>
                  <a:cubicBezTo>
                    <a:pt x="1662804" y="2486306"/>
                    <a:pt x="1625024" y="2721689"/>
                    <a:pt x="1554893" y="2943078"/>
                  </a:cubicBezTo>
                  <a:lnTo>
                    <a:pt x="1513285" y="30546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: 形状 5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641314" y="-745489"/>
              <a:ext cx="1971520" cy="3369898"/>
            </a:xfrm>
            <a:custGeom>
              <a:avLst/>
              <a:gdLst>
                <a:gd name="connsiteX0" fmla="*/ 0 w 1971520"/>
                <a:gd name="connsiteY0" fmla="*/ 3369898 h 3369898"/>
                <a:gd name="connsiteX1" fmla="*/ 0 w 1971520"/>
                <a:gd name="connsiteY1" fmla="*/ 0 h 3369898"/>
                <a:gd name="connsiteX2" fmla="*/ 68109 w 1971520"/>
                <a:gd name="connsiteY2" fmla="*/ 17194 h 3369898"/>
                <a:gd name="connsiteX3" fmla="*/ 1971520 w 1971520"/>
                <a:gd name="connsiteY3" fmla="*/ 2557458 h 3369898"/>
                <a:gd name="connsiteX4" fmla="*/ 1890361 w 1971520"/>
                <a:gd name="connsiteY4" fmla="*/ 3206241 h 3369898"/>
                <a:gd name="connsiteX5" fmla="*/ 1841357 w 1971520"/>
                <a:gd name="connsiteY5" fmla="*/ 3369898 h 33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520" h="3369898">
                  <a:moveTo>
                    <a:pt x="0" y="3369898"/>
                  </a:moveTo>
                  <a:lnTo>
                    <a:pt x="0" y="0"/>
                  </a:lnTo>
                  <a:lnTo>
                    <a:pt x="68109" y="17194"/>
                  </a:lnTo>
                  <a:cubicBezTo>
                    <a:pt x="1170849" y="353961"/>
                    <a:pt x="1971520" y="1363902"/>
                    <a:pt x="1971520" y="2557458"/>
                  </a:cubicBezTo>
                  <a:cubicBezTo>
                    <a:pt x="1971520" y="2781250"/>
                    <a:pt x="1943371" y="2998586"/>
                    <a:pt x="1890361" y="3206241"/>
                  </a:cubicBezTo>
                  <a:lnTo>
                    <a:pt x="1841357" y="33698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: 形状 73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95283" y="-402968"/>
              <a:ext cx="114754" cy="828085"/>
            </a:xfrm>
            <a:custGeom>
              <a:avLst/>
              <a:gdLst>
                <a:gd name="connsiteX0" fmla="*/ 0 w 114754"/>
                <a:gd name="connsiteY0" fmla="*/ 828085 h 828085"/>
                <a:gd name="connsiteX1" fmla="*/ 0 w 114754"/>
                <a:gd name="connsiteY1" fmla="*/ 0 h 828085"/>
                <a:gd name="connsiteX2" fmla="*/ 47783 w 114754"/>
                <a:gd name="connsiteY2" fmla="*/ 86437 h 828085"/>
                <a:gd name="connsiteX3" fmla="*/ 114754 w 114754"/>
                <a:gd name="connsiteY3" fmla="*/ 412138 h 828085"/>
                <a:gd name="connsiteX4" fmla="*/ 16763 w 114754"/>
                <a:gd name="connsiteY4" fmla="*/ 802059 h 82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4" h="828085">
                  <a:moveTo>
                    <a:pt x="0" y="828085"/>
                  </a:moveTo>
                  <a:lnTo>
                    <a:pt x="0" y="0"/>
                  </a:lnTo>
                  <a:lnTo>
                    <a:pt x="47783" y="86437"/>
                  </a:lnTo>
                  <a:cubicBezTo>
                    <a:pt x="90907" y="186544"/>
                    <a:pt x="114754" y="296607"/>
                    <a:pt x="114754" y="412138"/>
                  </a:cubicBezTo>
                  <a:cubicBezTo>
                    <a:pt x="114754" y="552942"/>
                    <a:pt x="79333" y="685623"/>
                    <a:pt x="16763" y="802059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9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!!平滑1"/>
          <p:cNvSpPr/>
          <p:nvPr userDrawn="1">
            <p:custDataLst>
              <p:tags r:id="rId1"/>
            </p:custDataLst>
          </p:nvPr>
        </p:nvSpPr>
        <p:spPr>
          <a:xfrm>
            <a:off x="346833" y="195738"/>
            <a:ext cx="2256506" cy="2256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!!平滑2"/>
          <p:cNvSpPr/>
          <p:nvPr userDrawn="1">
            <p:custDataLst>
              <p:tags r:id="rId2"/>
            </p:custDataLst>
          </p:nvPr>
        </p:nvSpPr>
        <p:spPr>
          <a:xfrm rot="1685024">
            <a:off x="6753078" y="-607511"/>
            <a:ext cx="3885815" cy="8888820"/>
          </a:xfrm>
          <a:custGeom>
            <a:avLst/>
            <a:gdLst>
              <a:gd name="connsiteX0" fmla="*/ 585052 w 2222778"/>
              <a:gd name="connsiteY0" fmla="*/ 0 h 7020709"/>
              <a:gd name="connsiteX1" fmla="*/ 1772944 w 2222778"/>
              <a:gd name="connsiteY1" fmla="*/ 0 h 7020709"/>
              <a:gd name="connsiteX2" fmla="*/ 2222778 w 2222778"/>
              <a:gd name="connsiteY2" fmla="*/ 5398077 h 7020709"/>
              <a:gd name="connsiteX3" fmla="*/ 0 w 2222778"/>
              <a:gd name="connsiteY3" fmla="*/ 7020709 h 702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778" h="7020709">
                <a:moveTo>
                  <a:pt x="585052" y="0"/>
                </a:moveTo>
                <a:lnTo>
                  <a:pt x="1772944" y="0"/>
                </a:lnTo>
                <a:lnTo>
                  <a:pt x="2222778" y="5398077"/>
                </a:lnTo>
                <a:lnTo>
                  <a:pt x="0" y="7020709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目录4"/>
          <p:cNvGrpSpPr/>
          <p:nvPr/>
        </p:nvGrpSpPr>
        <p:grpSpPr>
          <a:xfrm>
            <a:off x="1124267" y="3610577"/>
            <a:ext cx="6923405" cy="374650"/>
            <a:chOff x="1062355" y="3659505"/>
            <a:chExt cx="6923405" cy="374650"/>
          </a:xfrm>
        </p:grpSpPr>
        <p:sp>
          <p:nvSpPr>
            <p:cNvPr id="45" name="TextBox 15"/>
            <p:cNvSpPr txBox="1"/>
            <p:nvPr>
              <p:custDataLst>
                <p:tags r:id="rId5"/>
              </p:custDataLst>
            </p:nvPr>
          </p:nvSpPr>
          <p:spPr>
            <a:xfrm>
              <a:off x="1390650" y="3659505"/>
              <a:ext cx="6595110" cy="374650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>
              <a:no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技术面数据分析</a:t>
              </a:r>
              <a:endParaRPr 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062355" y="3784918"/>
              <a:ext cx="123825" cy="1238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755" tIns="36195" rIns="71755" bIns="36195" rtlCol="0" anchor="ctr" anchorCtr="0">
              <a:normAutofit fontScale="25000" lnSpcReduction="20000"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zh-CN" altLang="en-US" sz="9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目录3"/>
          <p:cNvGrpSpPr/>
          <p:nvPr/>
        </p:nvGrpSpPr>
        <p:grpSpPr>
          <a:xfrm>
            <a:off x="1062355" y="2623536"/>
            <a:ext cx="6923405" cy="374650"/>
            <a:chOff x="1062355" y="3019425"/>
            <a:chExt cx="6923405" cy="374650"/>
          </a:xfrm>
        </p:grpSpPr>
        <p:sp>
          <p:nvSpPr>
            <p:cNvPr id="61" name="TextBox 15"/>
            <p:cNvSpPr txBox="1"/>
            <p:nvPr>
              <p:custDataLst>
                <p:tags r:id="rId4"/>
              </p:custDataLst>
            </p:nvPr>
          </p:nvSpPr>
          <p:spPr>
            <a:xfrm>
              <a:off x="1390650" y="3019425"/>
              <a:ext cx="6595110" cy="374650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>
              <a:no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基本面数据分析</a:t>
              </a:r>
              <a:endParaRPr 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062355" y="3144838"/>
              <a:ext cx="123825" cy="1238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755" tIns="36195" rIns="71755" bIns="36195" rtlCol="0" anchor="ctr" anchorCtr="0">
              <a:noAutofit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11810" y="367030"/>
            <a:ext cx="20294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920"/>
              </a:lnSpc>
            </a:pPr>
            <a:r>
              <a:rPr lang="zh-CN" altLang="en-US" sz="6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平滑2"/>
          <p:cNvSpPr/>
          <p:nvPr/>
        </p:nvSpPr>
        <p:spPr>
          <a:xfrm>
            <a:off x="168275" y="0"/>
            <a:ext cx="3468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图片"/>
          <p:cNvSpPr/>
          <p:nvPr>
            <p:custDataLst>
              <p:tags r:id="rId2"/>
            </p:custDataLst>
          </p:nvPr>
        </p:nvSpPr>
        <p:spPr>
          <a:xfrm>
            <a:off x="0" y="-10795"/>
            <a:ext cx="3469005" cy="6869430"/>
          </a:xfrm>
          <a:prstGeom prst="rect">
            <a:avLst/>
          </a:prstGeom>
          <a:blipFill>
            <a:blip r:embed="rId8"/>
            <a:srcRect/>
            <a:stretch>
              <a:fillRect l="-49012" r="-490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751" name="Group 12"/>
          <p:cNvGrpSpPr/>
          <p:nvPr/>
        </p:nvGrpSpPr>
        <p:grpSpPr>
          <a:xfrm>
            <a:off x="9557385" y="855028"/>
            <a:ext cx="766763" cy="766762"/>
            <a:chOff x="8380487" y="313900"/>
            <a:chExt cx="1308758" cy="1308758"/>
          </a:xfrm>
        </p:grpSpPr>
        <p:sp>
          <p:nvSpPr>
            <p:cNvPr id="14" name="Oval 13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0" name="Group 8"/>
          <p:cNvGrpSpPr/>
          <p:nvPr/>
        </p:nvGrpSpPr>
        <p:grpSpPr>
          <a:xfrm>
            <a:off x="2366963" y="5227638"/>
            <a:ext cx="2633662" cy="2633662"/>
            <a:chOff x="8380487" y="313900"/>
            <a:chExt cx="1308758" cy="1308758"/>
          </a:xfrm>
        </p:grpSpPr>
        <p:sp>
          <p:nvSpPr>
            <p:cNvPr id="10" name="Oval 9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内容"/>
          <p:cNvSpPr/>
          <p:nvPr>
            <p:custDataLst>
              <p:tags r:id="rId3"/>
            </p:custDataLst>
          </p:nvPr>
        </p:nvSpPr>
        <p:spPr>
          <a:xfrm>
            <a:off x="4560570" y="2217420"/>
            <a:ext cx="6568440" cy="3215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技术面数据是股票价格和交易量等方面的数据，这些数据通常通过股票交易市场公布和披露。投资者可以通过分析这些数据，了解股票的价格走势和交易情况，从而作出投资决策。</a:t>
            </a:r>
            <a:endParaRPr lang="en-US" altLang="id-ID" sz="12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7" name="标题"/>
          <p:cNvSpPr/>
          <p:nvPr>
            <p:custDataLst>
              <p:tags r:id="rId4"/>
            </p:custDataLst>
          </p:nvPr>
        </p:nvSpPr>
        <p:spPr>
          <a:xfrm>
            <a:off x="4560570" y="1458595"/>
            <a:ext cx="5147945" cy="75882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技术面数据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anose="00000500000000000000" pitchFamily="2" charset="0"/>
              <a:sym typeface="+mn-ea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 flipH="1">
            <a:off x="9480550" y="6256649"/>
            <a:ext cx="2711451" cy="14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5" grpId="0"/>
      <p:bldP spid="2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平滑2"/>
          <p:cNvSpPr/>
          <p:nvPr/>
        </p:nvSpPr>
        <p:spPr>
          <a:xfrm>
            <a:off x="168275" y="0"/>
            <a:ext cx="3468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图片"/>
          <p:cNvSpPr/>
          <p:nvPr>
            <p:custDataLst>
              <p:tags r:id="rId2"/>
            </p:custDataLst>
          </p:nvPr>
        </p:nvSpPr>
        <p:spPr>
          <a:xfrm>
            <a:off x="0" y="-10795"/>
            <a:ext cx="3469005" cy="6869430"/>
          </a:xfrm>
          <a:prstGeom prst="rect">
            <a:avLst/>
          </a:prstGeom>
          <a:blipFill>
            <a:blip r:embed="rId8"/>
            <a:srcRect/>
            <a:stretch>
              <a:fillRect l="-49012" r="-490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751" name="Group 12"/>
          <p:cNvGrpSpPr/>
          <p:nvPr/>
        </p:nvGrpSpPr>
        <p:grpSpPr>
          <a:xfrm>
            <a:off x="9557385" y="855028"/>
            <a:ext cx="766763" cy="766762"/>
            <a:chOff x="8380487" y="313900"/>
            <a:chExt cx="1308758" cy="1308758"/>
          </a:xfrm>
        </p:grpSpPr>
        <p:sp>
          <p:nvSpPr>
            <p:cNvPr id="14" name="Oval 13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750" name="Group 8"/>
          <p:cNvGrpSpPr/>
          <p:nvPr/>
        </p:nvGrpSpPr>
        <p:grpSpPr>
          <a:xfrm>
            <a:off x="2366963" y="5227638"/>
            <a:ext cx="2633662" cy="2633662"/>
            <a:chOff x="8380487" y="313900"/>
            <a:chExt cx="1308758" cy="1308758"/>
          </a:xfrm>
        </p:grpSpPr>
        <p:sp>
          <p:nvSpPr>
            <p:cNvPr id="10" name="Oval 9"/>
            <p:cNvSpPr/>
            <p:nvPr/>
          </p:nvSpPr>
          <p:spPr>
            <a:xfrm>
              <a:off x="8380487" y="313900"/>
              <a:ext cx="1308758" cy="13087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63141" y="496554"/>
              <a:ext cx="943450" cy="943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内容"/>
          <p:cNvSpPr/>
          <p:nvPr>
            <p:custDataLst>
              <p:tags r:id="rId3"/>
            </p:custDataLst>
          </p:nvPr>
        </p:nvSpPr>
        <p:spPr>
          <a:xfrm>
            <a:off x="4023201" y="1489392"/>
            <a:ext cx="7047922" cy="3215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dirty="0"/>
              <a:t>股价走势：这些数据反映了股票价格的变化情况，包括日线、周线、月线等不同时间段的走势。投资者可以通过分析股价走势，了解股票价格的趋势和变化方向，预测未来的价格变化。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成交量：这些数据反映了股票交易的活跃程度，包括日成交量、周成交量等。投资者可以通过分析成交量，了解市场交易的热度和趋势，判断市场的买卖情况。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技术指标：这些数据反映了股票价格和交易量的变化情况，包括均线、</a:t>
            </a:r>
            <a:r>
              <a:rPr lang="en-US" altLang="zh-CN" dirty="0"/>
              <a:t>MACD</a:t>
            </a:r>
            <a:r>
              <a:rPr lang="zh-CN" altLang="en-US" dirty="0"/>
              <a:t>、</a:t>
            </a:r>
            <a:r>
              <a:rPr lang="en-US" altLang="zh-CN" dirty="0"/>
              <a:t>KDJ</a:t>
            </a:r>
            <a:r>
              <a:rPr lang="zh-CN" altLang="en-US" dirty="0"/>
              <a:t>等指标。投资者可以通过分析技术指标，了解股票价格和交易量的趋势和变化情况，预测未来的价格变化。</a:t>
            </a:r>
          </a:p>
          <a:p>
            <a:pPr>
              <a:lnSpc>
                <a:spcPct val="150000"/>
              </a:lnSpc>
            </a:pPr>
            <a:endParaRPr lang="en-US" altLang="id-ID" sz="12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7" name="标题"/>
          <p:cNvSpPr/>
          <p:nvPr>
            <p:custDataLst>
              <p:tags r:id="rId4"/>
            </p:custDataLst>
          </p:nvPr>
        </p:nvSpPr>
        <p:spPr>
          <a:xfrm>
            <a:off x="4023201" y="363006"/>
            <a:ext cx="5147945" cy="75882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技术面数据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anose="00000500000000000000" pitchFamily="2" charset="0"/>
              <a:sym typeface="+mn-ea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 flipH="1">
            <a:off x="9480550" y="6256649"/>
            <a:ext cx="2711451" cy="14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74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5" grpId="0"/>
      <p:bldP spid="2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F9921-87A1-0BC9-5A36-CA31AF1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9" y="727587"/>
            <a:ext cx="11692141" cy="538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DEC27-BB40-781B-254F-C405E8945380}"/>
              </a:ext>
            </a:extLst>
          </p:cNvPr>
          <p:cNvSpPr txBox="1"/>
          <p:nvPr/>
        </p:nvSpPr>
        <p:spPr>
          <a:xfrm>
            <a:off x="6011239" y="3244334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开盘价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00672-362F-412A-1285-E4AF36BF3C6E}"/>
              </a:ext>
            </a:extLst>
          </p:cNvPr>
          <p:cNvCxnSpPr>
            <a:cxnSpLocks/>
          </p:cNvCxnSpPr>
          <p:nvPr/>
        </p:nvCxnSpPr>
        <p:spPr>
          <a:xfrm flipH="1" flipV="1">
            <a:off x="5516880" y="3082290"/>
            <a:ext cx="562939" cy="33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059FF6-CC4D-0ECC-8280-246D6AF3DC6C}"/>
              </a:ext>
            </a:extLst>
          </p:cNvPr>
          <p:cNvSpPr txBox="1"/>
          <p:nvPr/>
        </p:nvSpPr>
        <p:spPr>
          <a:xfrm>
            <a:off x="4397316" y="1970459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收盘价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191F9-DBFC-CEC4-6D52-E6A2B92E2F3C}"/>
              </a:ext>
            </a:extLst>
          </p:cNvPr>
          <p:cNvCxnSpPr>
            <a:cxnSpLocks/>
          </p:cNvCxnSpPr>
          <p:nvPr/>
        </p:nvCxnSpPr>
        <p:spPr>
          <a:xfrm>
            <a:off x="5151120" y="2337964"/>
            <a:ext cx="304800" cy="40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49C9CC-AF5D-187B-6A21-FD80B31C50E9}"/>
              </a:ext>
            </a:extLst>
          </p:cNvPr>
          <p:cNvCxnSpPr>
            <a:cxnSpLocks/>
          </p:cNvCxnSpPr>
          <p:nvPr/>
        </p:nvCxnSpPr>
        <p:spPr>
          <a:xfrm flipH="1">
            <a:off x="5689669" y="1953349"/>
            <a:ext cx="434458" cy="5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470D60-3A86-0E7A-2038-B99FB7E4097E}"/>
              </a:ext>
            </a:extLst>
          </p:cNvPr>
          <p:cNvSpPr txBox="1"/>
          <p:nvPr/>
        </p:nvSpPr>
        <p:spPr>
          <a:xfrm>
            <a:off x="5935496" y="1667107"/>
            <a:ext cx="9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开盘价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C8D51-50EA-B20D-DA85-CF9505091D90}"/>
              </a:ext>
            </a:extLst>
          </p:cNvPr>
          <p:cNvSpPr txBox="1"/>
          <p:nvPr/>
        </p:nvSpPr>
        <p:spPr>
          <a:xfrm>
            <a:off x="6147458" y="2712958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收盘价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D3E60-F7C1-E0F1-6A65-549904C17FBE}"/>
              </a:ext>
            </a:extLst>
          </p:cNvPr>
          <p:cNvCxnSpPr>
            <a:cxnSpLocks/>
          </p:cNvCxnSpPr>
          <p:nvPr/>
        </p:nvCxnSpPr>
        <p:spPr>
          <a:xfrm flipH="1" flipV="1">
            <a:off x="5689669" y="2703350"/>
            <a:ext cx="589211" cy="31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CBF1F-E1FD-7FAD-C0A6-A7FD6F9B653E}"/>
              </a:ext>
            </a:extLst>
          </p:cNvPr>
          <p:cNvSpPr txBox="1"/>
          <p:nvPr/>
        </p:nvSpPr>
        <p:spPr>
          <a:xfrm>
            <a:off x="6955184" y="1350941"/>
            <a:ext cx="9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最高价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B0AA22-C49F-0825-B6F0-892BEA6F1D25}"/>
              </a:ext>
            </a:extLst>
          </p:cNvPr>
          <p:cNvCxnSpPr>
            <a:cxnSpLocks/>
          </p:cNvCxnSpPr>
          <p:nvPr/>
        </p:nvCxnSpPr>
        <p:spPr>
          <a:xfrm>
            <a:off x="7680960" y="1535607"/>
            <a:ext cx="454861" cy="1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38F18F-C11E-8C3C-8E9B-11A232BC3A58}"/>
              </a:ext>
            </a:extLst>
          </p:cNvPr>
          <p:cNvSpPr txBox="1"/>
          <p:nvPr/>
        </p:nvSpPr>
        <p:spPr>
          <a:xfrm>
            <a:off x="7064643" y="2224506"/>
            <a:ext cx="9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最低价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9112D7-37FF-ECA2-B6CD-B03E5B2E908A}"/>
              </a:ext>
            </a:extLst>
          </p:cNvPr>
          <p:cNvCxnSpPr>
            <a:cxnSpLocks/>
          </p:cNvCxnSpPr>
          <p:nvPr/>
        </p:nvCxnSpPr>
        <p:spPr>
          <a:xfrm flipV="1">
            <a:off x="7761381" y="1904939"/>
            <a:ext cx="374440" cy="4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144CE7-39F6-03B6-8332-0287177C6E8C}"/>
              </a:ext>
            </a:extLst>
          </p:cNvPr>
          <p:cNvSpPr txBox="1"/>
          <p:nvPr/>
        </p:nvSpPr>
        <p:spPr>
          <a:xfrm>
            <a:off x="4677450" y="3796800"/>
            <a:ext cx="18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成交量（买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卖）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03AA6E-4774-A712-D8B5-06E6D2F7C201}"/>
              </a:ext>
            </a:extLst>
          </p:cNvPr>
          <p:cNvCxnSpPr>
            <a:cxnSpLocks/>
          </p:cNvCxnSpPr>
          <p:nvPr/>
        </p:nvCxnSpPr>
        <p:spPr>
          <a:xfrm flipH="1">
            <a:off x="4677451" y="4166132"/>
            <a:ext cx="446991" cy="37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90B9D5-4027-0915-59A1-26E12CA44E8F}"/>
              </a:ext>
            </a:extLst>
          </p:cNvPr>
          <p:cNvSpPr txBox="1"/>
          <p:nvPr/>
        </p:nvSpPr>
        <p:spPr>
          <a:xfrm>
            <a:off x="6696685" y="3758809"/>
            <a:ext cx="18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成交量（卖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买）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5E104F-911B-3339-9052-4B8ECFB24926}"/>
              </a:ext>
            </a:extLst>
          </p:cNvPr>
          <p:cNvCxnSpPr>
            <a:cxnSpLocks/>
          </p:cNvCxnSpPr>
          <p:nvPr/>
        </p:nvCxnSpPr>
        <p:spPr>
          <a:xfrm>
            <a:off x="7425810" y="4085712"/>
            <a:ext cx="1085664" cy="108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平滑1"/>
          <p:cNvSpPr/>
          <p:nvPr>
            <p:custDataLst>
              <p:tags r:id="rId2"/>
            </p:custDataLst>
          </p:nvPr>
        </p:nvSpPr>
        <p:spPr>
          <a:xfrm>
            <a:off x="724535" y="1344930"/>
            <a:ext cx="497205" cy="4972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83" h="783">
                <a:moveTo>
                  <a:pt x="392" y="109"/>
                </a:moveTo>
                <a:cubicBezTo>
                  <a:pt x="235" y="109"/>
                  <a:pt x="109" y="235"/>
                  <a:pt x="109" y="392"/>
                </a:cubicBezTo>
                <a:cubicBezTo>
                  <a:pt x="109" y="548"/>
                  <a:pt x="235" y="674"/>
                  <a:pt x="392" y="674"/>
                </a:cubicBezTo>
                <a:cubicBezTo>
                  <a:pt x="548" y="674"/>
                  <a:pt x="674" y="548"/>
                  <a:pt x="674" y="392"/>
                </a:cubicBezTo>
                <a:cubicBezTo>
                  <a:pt x="674" y="235"/>
                  <a:pt x="548" y="109"/>
                  <a:pt x="392" y="109"/>
                </a:cubicBezTo>
                <a:close/>
                <a:moveTo>
                  <a:pt x="392" y="0"/>
                </a:moveTo>
                <a:cubicBezTo>
                  <a:pt x="608" y="0"/>
                  <a:pt x="783" y="175"/>
                  <a:pt x="783" y="392"/>
                </a:cubicBezTo>
                <a:cubicBezTo>
                  <a:pt x="783" y="608"/>
                  <a:pt x="608" y="783"/>
                  <a:pt x="392" y="783"/>
                </a:cubicBezTo>
                <a:cubicBezTo>
                  <a:pt x="175" y="783"/>
                  <a:pt x="0" y="608"/>
                  <a:pt x="0" y="392"/>
                </a:cubicBezTo>
                <a:cubicBezTo>
                  <a:pt x="0" y="175"/>
                  <a:pt x="175" y="0"/>
                  <a:pt x="39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!!平滑2"/>
          <p:cNvSpPr/>
          <p:nvPr>
            <p:custDataLst>
              <p:tags r:id="rId3"/>
            </p:custDataLst>
          </p:nvPr>
        </p:nvSpPr>
        <p:spPr>
          <a:xfrm>
            <a:off x="8457928" y="0"/>
            <a:ext cx="35594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 flipH="1">
            <a:off x="0" y="6256649"/>
            <a:ext cx="2711451" cy="14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"/>
          <p:cNvSpPr txBox="1"/>
          <p:nvPr>
            <p:custDataLst>
              <p:tags r:id="rId5"/>
            </p:custDataLst>
          </p:nvPr>
        </p:nvSpPr>
        <p:spPr>
          <a:xfrm>
            <a:off x="636905" y="2793365"/>
            <a:ext cx="6047105" cy="2874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基本面数据是公司经营业绩和财务状况等方面的数据，这些数据通常通过财务报表等途径进行公布和披露。投资者可以通过分析这些数据，了解公司的业绩和估值，从而作出投资决策。</a:t>
            </a:r>
            <a:endParaRPr lang="en-US" sz="1200" i="1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5" name="标题"/>
          <p:cNvSpPr/>
          <p:nvPr/>
        </p:nvSpPr>
        <p:spPr>
          <a:xfrm>
            <a:off x="636905" y="2037715"/>
            <a:ext cx="5821045" cy="63881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基本面数据分析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" name="图片"/>
          <p:cNvSpPr/>
          <p:nvPr/>
        </p:nvSpPr>
        <p:spPr>
          <a:xfrm>
            <a:off x="6888480" y="1434465"/>
            <a:ext cx="3989070" cy="3989070"/>
          </a:xfrm>
          <a:prstGeom prst="ellipse">
            <a:avLst/>
          </a:prstGeom>
          <a:blipFill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9" grpId="0" animBg="1"/>
      <p:bldP spid="6" grpId="0"/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平滑2"/>
          <p:cNvSpPr/>
          <p:nvPr>
            <p:custDataLst>
              <p:tags r:id="rId2"/>
            </p:custDataLst>
          </p:nvPr>
        </p:nvSpPr>
        <p:spPr>
          <a:xfrm>
            <a:off x="3553097" y="2612571"/>
            <a:ext cx="2972794" cy="4245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!!平滑1"/>
          <p:cNvSpPr/>
          <p:nvPr>
            <p:custDataLst>
              <p:tags r:id="rId3"/>
            </p:custDataLst>
          </p:nvPr>
        </p:nvSpPr>
        <p:spPr>
          <a:xfrm>
            <a:off x="10824845" y="253365"/>
            <a:ext cx="907415" cy="90741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29" h="1429">
                <a:moveTo>
                  <a:pt x="714" y="199"/>
                </a:moveTo>
                <a:cubicBezTo>
                  <a:pt x="430" y="199"/>
                  <a:pt x="199" y="430"/>
                  <a:pt x="199" y="714"/>
                </a:cubicBezTo>
                <a:cubicBezTo>
                  <a:pt x="199" y="998"/>
                  <a:pt x="430" y="1229"/>
                  <a:pt x="714" y="1229"/>
                </a:cubicBezTo>
                <a:cubicBezTo>
                  <a:pt x="998" y="1229"/>
                  <a:pt x="1229" y="998"/>
                  <a:pt x="1229" y="714"/>
                </a:cubicBezTo>
                <a:cubicBezTo>
                  <a:pt x="1229" y="430"/>
                  <a:pt x="998" y="199"/>
                  <a:pt x="714" y="199"/>
                </a:cubicBezTo>
                <a:close/>
                <a:moveTo>
                  <a:pt x="715" y="0"/>
                </a:moveTo>
                <a:cubicBezTo>
                  <a:pt x="1109" y="0"/>
                  <a:pt x="1429" y="320"/>
                  <a:pt x="1429" y="715"/>
                </a:cubicBezTo>
                <a:cubicBezTo>
                  <a:pt x="1429" y="1109"/>
                  <a:pt x="1109" y="1429"/>
                  <a:pt x="715" y="1429"/>
                </a:cubicBezTo>
                <a:cubicBezTo>
                  <a:pt x="320" y="1429"/>
                  <a:pt x="0" y="1109"/>
                  <a:pt x="0" y="715"/>
                </a:cubicBezTo>
                <a:cubicBezTo>
                  <a:pt x="0" y="320"/>
                  <a:pt x="320" y="0"/>
                  <a:pt x="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"/>
          <p:cNvSpPr/>
          <p:nvPr>
            <p:custDataLst>
              <p:tags r:id="rId4"/>
            </p:custDataLst>
          </p:nvPr>
        </p:nvSpPr>
        <p:spPr>
          <a:xfrm>
            <a:off x="6665595" y="2315210"/>
            <a:ext cx="5165090" cy="33737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dirty="0"/>
              <a:t>收入和利润：这些数据反映了公司的销售收入和利润水平。投资者可以通过分析公司的收入和利润情况，了解公司的盈利能力和经营风险。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负债和资产：这些数据反映了公司的财务状况，包括债务水平和资产负债表的总资产和总负债。投资者可以通过分析这些数据，了解公司的债务和资产负债情况，评估公司的财务稳定性和偿债能力。</a:t>
            </a:r>
          </a:p>
        </p:txBody>
      </p:sp>
      <p:sp>
        <p:nvSpPr>
          <p:cNvPr id="12" name="标题"/>
          <p:cNvSpPr txBox="1"/>
          <p:nvPr/>
        </p:nvSpPr>
        <p:spPr>
          <a:xfrm>
            <a:off x="6665595" y="1616075"/>
            <a:ext cx="4786630" cy="6210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数据驱动投资决策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anose="00000500000000000000" pitchFamily="2" charset="0"/>
              <a:sym typeface="+mn-ea"/>
            </a:endParaRPr>
          </a:p>
        </p:txBody>
      </p:sp>
      <p:sp>
        <p:nvSpPr>
          <p:cNvPr id="2" name="图片"/>
          <p:cNvSpPr/>
          <p:nvPr/>
        </p:nvSpPr>
        <p:spPr>
          <a:xfrm>
            <a:off x="969645" y="-8890"/>
            <a:ext cx="4768215" cy="6080125"/>
          </a:xfrm>
          <a:prstGeom prst="rect">
            <a:avLst/>
          </a:prstGeom>
          <a:blipFill>
            <a:blip r:embed="rId7"/>
            <a:srcRect/>
            <a:stretch>
              <a:fillRect l="-13757" r="-13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3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00" accel="50000" fill="remove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26" dur="150" accel="5000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7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3" grpId="0"/>
      <p:bldP spid="1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9F3AA-D7C7-8658-1D44-4BBDAE27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34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B2D5-7322-D0C4-13D0-D8AB470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FFFFFF"/>
      </a:dk1>
      <a:lt1>
        <a:srgbClr val="000C12"/>
      </a:lt1>
      <a:dk2>
        <a:srgbClr val="FFFBEF"/>
      </a:dk2>
      <a:lt2>
        <a:srgbClr val="020224"/>
      </a:lt2>
      <a:accent1>
        <a:srgbClr val="FEFE33"/>
      </a:accent1>
      <a:accent2>
        <a:srgbClr val="FFDD03"/>
      </a:accent2>
      <a:accent3>
        <a:srgbClr val="FF57CD"/>
      </a:accent3>
      <a:accent4>
        <a:srgbClr val="CC33CC"/>
      </a:accent4>
      <a:accent5>
        <a:srgbClr val="682EBF"/>
      </a:accent5>
      <a:accent6>
        <a:srgbClr val="47026C"/>
      </a:accent6>
      <a:hlink>
        <a:srgbClr val="FEFE33"/>
      </a:hlink>
      <a:folHlink>
        <a:srgbClr val="FFDD03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_-148748402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_-148748402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_-148748402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_-148748402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035b79e5380cebec335b2a42529f3c41_MpVuEffzNSfh</Template>
  <TotalTime>198</TotalTime>
  <Words>528</Words>
  <Application>Microsoft Office PowerPoint</Application>
  <PresentationFormat>Widescreen</PresentationFormat>
  <Paragraphs>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Office Theme</vt:lpstr>
      <vt:lpstr>1_Office 主题​​</vt:lpstr>
      <vt:lpstr>Office 主题​​_-1487484027</vt:lpstr>
      <vt:lpstr>3_Office 主题​​_-1487484027</vt:lpstr>
      <vt:lpstr>1_Office 主题​​_-1487484027</vt:lpstr>
      <vt:lpstr>2_Office 主题​​_-1487484027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Dai</dc:creator>
  <cp:lastModifiedBy>Cong Dai</cp:lastModifiedBy>
  <cp:revision>2</cp:revision>
  <dcterms:created xsi:type="dcterms:W3CDTF">2023-03-16T08:09:20Z</dcterms:created>
  <dcterms:modified xsi:type="dcterms:W3CDTF">2023-03-17T07:29:57Z</dcterms:modified>
</cp:coreProperties>
</file>