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61" r:id="rId5"/>
    <p:sldId id="257" r:id="rId6"/>
    <p:sldId id="262" r:id="rId7"/>
    <p:sldId id="258" r:id="rId8"/>
    <p:sldId id="263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4D1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89" autoAdjust="0"/>
  </p:normalViewPr>
  <p:slideViewPr>
    <p:cSldViewPr snapToGrid="0">
      <p:cViewPr varScale="1">
        <p:scale>
          <a:sx n="71" d="100"/>
          <a:sy n="71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488F0-62D3-497D-9AA3-1D1A5B954D7B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986FE-DF30-4B5F-A2FE-9E952A766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1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3K Rice CORE Japonica structure – signals of substructure clusters along the genome.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86FE-DF30-4B5F-A2FE-9E952A766F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0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Classification to focus on these branches, estimate divergence time (prospective).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86FE-DF30-4B5F-A2FE-9E952A766F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5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Legends are wrong here, but in blue = phased full data sets, orange = phased populations only.</a:t>
            </a:r>
          </a:p>
          <a:p>
            <a:endParaRPr lang="en-GB" dirty="0"/>
          </a:p>
          <a:p>
            <a:r>
              <a:rPr lang="en-GB" dirty="0"/>
              <a:t>Data sets with total of 100 individuals. Sampling does not seem to have an impact. Only the sampling </a:t>
            </a:r>
            <a:r>
              <a:rPr lang="en-GB"/>
              <a:t>variance changes.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86FE-DF30-4B5F-A2FE-9E952A766F6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8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A07-5489-47D2-8378-0D6FBB1D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149DD-FA70-4167-8535-3F4BD2B53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7071-E18B-4FF3-AE10-4BE9FAF3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F68C-56AB-4B58-99E3-1FB447E3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C59A-1D68-4693-AF21-4657ACC0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A7AF-1086-45CA-BD92-46721EFC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9E1C-B7C7-4B6A-B4E8-6E878658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07E0-D6F3-4D87-A584-ED27CAD1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9B3D-B107-4372-A14A-CA1DDD13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5A47-7A88-474D-B426-286D3C40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3327-912D-4BBE-8A02-515B58CAE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2DCCD-E068-4D22-A34B-B09B3633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20C8-8906-402E-BD84-11A369CB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45AE-5AF4-47A4-9170-4237AAD2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C5CC-D796-4AFA-BBB2-F235F3F2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4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07F5-875C-4E97-990C-33A7AF00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8BDC-9242-45DF-A356-1DEF7F5D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A037-4B86-45E2-A747-478911D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A7DF-5F69-4C61-AF4B-B090D76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658F-1069-4BC6-B6DD-C997CD3E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9E8C-E11C-4C82-A7A5-45C915BA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64920-CCFC-4466-AEB3-684DBFE6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38CF-A576-4AD5-B3D0-199D310E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D7C3-A6E1-4042-81DA-881ADB68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267A-C630-45FE-B2FB-EE8C35B9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F539-E088-480A-838C-CC75E1E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B84F-D2AF-47DA-9594-3317DC90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4038B-A93B-4658-8B35-805AC2DF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344F-B97F-453D-983A-03C5F4C1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0B99E-6143-4180-A651-8951E4E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F03E2-81C5-4501-8170-79E6175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0D78-C448-4769-9909-44664B87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0A39-1FA5-4426-895A-022B9775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71E0-B882-42AD-8E14-D0BC403B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60695-ADF7-4C4E-9785-2DFC0999C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58B07-34C9-4814-B430-E2356D105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1DA8B-9EE6-4291-9707-FD1A2E4A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CCDD4-E52F-4273-9AF9-D96048EC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FC30E-E090-4AE5-AD3C-D78B8A1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0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059-BF9C-46A9-9122-6DA0F7FE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2B694-683E-4172-B76A-5598D905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16F3-6AD5-4A55-9DEB-60C7CD24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3AD5-1C34-413C-87FD-AEB43F85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255AC-4707-478B-AD8B-B847CA1F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81E8-E091-4972-BFD0-DDC71702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B549E-D357-4A5A-BE05-6FE724D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8B1A-BF64-443D-8E34-C76F3337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D9F-C812-429E-B86F-9C3C026B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D8436-7DB5-4B06-9B92-FCE7B0B3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70362-06E5-4228-B5FE-95654E4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C97A4-259A-4517-8A1A-8AE02BC5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4A16-A766-48F5-BC6D-4562473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597C-17E7-43A0-B46F-E83F9B18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7DE3-6170-4FFF-B306-FF296BB12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C3C4-F8B7-4100-83EE-FF473CDF5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ECD0-2C66-4D3C-A543-458B41C6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764F4-3E49-4E14-BF53-05D876FD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255E-E621-44BD-B13F-090F0631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4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609DE-C049-4467-8C9F-FDC85AEF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8B16-5BC5-4764-925D-0D385599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54A9-B5BE-459D-AA6C-CC48FE15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6072-731A-4A17-9A09-B99894B11003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81CE-2EEB-4702-95E8-14558B9F4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CE6-8610-4B9F-8CEC-E1908BA3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E3C-1CA9-41B2-B3F1-F22E6BAF82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i.org/10.1086/52198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93/molbev/msw21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EE12B-1BB1-4A25-917D-FE94DA36FD21}"/>
              </a:ext>
            </a:extLst>
          </p:cNvPr>
          <p:cNvSpPr txBox="1"/>
          <p:nvPr/>
        </p:nvSpPr>
        <p:spPr>
          <a:xfrm>
            <a:off x="3482592" y="1674674"/>
            <a:ext cx="522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Jupyter</a:t>
            </a:r>
            <a:r>
              <a:rPr lang="en-GB" dirty="0"/>
              <a:t>, SQL, Pandas workshop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Awesome, exactly what I wanted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Re-deployment of 3K Rice CORE Japonica structure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Beagle phasing</a:t>
            </a:r>
          </a:p>
          <a:p>
            <a:pPr marL="742950" lvl="1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5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6CE921-7D58-416B-85FF-A852E44C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05" y="281855"/>
            <a:ext cx="9226806" cy="5128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D24E79-5A76-47F6-BA12-E5B75ED28B02}"/>
              </a:ext>
            </a:extLst>
          </p:cNvPr>
          <p:cNvSpPr txBox="1"/>
          <p:nvPr/>
        </p:nvSpPr>
        <p:spPr>
          <a:xfrm>
            <a:off x="2059365" y="5681352"/>
            <a:ext cx="7183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Growth : 0.0080</a:t>
            </a:r>
          </a:p>
          <a:p>
            <a:r>
              <a:rPr lang="en-GB" dirty="0"/>
              <a:t>Equilibrium : 0.0060</a:t>
            </a:r>
          </a:p>
          <a:p>
            <a:r>
              <a:rPr lang="en-GB" dirty="0"/>
              <a:t>Crash : 0.0041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882F1-E6B8-49F8-ADFD-D4DE30174C92}"/>
              </a:ext>
            </a:extLst>
          </p:cNvPr>
          <p:cNvSpPr txBox="1"/>
          <p:nvPr/>
        </p:nvSpPr>
        <p:spPr>
          <a:xfrm>
            <a:off x="603295" y="5789073"/>
            <a:ext cx="1163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Watterson</a:t>
            </a:r>
          </a:p>
          <a:p>
            <a:pPr algn="ctr"/>
            <a:r>
              <a:rPr lang="el-GR" dirty="0"/>
              <a:t>Θ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E4EF9-2723-4B26-B684-E7C404B2B698}"/>
              </a:ext>
            </a:extLst>
          </p:cNvPr>
          <p:cNvSpPr txBox="1"/>
          <p:nvPr/>
        </p:nvSpPr>
        <p:spPr>
          <a:xfrm>
            <a:off x="9106293" y="3310322"/>
            <a:ext cx="111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3D74F0-9352-4938-A4DE-19932A80CFC7}"/>
              </a:ext>
            </a:extLst>
          </p:cNvPr>
          <p:cNvSpPr txBox="1"/>
          <p:nvPr/>
        </p:nvSpPr>
        <p:spPr>
          <a:xfrm>
            <a:off x="9106293" y="2355857"/>
            <a:ext cx="158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Equilibrium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6BA39B-C667-46FF-BBCD-11F8525BC365}"/>
              </a:ext>
            </a:extLst>
          </p:cNvPr>
          <p:cNvSpPr txBox="1"/>
          <p:nvPr/>
        </p:nvSpPr>
        <p:spPr>
          <a:xfrm>
            <a:off x="9106293" y="1509293"/>
            <a:ext cx="158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55931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406D69-62E5-4107-8D07-3018AB898A71}"/>
              </a:ext>
            </a:extLst>
          </p:cNvPr>
          <p:cNvSpPr txBox="1"/>
          <p:nvPr/>
        </p:nvSpPr>
        <p:spPr>
          <a:xfrm>
            <a:off x="369651" y="408562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Structure.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D6C55-674B-4CA3-99E5-3336DF92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08" y="875763"/>
            <a:ext cx="6593983" cy="51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4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AA0126-B761-4835-AD28-2B6452BFEBD3}"/>
              </a:ext>
            </a:extLst>
          </p:cNvPr>
          <p:cNvSpPr txBox="1"/>
          <p:nvPr/>
        </p:nvSpPr>
        <p:spPr>
          <a:xfrm>
            <a:off x="1232947" y="4323528"/>
            <a:ext cx="972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Zou, X. H., Yang, Z., Doyle, J. J., &amp; Ge, S. (2013).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Multilocus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estimation of divergence times and ancestral effective population sizes of O 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ryza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species and implications for the rapid diversification of the genus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Phytologist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198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1155-1164.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2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ncil, computer&#10;&#10;Description automatically generated">
            <a:extLst>
              <a:ext uri="{FF2B5EF4-FFF2-40B4-BE49-F238E27FC236}">
                <a16:creationId xmlns:a16="http://schemas.microsoft.com/office/drawing/2014/main" id="{EB166042-0852-4DE2-B578-1A06DE91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760" y="1718707"/>
            <a:ext cx="7834010" cy="3650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D5E51-469C-4C98-8F0E-210D34311D9F}"/>
              </a:ext>
            </a:extLst>
          </p:cNvPr>
          <p:cNvSpPr txBox="1"/>
          <p:nvPr/>
        </p:nvSpPr>
        <p:spPr>
          <a:xfrm>
            <a:off x="210676" y="338348"/>
            <a:ext cx="11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Tropical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F6EF-DE7F-46F3-9E1C-5843B8E3D634}"/>
              </a:ext>
            </a:extLst>
          </p:cNvPr>
          <p:cNvSpPr txBox="1"/>
          <p:nvPr/>
        </p:nvSpPr>
        <p:spPr>
          <a:xfrm>
            <a:off x="6906918" y="536966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Chromosome 8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411E28-B3D1-4093-A6FB-A229F1EFC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" y="1050904"/>
            <a:ext cx="3679174" cy="236518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3D27722-121D-4BEA-8AEE-9FADC82F1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" y="3335225"/>
            <a:ext cx="3679175" cy="23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C90E456-A26A-44EA-AF1E-3E67F4CF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07" y="108407"/>
            <a:ext cx="6413857" cy="6641183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B4E563-AA83-44A2-ABE8-5DFD3FE6D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22"/>
            <a:ext cx="5883343" cy="64903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DDD0E19-3ACB-40D9-B147-F5B041BA1689}"/>
              </a:ext>
            </a:extLst>
          </p:cNvPr>
          <p:cNvSpPr/>
          <p:nvPr/>
        </p:nvSpPr>
        <p:spPr>
          <a:xfrm>
            <a:off x="1960776" y="5015061"/>
            <a:ext cx="1216056" cy="120663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F92446-B2A6-4046-A171-FEC134496CC5}"/>
              </a:ext>
            </a:extLst>
          </p:cNvPr>
          <p:cNvSpPr/>
          <p:nvPr/>
        </p:nvSpPr>
        <p:spPr>
          <a:xfrm>
            <a:off x="7872953" y="3498917"/>
            <a:ext cx="1216056" cy="1206632"/>
          </a:xfrm>
          <a:prstGeom prst="ellipse">
            <a:avLst/>
          </a:prstGeom>
          <a:noFill/>
          <a:ln w="57150">
            <a:solidFill>
              <a:srgbClr val="FA24D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9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3B40C-6E5B-409D-8914-18B415777AB5}"/>
              </a:ext>
            </a:extLst>
          </p:cNvPr>
          <p:cNvSpPr txBox="1"/>
          <p:nvPr/>
        </p:nvSpPr>
        <p:spPr>
          <a:xfrm>
            <a:off x="1008667" y="1470582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software package for phasing genotypes and for imputing ungenotyped markers.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B186-1E7C-47B7-ABBC-68E45E1CBD13}"/>
              </a:ext>
            </a:extLst>
          </p:cNvPr>
          <p:cNvSpPr txBox="1"/>
          <p:nvPr/>
        </p:nvSpPr>
        <p:spPr>
          <a:xfrm>
            <a:off x="1008667" y="5495827"/>
            <a:ext cx="9021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R Browning and B L Browning (2007) 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Rapid and accurate haplotype phasing and missing data inference for whole genome association studies by use of localized haplotype clustering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Am J Hum Genet 81:1084-1097. </a:t>
            </a:r>
            <a:r>
              <a:rPr lang="en-GB" sz="1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doi:10.1086/521987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66F83-C3C7-40C0-820E-B48DEEB4DDD7}"/>
              </a:ext>
            </a:extLst>
          </p:cNvPr>
          <p:cNvSpPr txBox="1"/>
          <p:nvPr/>
        </p:nvSpPr>
        <p:spPr>
          <a:xfrm>
            <a:off x="838984" y="667302"/>
            <a:ext cx="188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Beagle 5.1</a:t>
            </a:r>
          </a:p>
        </p:txBody>
      </p:sp>
    </p:spTree>
    <p:extLst>
      <p:ext uri="{BB962C8B-B14F-4D97-AF65-F5344CB8AC3E}">
        <p14:creationId xmlns:p14="http://schemas.microsoft.com/office/powerpoint/2010/main" val="17125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42D5F-E47F-4E8D-8E5A-5FB2B893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19" y="1022011"/>
            <a:ext cx="4997003" cy="4964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43E37-B78C-454D-B174-45AEF524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80" y="770873"/>
            <a:ext cx="5254580" cy="5215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4FBB9-CD3D-4BE5-8BEB-DC6CDF519FD8}"/>
              </a:ext>
            </a:extLst>
          </p:cNvPr>
          <p:cNvSpPr txBox="1"/>
          <p:nvPr/>
        </p:nvSpPr>
        <p:spPr>
          <a:xfrm>
            <a:off x="729574" y="6371617"/>
            <a:ext cx="106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Browning, S. R., &amp; Browning, B. L. (2011). 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Haplotype phasing: existing methods and new developments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Genetics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(10), 703-714.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76FFB-B77F-4BC2-A289-E29687019846}"/>
              </a:ext>
            </a:extLst>
          </p:cNvPr>
          <p:cNvSpPr/>
          <p:nvPr/>
        </p:nvSpPr>
        <p:spPr>
          <a:xfrm>
            <a:off x="6608190" y="612742"/>
            <a:ext cx="3921550" cy="409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9A07-80E4-4004-9A15-4519C9D671BC}"/>
              </a:ext>
            </a:extLst>
          </p:cNvPr>
          <p:cNvSpPr txBox="1"/>
          <p:nvPr/>
        </p:nvSpPr>
        <p:spPr>
          <a:xfrm>
            <a:off x="6097572" y="183977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u="none" strike="noStrike" baseline="0" dirty="0">
                <a:solidFill>
                  <a:srgbClr val="000000"/>
                </a:solidFill>
                <a:latin typeface="Diverda Sans Com Light"/>
              </a:rPr>
              <a:t>5,200 controls from the </a:t>
            </a:r>
            <a:r>
              <a:rPr lang="en-GB" sz="1600" b="0" i="0" u="none" strike="noStrike" baseline="0" dirty="0" err="1">
                <a:solidFill>
                  <a:srgbClr val="000000"/>
                </a:solidFill>
                <a:latin typeface="Diverda Sans Com Light"/>
              </a:rPr>
              <a:t>Wellcome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Diverda Sans Com Light"/>
              </a:rPr>
              <a:t> Trust Case Control Consortium 2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Diverda Sans Com Light"/>
              </a:rPr>
              <a:t>44 HapMap3 CEU 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Diverda Sans Com Light"/>
              </a:rPr>
              <a:t>(REF. 44) </a:t>
            </a:r>
          </a:p>
          <a:p>
            <a:r>
              <a:rPr lang="en-GB" sz="1600" dirty="0"/>
              <a:t>- </a:t>
            </a:r>
            <a:r>
              <a:rPr lang="en-GB" sz="1600" dirty="0" err="1"/>
              <a:t>chrom</a:t>
            </a:r>
            <a:r>
              <a:rPr lang="en-GB" sz="1600" dirty="0"/>
              <a:t> 20;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Diverda Sans Com Light"/>
              </a:rPr>
              <a:t>21,166 markers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7068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2F2323-0721-4BF9-9965-1FCD377BA712}"/>
              </a:ext>
            </a:extLst>
          </p:cNvPr>
          <p:cNvSpPr txBox="1"/>
          <p:nvPr/>
        </p:nvSpPr>
        <p:spPr>
          <a:xfrm>
            <a:off x="5846976" y="38384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ComputerModern-Regular"/>
              </a:rPr>
              <a:t>BovineSNP50 (</a:t>
            </a:r>
            <a:r>
              <a:rPr lang="en-GB" sz="1800" b="1" i="0" u="none" strike="noStrike" baseline="0" dirty="0">
                <a:latin typeface="ComputerModern-Bold"/>
              </a:rPr>
              <a:t>50k</a:t>
            </a:r>
            <a:r>
              <a:rPr lang="en-GB" sz="1800" b="0" i="0" u="none" strike="noStrike" baseline="0" dirty="0">
                <a:latin typeface="ComputerModern-Regular"/>
              </a:rPr>
              <a:t>) The North American Holstein database</a:t>
            </a:r>
          </a:p>
          <a:p>
            <a:pPr algn="l"/>
            <a:r>
              <a:rPr lang="en-GB" sz="1800" b="0" i="0" u="none" strike="noStrike" baseline="0" dirty="0">
                <a:latin typeface="ComputerModern-Regular"/>
              </a:rPr>
              <a:t>45,187 SNP</a:t>
            </a:r>
            <a:r>
              <a:rPr lang="en-GB" dirty="0">
                <a:latin typeface="ComputerModern-Regular"/>
              </a:rPr>
              <a:t>; </a:t>
            </a:r>
            <a:r>
              <a:rPr lang="en-GB" sz="1800" b="0" i="0" u="none" strike="noStrike" baseline="0" dirty="0">
                <a:latin typeface="ComputerModern-Regular"/>
              </a:rPr>
              <a:t>9,266 </a:t>
            </a:r>
            <a:r>
              <a:rPr lang="en-GB" dirty="0">
                <a:latin typeface="ComputerModern-Regular"/>
              </a:rPr>
              <a:t>cattle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2B303-F320-400F-9C2F-EF5A7A74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2" y="1218713"/>
            <a:ext cx="5364209" cy="47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E0557-D78B-4202-B02A-14FC5FEA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20" y="1096165"/>
            <a:ext cx="5374670" cy="4851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074E9-993C-4294-AA79-65588C7F03C3}"/>
              </a:ext>
            </a:extLst>
          </p:cNvPr>
          <p:cNvSpPr txBox="1"/>
          <p:nvPr/>
        </p:nvSpPr>
        <p:spPr>
          <a:xfrm>
            <a:off x="592782" y="6136223"/>
            <a:ext cx="1082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Miar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Sargolzaei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Schenkel, F. S. (2017). 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different algorithms for phasing haplotypes using Holstein cattle genotypes and pedigree data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dairy science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2837-2849.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24923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5F93E-763B-4079-A72E-474ECE615AE3}"/>
              </a:ext>
            </a:extLst>
          </p:cNvPr>
          <p:cNvSpPr txBox="1"/>
          <p:nvPr/>
        </p:nvSpPr>
        <p:spPr>
          <a:xfrm>
            <a:off x="1709787" y="2599689"/>
            <a:ext cx="87724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Minion Pro"/>
              </a:rPr>
              <a:t>BEAGLE is less accurate for small sample sizes (100 individuals).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Minion Pro"/>
              </a:rPr>
              <a:t>	 not well suited for very small numbers of markers in a region (fewer than 100). </a:t>
            </a:r>
          </a:p>
          <a:p>
            <a:endParaRPr lang="en-GB" dirty="0">
              <a:solidFill>
                <a:srgbClr val="000000"/>
              </a:solidFill>
              <a:latin typeface="Minion Pro"/>
            </a:endParaRPr>
          </a:p>
          <a:p>
            <a:endParaRPr lang="en-GB" dirty="0">
              <a:solidFill>
                <a:srgbClr val="000000"/>
              </a:solidFill>
              <a:latin typeface="Minion Pro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Minion Pro"/>
              </a:rPr>
              <a:t>BEAGLE, accuracy is improved by combining the results from multiple runs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88B0C-D088-4C00-8CCE-2FE70950D66E}"/>
              </a:ext>
            </a:extLst>
          </p:cNvPr>
          <p:cNvSpPr txBox="1"/>
          <p:nvPr/>
        </p:nvSpPr>
        <p:spPr>
          <a:xfrm>
            <a:off x="729574" y="6371617"/>
            <a:ext cx="106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Browning, S. R., &amp; Browning, B. L. (2011). 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Haplotype phasing: existing methods and new developments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Genetics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(10), 703-714.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63D56-3095-4E07-A134-7C018E792E0A}"/>
              </a:ext>
            </a:extLst>
          </p:cNvPr>
          <p:cNvSpPr txBox="1"/>
          <p:nvPr/>
        </p:nvSpPr>
        <p:spPr>
          <a:xfrm>
            <a:off x="1190134" y="2618544"/>
            <a:ext cx="591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Minion Pro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Minion Pro"/>
              </a:rPr>
              <a:t>**</a:t>
            </a:r>
            <a:r>
              <a:rPr lang="en-GB" sz="2400" dirty="0">
                <a:solidFill>
                  <a:srgbClr val="000000"/>
                </a:solidFill>
                <a:latin typeface="Minion Pro"/>
              </a:rPr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8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3781A-1425-4FF6-A337-B8C261B42C35}"/>
              </a:ext>
            </a:extLst>
          </p:cNvPr>
          <p:cNvSpPr txBox="1"/>
          <p:nvPr/>
        </p:nvSpPr>
        <p:spPr>
          <a:xfrm>
            <a:off x="4883828" y="367646"/>
            <a:ext cx="20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Demography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FA556-1C2C-44CA-BF09-BB2179EA814B}"/>
              </a:ext>
            </a:extLst>
          </p:cNvPr>
          <p:cNvSpPr txBox="1"/>
          <p:nvPr/>
        </p:nvSpPr>
        <p:spPr>
          <a:xfrm>
            <a:off x="850769" y="5260405"/>
            <a:ext cx="9886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Haller, B. C., &amp; Messer, P. W. (2019). 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SLiM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3: 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Forward genetic simulations beyond the Wright–Fisher model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biology and evolution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632-637.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5E95-15B6-4154-9B01-7D598183FC4B}"/>
              </a:ext>
            </a:extLst>
          </p:cNvPr>
          <p:cNvSpPr txBox="1"/>
          <p:nvPr/>
        </p:nvSpPr>
        <p:spPr>
          <a:xfrm>
            <a:off x="850768" y="2422094"/>
            <a:ext cx="955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sng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  <a:hlinkClick r:id="rId2"/>
              </a:rPr>
              <a:t>SLiM</a:t>
            </a:r>
            <a:r>
              <a:rPr lang="en-GB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 is an evolutionary simulation framework that combines a powerful engine for population genetic simulations with the capability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modeling</a:t>
            </a:r>
            <a:r>
              <a:rPr lang="en-GB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 arbitrarily complex evolutionary scenarios.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5DE3-ED26-43BD-B81D-BD7CD7FF98F3}"/>
              </a:ext>
            </a:extLst>
          </p:cNvPr>
          <p:cNvSpPr txBox="1"/>
          <p:nvPr/>
        </p:nvSpPr>
        <p:spPr>
          <a:xfrm>
            <a:off x="850768" y="1256371"/>
            <a:ext cx="124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SLIM v.3</a:t>
            </a:r>
          </a:p>
        </p:txBody>
      </p:sp>
    </p:spTree>
    <p:extLst>
      <p:ext uri="{BB962C8B-B14F-4D97-AF65-F5344CB8AC3E}">
        <p14:creationId xmlns:p14="http://schemas.microsoft.com/office/powerpoint/2010/main" val="36325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00F27A-D37F-4D8C-85A8-F499F779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1" y="38912"/>
            <a:ext cx="5867961" cy="2191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7E0C0-3821-45BB-A0E6-5CD57C12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47" y="2414982"/>
            <a:ext cx="5867961" cy="2164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8C5A1-BD05-494F-A131-B32C7D88A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1" y="4579020"/>
            <a:ext cx="5961097" cy="2240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15ADF9-923F-4DC8-9398-7E6AE38723E2}"/>
              </a:ext>
            </a:extLst>
          </p:cNvPr>
          <p:cNvSpPr/>
          <p:nvPr/>
        </p:nvSpPr>
        <p:spPr>
          <a:xfrm>
            <a:off x="1566153" y="505838"/>
            <a:ext cx="4007796" cy="5680953"/>
          </a:xfrm>
          <a:prstGeom prst="rect">
            <a:avLst/>
          </a:prstGeom>
          <a:solidFill>
            <a:srgbClr val="AFABA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8676D-0551-454F-9BA3-0DFA8C48094C}"/>
              </a:ext>
            </a:extLst>
          </p:cNvPr>
          <p:cNvSpPr txBox="1"/>
          <p:nvPr/>
        </p:nvSpPr>
        <p:spPr>
          <a:xfrm>
            <a:off x="1566153" y="5058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BURN-IN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6FEDD-53DB-40CC-8382-5A344890E7FA}"/>
              </a:ext>
            </a:extLst>
          </p:cNvPr>
          <p:cNvSpPr txBox="1"/>
          <p:nvPr/>
        </p:nvSpPr>
        <p:spPr>
          <a:xfrm>
            <a:off x="7343479" y="87517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63CF0-FC33-45DA-98F3-2D115F6B909B}"/>
              </a:ext>
            </a:extLst>
          </p:cNvPr>
          <p:cNvSpPr txBox="1"/>
          <p:nvPr/>
        </p:nvSpPr>
        <p:spPr>
          <a:xfrm>
            <a:off x="7343480" y="3244334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7B2BC-81FF-4265-BC13-9E66F3582BA1}"/>
              </a:ext>
            </a:extLst>
          </p:cNvPr>
          <p:cNvSpPr txBox="1"/>
          <p:nvPr/>
        </p:nvSpPr>
        <p:spPr>
          <a:xfrm>
            <a:off x="7343480" y="5329722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Equilibrium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FDD9D-6B26-4DDE-B3AB-8EF138314338}"/>
              </a:ext>
            </a:extLst>
          </p:cNvPr>
          <p:cNvSpPr txBox="1"/>
          <p:nvPr/>
        </p:nvSpPr>
        <p:spPr>
          <a:xfrm>
            <a:off x="9191134" y="460388"/>
            <a:ext cx="2131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20k to 10k, exp: 0.97</a:t>
            </a:r>
          </a:p>
          <a:p>
            <a:endParaRPr lang="en-GB" dirty="0"/>
          </a:p>
          <a:p>
            <a:r>
              <a:rPr lang="en-GB" sz="1800" dirty="0"/>
              <a:t>11 sims </a:t>
            </a:r>
          </a:p>
          <a:p>
            <a:r>
              <a:rPr lang="en-GB" sz="1800" dirty="0"/>
              <a:t>M: 66654 +-530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21B6A-BECC-4689-9A16-6F01CB0A25A2}"/>
              </a:ext>
            </a:extLst>
          </p:cNvPr>
          <p:cNvSpPr txBox="1"/>
          <p:nvPr/>
        </p:nvSpPr>
        <p:spPr>
          <a:xfrm>
            <a:off x="9191133" y="2829552"/>
            <a:ext cx="2131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20k to 40k, exp: 1.03</a:t>
            </a:r>
          </a:p>
          <a:p>
            <a:endParaRPr lang="en-GB" dirty="0"/>
          </a:p>
          <a:p>
            <a:r>
              <a:rPr lang="en-GB" sz="1800" dirty="0"/>
              <a:t>9 sims</a:t>
            </a:r>
          </a:p>
          <a:p>
            <a:r>
              <a:rPr lang="en-GB" sz="1800" dirty="0"/>
              <a:t>M: 188031 +-1362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ACD8C-527E-45DC-90CC-A2B295B349BC}"/>
              </a:ext>
            </a:extLst>
          </p:cNvPr>
          <p:cNvSpPr txBox="1"/>
          <p:nvPr/>
        </p:nvSpPr>
        <p:spPr>
          <a:xfrm>
            <a:off x="9191132" y="4914940"/>
            <a:ext cx="1789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20k</a:t>
            </a:r>
          </a:p>
          <a:p>
            <a:endParaRPr lang="en-GB" dirty="0"/>
          </a:p>
          <a:p>
            <a:r>
              <a:rPr lang="en-GB" sz="1800" dirty="0"/>
              <a:t>9 sims </a:t>
            </a:r>
          </a:p>
          <a:p>
            <a:r>
              <a:rPr lang="en-GB" sz="1800" dirty="0"/>
              <a:t>M: 113639 +-935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53FFE-4C21-4DA0-A35C-6188DC1A2C49}"/>
              </a:ext>
            </a:extLst>
          </p:cNvPr>
          <p:cNvSpPr txBox="1"/>
          <p:nvPr/>
        </p:nvSpPr>
        <p:spPr>
          <a:xfrm>
            <a:off x="8952935" y="6300974"/>
            <a:ext cx="32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launch_SLiM_SizeChange.sh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7323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530</Words>
  <Application>Microsoft Office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ComputerModern-Bold</vt:lpstr>
      <vt:lpstr>ComputerModern-Regular</vt:lpstr>
      <vt:lpstr>Diverda Sans Com Light</vt:lpstr>
      <vt:lpstr>Minion Pro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Joao</dc:creator>
  <cp:lastModifiedBy>Santos Joao</cp:lastModifiedBy>
  <cp:revision>23</cp:revision>
  <dcterms:created xsi:type="dcterms:W3CDTF">2020-10-20T16:16:48Z</dcterms:created>
  <dcterms:modified xsi:type="dcterms:W3CDTF">2020-10-23T08:02:09Z</dcterms:modified>
</cp:coreProperties>
</file>