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21"/>
  </p:notesMasterIdLst>
  <p:sldIdLst>
    <p:sldId id="275" r:id="rId2"/>
    <p:sldId id="258" r:id="rId3"/>
    <p:sldId id="259" r:id="rId4"/>
    <p:sldId id="270" r:id="rId5"/>
    <p:sldId id="261" r:id="rId6"/>
    <p:sldId id="262" r:id="rId7"/>
    <p:sldId id="263" r:id="rId8"/>
    <p:sldId id="264" r:id="rId9"/>
    <p:sldId id="265" r:id="rId10"/>
    <p:sldId id="267" r:id="rId11"/>
    <p:sldId id="266" r:id="rId12"/>
    <p:sldId id="260" r:id="rId13"/>
    <p:sldId id="268" r:id="rId14"/>
    <p:sldId id="269" r:id="rId15"/>
    <p:sldId id="271" r:id="rId16"/>
    <p:sldId id="272" r:id="rId17"/>
    <p:sldId id="273" r:id="rId18"/>
    <p:sldId id="274"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p:scale>
          <a:sx n="50" d="100"/>
          <a:sy n="50" d="100"/>
        </p:scale>
        <p:origin x="223"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75F297-7575-4A67-8A61-0978406C682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6CD700D0-C9DB-43FB-9C39-613F9FFD9B44}">
      <dgm:prSet/>
      <dgm:spPr/>
      <dgm:t>
        <a:bodyPr/>
        <a:lstStyle/>
        <a:p>
          <a:r>
            <a:rPr lang="en-US"/>
            <a:t>Mission:  Our mission is to enhance security and operational efficiency through cutting edge technology. </a:t>
          </a:r>
        </a:p>
      </dgm:t>
    </dgm:pt>
    <dgm:pt modelId="{6BB39DC5-8F71-4685-AAD6-411A26D2D890}" type="parTrans" cxnId="{C381122E-8975-4A9C-8618-AD81E96190C0}">
      <dgm:prSet/>
      <dgm:spPr/>
      <dgm:t>
        <a:bodyPr/>
        <a:lstStyle/>
        <a:p>
          <a:endParaRPr lang="en-US"/>
        </a:p>
      </dgm:t>
    </dgm:pt>
    <dgm:pt modelId="{A2DB5D87-19F7-4C96-BDAA-724914F3F664}" type="sibTrans" cxnId="{C381122E-8975-4A9C-8618-AD81E96190C0}">
      <dgm:prSet/>
      <dgm:spPr/>
      <dgm:t>
        <a:bodyPr/>
        <a:lstStyle/>
        <a:p>
          <a:endParaRPr lang="en-US"/>
        </a:p>
      </dgm:t>
    </dgm:pt>
    <dgm:pt modelId="{FC230B36-9665-4A3F-8260-F65D41BC4DE4}">
      <dgm:prSet/>
      <dgm:spPr/>
      <dgm:t>
        <a:bodyPr/>
        <a:lstStyle/>
        <a:p>
          <a:r>
            <a:rPr lang="en-US"/>
            <a:t>Key Questions: </a:t>
          </a:r>
        </a:p>
      </dgm:t>
    </dgm:pt>
    <dgm:pt modelId="{0D1ECCFD-8215-408C-A36D-4DE18443460A}" type="parTrans" cxnId="{CD0C149F-C1A1-4F4F-AF21-BBCEF41E269B}">
      <dgm:prSet/>
      <dgm:spPr/>
      <dgm:t>
        <a:bodyPr/>
        <a:lstStyle/>
        <a:p>
          <a:endParaRPr lang="en-US"/>
        </a:p>
      </dgm:t>
    </dgm:pt>
    <dgm:pt modelId="{41754CA7-98E4-4ACA-AB3A-4371A737A4C5}" type="sibTrans" cxnId="{CD0C149F-C1A1-4F4F-AF21-BBCEF41E269B}">
      <dgm:prSet/>
      <dgm:spPr/>
      <dgm:t>
        <a:bodyPr/>
        <a:lstStyle/>
        <a:p>
          <a:endParaRPr lang="en-US"/>
        </a:p>
      </dgm:t>
    </dgm:pt>
    <dgm:pt modelId="{581EF8F2-9DFA-4301-A48C-E4B656E07BC1}">
      <dgm:prSet/>
      <dgm:spPr/>
      <dgm:t>
        <a:bodyPr/>
        <a:lstStyle/>
        <a:p>
          <a:r>
            <a:rPr lang="en-US"/>
            <a:t>How can our products impact global security positively? </a:t>
          </a:r>
        </a:p>
      </dgm:t>
    </dgm:pt>
    <dgm:pt modelId="{86B6ABBA-7EF1-44C1-9290-367DB3177402}" type="parTrans" cxnId="{47787305-0F23-4019-AE93-9BF7755DEC32}">
      <dgm:prSet/>
      <dgm:spPr/>
      <dgm:t>
        <a:bodyPr/>
        <a:lstStyle/>
        <a:p>
          <a:endParaRPr lang="en-US"/>
        </a:p>
      </dgm:t>
    </dgm:pt>
    <dgm:pt modelId="{E7866041-D59E-44F8-98F6-6E5A92201104}" type="sibTrans" cxnId="{47787305-0F23-4019-AE93-9BF7755DEC32}">
      <dgm:prSet/>
      <dgm:spPr/>
      <dgm:t>
        <a:bodyPr/>
        <a:lstStyle/>
        <a:p>
          <a:endParaRPr lang="en-US"/>
        </a:p>
      </dgm:t>
    </dgm:pt>
    <dgm:pt modelId="{0AF2C483-7C32-46D4-8E5F-23F584906B4B}">
      <dgm:prSet/>
      <dgm:spPr/>
      <dgm:t>
        <a:bodyPr/>
        <a:lstStyle/>
        <a:p>
          <a:r>
            <a:rPr lang="en-US"/>
            <a:t>What drives our passion for innovation in military technology?</a:t>
          </a:r>
        </a:p>
      </dgm:t>
    </dgm:pt>
    <dgm:pt modelId="{D59BD0EC-17A1-4D70-AF50-3F6785F32604}" type="parTrans" cxnId="{7ACD611E-99F3-4CE3-8D42-7EDE62F30DAF}">
      <dgm:prSet/>
      <dgm:spPr/>
      <dgm:t>
        <a:bodyPr/>
        <a:lstStyle/>
        <a:p>
          <a:endParaRPr lang="en-US"/>
        </a:p>
      </dgm:t>
    </dgm:pt>
    <dgm:pt modelId="{47FD5A7D-171A-417B-AD62-0109BABDFD12}" type="sibTrans" cxnId="{7ACD611E-99F3-4CE3-8D42-7EDE62F30DAF}">
      <dgm:prSet/>
      <dgm:spPr/>
      <dgm:t>
        <a:bodyPr/>
        <a:lstStyle/>
        <a:p>
          <a:endParaRPr lang="en-US"/>
        </a:p>
      </dgm:t>
    </dgm:pt>
    <dgm:pt modelId="{AA6962CC-C907-40ED-9BCF-DFE8B4C40E11}" type="pres">
      <dgm:prSet presAssocID="{3175F297-7575-4A67-8A61-0978406C6821}" presName="Name0" presStyleCnt="0">
        <dgm:presLayoutVars>
          <dgm:dir/>
          <dgm:animLvl val="lvl"/>
          <dgm:resizeHandles val="exact"/>
        </dgm:presLayoutVars>
      </dgm:prSet>
      <dgm:spPr/>
    </dgm:pt>
    <dgm:pt modelId="{023D0ED8-62F1-4988-BFDF-3149FEC1AA2B}" type="pres">
      <dgm:prSet presAssocID="{FC230B36-9665-4A3F-8260-F65D41BC4DE4}" presName="boxAndChildren" presStyleCnt="0"/>
      <dgm:spPr/>
    </dgm:pt>
    <dgm:pt modelId="{932A1409-3854-4DEF-B4A1-60345DD5528C}" type="pres">
      <dgm:prSet presAssocID="{FC230B36-9665-4A3F-8260-F65D41BC4DE4}" presName="parentTextBox" presStyleLbl="node1" presStyleIdx="0" presStyleCnt="2"/>
      <dgm:spPr/>
    </dgm:pt>
    <dgm:pt modelId="{3270CBC2-E5C4-4B25-B586-E169E9B0F228}" type="pres">
      <dgm:prSet presAssocID="{FC230B36-9665-4A3F-8260-F65D41BC4DE4}" presName="entireBox" presStyleLbl="node1" presStyleIdx="0" presStyleCnt="2"/>
      <dgm:spPr/>
    </dgm:pt>
    <dgm:pt modelId="{3DE84032-7BFA-4700-8CC7-445C7A254E99}" type="pres">
      <dgm:prSet presAssocID="{FC230B36-9665-4A3F-8260-F65D41BC4DE4}" presName="descendantBox" presStyleCnt="0"/>
      <dgm:spPr/>
    </dgm:pt>
    <dgm:pt modelId="{A089AE28-A3A8-406C-A7FB-EC91045D2E6B}" type="pres">
      <dgm:prSet presAssocID="{581EF8F2-9DFA-4301-A48C-E4B656E07BC1}" presName="childTextBox" presStyleLbl="fgAccFollowNode1" presStyleIdx="0" presStyleCnt="2">
        <dgm:presLayoutVars>
          <dgm:bulletEnabled val="1"/>
        </dgm:presLayoutVars>
      </dgm:prSet>
      <dgm:spPr/>
    </dgm:pt>
    <dgm:pt modelId="{E30EAFD7-EC83-4045-935A-0BE71654EA99}" type="pres">
      <dgm:prSet presAssocID="{0AF2C483-7C32-46D4-8E5F-23F584906B4B}" presName="childTextBox" presStyleLbl="fgAccFollowNode1" presStyleIdx="1" presStyleCnt="2">
        <dgm:presLayoutVars>
          <dgm:bulletEnabled val="1"/>
        </dgm:presLayoutVars>
      </dgm:prSet>
      <dgm:spPr/>
    </dgm:pt>
    <dgm:pt modelId="{71C45344-F49A-4F4E-AACE-B7AA81792F7E}" type="pres">
      <dgm:prSet presAssocID="{A2DB5D87-19F7-4C96-BDAA-724914F3F664}" presName="sp" presStyleCnt="0"/>
      <dgm:spPr/>
    </dgm:pt>
    <dgm:pt modelId="{40C7EE85-F8DE-44EB-A87D-B35DD39EEFA5}" type="pres">
      <dgm:prSet presAssocID="{6CD700D0-C9DB-43FB-9C39-613F9FFD9B44}" presName="arrowAndChildren" presStyleCnt="0"/>
      <dgm:spPr/>
    </dgm:pt>
    <dgm:pt modelId="{A2C7CE75-D453-4B90-9F21-54B2099B1F90}" type="pres">
      <dgm:prSet presAssocID="{6CD700D0-C9DB-43FB-9C39-613F9FFD9B44}" presName="parentTextArrow" presStyleLbl="node1" presStyleIdx="1" presStyleCnt="2"/>
      <dgm:spPr/>
    </dgm:pt>
  </dgm:ptLst>
  <dgm:cxnLst>
    <dgm:cxn modelId="{47787305-0F23-4019-AE93-9BF7755DEC32}" srcId="{FC230B36-9665-4A3F-8260-F65D41BC4DE4}" destId="{581EF8F2-9DFA-4301-A48C-E4B656E07BC1}" srcOrd="0" destOrd="0" parTransId="{86B6ABBA-7EF1-44C1-9290-367DB3177402}" sibTransId="{E7866041-D59E-44F8-98F6-6E5A92201104}"/>
    <dgm:cxn modelId="{03DC0F12-0472-4122-B06D-9485878C2604}" type="presOf" srcId="{FC230B36-9665-4A3F-8260-F65D41BC4DE4}" destId="{932A1409-3854-4DEF-B4A1-60345DD5528C}" srcOrd="0" destOrd="0" presId="urn:microsoft.com/office/officeart/2005/8/layout/process4"/>
    <dgm:cxn modelId="{7ACD611E-99F3-4CE3-8D42-7EDE62F30DAF}" srcId="{FC230B36-9665-4A3F-8260-F65D41BC4DE4}" destId="{0AF2C483-7C32-46D4-8E5F-23F584906B4B}" srcOrd="1" destOrd="0" parTransId="{D59BD0EC-17A1-4D70-AF50-3F6785F32604}" sibTransId="{47FD5A7D-171A-417B-AD62-0109BABDFD12}"/>
    <dgm:cxn modelId="{E34ABC29-8DAF-47E3-AD9A-81514087931F}" type="presOf" srcId="{6CD700D0-C9DB-43FB-9C39-613F9FFD9B44}" destId="{A2C7CE75-D453-4B90-9F21-54B2099B1F90}" srcOrd="0" destOrd="0" presId="urn:microsoft.com/office/officeart/2005/8/layout/process4"/>
    <dgm:cxn modelId="{C381122E-8975-4A9C-8618-AD81E96190C0}" srcId="{3175F297-7575-4A67-8A61-0978406C6821}" destId="{6CD700D0-C9DB-43FB-9C39-613F9FFD9B44}" srcOrd="0" destOrd="0" parTransId="{6BB39DC5-8F71-4685-AAD6-411A26D2D890}" sibTransId="{A2DB5D87-19F7-4C96-BDAA-724914F3F664}"/>
    <dgm:cxn modelId="{B63CF45C-3EE4-4025-9287-0ADB53CC8138}" type="presOf" srcId="{0AF2C483-7C32-46D4-8E5F-23F584906B4B}" destId="{E30EAFD7-EC83-4045-935A-0BE71654EA99}" srcOrd="0" destOrd="0" presId="urn:microsoft.com/office/officeart/2005/8/layout/process4"/>
    <dgm:cxn modelId="{6B0DD74D-2BC2-4877-B721-59D7C7336284}" type="presOf" srcId="{581EF8F2-9DFA-4301-A48C-E4B656E07BC1}" destId="{A089AE28-A3A8-406C-A7FB-EC91045D2E6B}" srcOrd="0" destOrd="0" presId="urn:microsoft.com/office/officeart/2005/8/layout/process4"/>
    <dgm:cxn modelId="{CD0C149F-C1A1-4F4F-AF21-BBCEF41E269B}" srcId="{3175F297-7575-4A67-8A61-0978406C6821}" destId="{FC230B36-9665-4A3F-8260-F65D41BC4DE4}" srcOrd="1" destOrd="0" parTransId="{0D1ECCFD-8215-408C-A36D-4DE18443460A}" sibTransId="{41754CA7-98E4-4ACA-AB3A-4371A737A4C5}"/>
    <dgm:cxn modelId="{EAE9D8A2-22CF-4467-8047-05730C255601}" type="presOf" srcId="{FC230B36-9665-4A3F-8260-F65D41BC4DE4}" destId="{3270CBC2-E5C4-4B25-B586-E169E9B0F228}" srcOrd="1" destOrd="0" presId="urn:microsoft.com/office/officeart/2005/8/layout/process4"/>
    <dgm:cxn modelId="{BB3E49F2-EC40-4262-83A1-6EF77D94E27A}" type="presOf" srcId="{3175F297-7575-4A67-8A61-0978406C6821}" destId="{AA6962CC-C907-40ED-9BCF-DFE8B4C40E11}" srcOrd="0" destOrd="0" presId="urn:microsoft.com/office/officeart/2005/8/layout/process4"/>
    <dgm:cxn modelId="{D416CE4F-3576-455C-9C1A-C20E128534A9}" type="presParOf" srcId="{AA6962CC-C907-40ED-9BCF-DFE8B4C40E11}" destId="{023D0ED8-62F1-4988-BFDF-3149FEC1AA2B}" srcOrd="0" destOrd="0" presId="urn:microsoft.com/office/officeart/2005/8/layout/process4"/>
    <dgm:cxn modelId="{1B3270E7-6840-4479-8DBB-869269E9CD07}" type="presParOf" srcId="{023D0ED8-62F1-4988-BFDF-3149FEC1AA2B}" destId="{932A1409-3854-4DEF-B4A1-60345DD5528C}" srcOrd="0" destOrd="0" presId="urn:microsoft.com/office/officeart/2005/8/layout/process4"/>
    <dgm:cxn modelId="{ED45A172-49D7-4425-9373-00BDE5680A82}" type="presParOf" srcId="{023D0ED8-62F1-4988-BFDF-3149FEC1AA2B}" destId="{3270CBC2-E5C4-4B25-B586-E169E9B0F228}" srcOrd="1" destOrd="0" presId="urn:microsoft.com/office/officeart/2005/8/layout/process4"/>
    <dgm:cxn modelId="{755B8FF6-5617-4931-BA36-9ACF7692109A}" type="presParOf" srcId="{023D0ED8-62F1-4988-BFDF-3149FEC1AA2B}" destId="{3DE84032-7BFA-4700-8CC7-445C7A254E99}" srcOrd="2" destOrd="0" presId="urn:microsoft.com/office/officeart/2005/8/layout/process4"/>
    <dgm:cxn modelId="{D4A32AC9-A89C-4652-BF99-7B2510563ACC}" type="presParOf" srcId="{3DE84032-7BFA-4700-8CC7-445C7A254E99}" destId="{A089AE28-A3A8-406C-A7FB-EC91045D2E6B}" srcOrd="0" destOrd="0" presId="urn:microsoft.com/office/officeart/2005/8/layout/process4"/>
    <dgm:cxn modelId="{90C1E498-AE74-42DF-BEB1-4142CF9095CD}" type="presParOf" srcId="{3DE84032-7BFA-4700-8CC7-445C7A254E99}" destId="{E30EAFD7-EC83-4045-935A-0BE71654EA99}" srcOrd="1" destOrd="0" presId="urn:microsoft.com/office/officeart/2005/8/layout/process4"/>
    <dgm:cxn modelId="{2F44559A-2081-47E9-9C23-62E7F38A34B5}" type="presParOf" srcId="{AA6962CC-C907-40ED-9BCF-DFE8B4C40E11}" destId="{71C45344-F49A-4F4E-AACE-B7AA81792F7E}" srcOrd="1" destOrd="0" presId="urn:microsoft.com/office/officeart/2005/8/layout/process4"/>
    <dgm:cxn modelId="{322569FE-C7EF-4762-9DB6-E7ED1415B9E9}" type="presParOf" srcId="{AA6962CC-C907-40ED-9BCF-DFE8B4C40E11}" destId="{40C7EE85-F8DE-44EB-A87D-B35DD39EEFA5}" srcOrd="2" destOrd="0" presId="urn:microsoft.com/office/officeart/2005/8/layout/process4"/>
    <dgm:cxn modelId="{338E68FF-49CD-4F53-AC2B-DC7BD2C4E206}" type="presParOf" srcId="{40C7EE85-F8DE-44EB-A87D-B35DD39EEFA5}" destId="{A2C7CE75-D453-4B90-9F21-54B2099B1F90}"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6CD4A9-B2A1-46EF-87AE-65845EEE0245}"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869920EF-A6D8-499A-9EDC-220366614DA2}">
      <dgm:prSet/>
      <dgm:spPr/>
      <dgm:t>
        <a:bodyPr/>
        <a:lstStyle/>
        <a:p>
          <a:r>
            <a:rPr lang="en-US"/>
            <a:t>Objectives and key results:</a:t>
          </a:r>
        </a:p>
      </dgm:t>
    </dgm:pt>
    <dgm:pt modelId="{275D5CF5-0055-4E90-8D30-CA748260DDC7}" type="parTrans" cxnId="{4FADBFC3-384C-480D-B781-9F3293B5BB14}">
      <dgm:prSet/>
      <dgm:spPr/>
      <dgm:t>
        <a:bodyPr/>
        <a:lstStyle/>
        <a:p>
          <a:endParaRPr lang="en-US"/>
        </a:p>
      </dgm:t>
    </dgm:pt>
    <dgm:pt modelId="{91C2C386-19F9-4AB4-9DCA-F53182C10AC2}" type="sibTrans" cxnId="{4FADBFC3-384C-480D-B781-9F3293B5BB14}">
      <dgm:prSet/>
      <dgm:spPr/>
      <dgm:t>
        <a:bodyPr/>
        <a:lstStyle/>
        <a:p>
          <a:endParaRPr lang="en-US"/>
        </a:p>
      </dgm:t>
    </dgm:pt>
    <dgm:pt modelId="{E24CC6B3-6F35-43F2-8D3F-37063132D71B}">
      <dgm:prSet/>
      <dgm:spPr/>
      <dgm:t>
        <a:bodyPr/>
        <a:lstStyle/>
        <a:p>
          <a:r>
            <a:rPr lang="en-US"/>
            <a:t>Objective: Strengthen the cybersecurity features of our semiconductor chassis to ensure robust protection against cyber threats in military environments. </a:t>
          </a:r>
        </a:p>
      </dgm:t>
    </dgm:pt>
    <dgm:pt modelId="{54E91CD4-7C0A-49AA-9F0F-AE70F0E5173A}" type="parTrans" cxnId="{64F76B85-412F-48C5-BBAC-3FC1CA2E3A87}">
      <dgm:prSet/>
      <dgm:spPr/>
      <dgm:t>
        <a:bodyPr/>
        <a:lstStyle/>
        <a:p>
          <a:endParaRPr lang="en-US"/>
        </a:p>
      </dgm:t>
    </dgm:pt>
    <dgm:pt modelId="{413CEFBE-C820-4A93-BBF8-AA198C3BACAC}" type="sibTrans" cxnId="{64F76B85-412F-48C5-BBAC-3FC1CA2E3A87}">
      <dgm:prSet/>
      <dgm:spPr/>
      <dgm:t>
        <a:bodyPr/>
        <a:lstStyle/>
        <a:p>
          <a:endParaRPr lang="en-US"/>
        </a:p>
      </dgm:t>
    </dgm:pt>
    <dgm:pt modelId="{C1EBB974-B34F-4A2D-A190-C4FF45E39B36}">
      <dgm:prSet/>
      <dgm:spPr/>
      <dgm:t>
        <a:bodyPr/>
        <a:lstStyle/>
        <a:p>
          <a:r>
            <a:rPr lang="en-US"/>
            <a:t>Key Result: Achieve full compliance with global cybersecurity standards and reduce vulnerability exploitation incidents.</a:t>
          </a:r>
        </a:p>
      </dgm:t>
    </dgm:pt>
    <dgm:pt modelId="{9154A5D5-7A76-4C85-BF35-BA7F8B455916}" type="parTrans" cxnId="{F45ED534-E8A0-4AE0-9A40-6D231337783C}">
      <dgm:prSet/>
      <dgm:spPr/>
      <dgm:t>
        <a:bodyPr/>
        <a:lstStyle/>
        <a:p>
          <a:endParaRPr lang="en-US"/>
        </a:p>
      </dgm:t>
    </dgm:pt>
    <dgm:pt modelId="{D5C5D34E-2376-4FE3-8B11-B4959D4E085C}" type="sibTrans" cxnId="{F45ED534-E8A0-4AE0-9A40-6D231337783C}">
      <dgm:prSet/>
      <dgm:spPr/>
      <dgm:t>
        <a:bodyPr/>
        <a:lstStyle/>
        <a:p>
          <a:endParaRPr lang="en-US"/>
        </a:p>
      </dgm:t>
    </dgm:pt>
    <dgm:pt modelId="{43B2FDF2-E5BB-4C4E-A20B-AFE16140E76A}" type="pres">
      <dgm:prSet presAssocID="{156CD4A9-B2A1-46EF-87AE-65845EEE0245}" presName="diagram" presStyleCnt="0">
        <dgm:presLayoutVars>
          <dgm:dir/>
          <dgm:resizeHandles val="exact"/>
        </dgm:presLayoutVars>
      </dgm:prSet>
      <dgm:spPr/>
    </dgm:pt>
    <dgm:pt modelId="{CDA6EA65-1166-4A11-8946-036F40F586E3}" type="pres">
      <dgm:prSet presAssocID="{869920EF-A6D8-499A-9EDC-220366614DA2}" presName="node" presStyleLbl="node1" presStyleIdx="0" presStyleCnt="1">
        <dgm:presLayoutVars>
          <dgm:bulletEnabled val="1"/>
        </dgm:presLayoutVars>
      </dgm:prSet>
      <dgm:spPr/>
    </dgm:pt>
  </dgm:ptLst>
  <dgm:cxnLst>
    <dgm:cxn modelId="{8325B60E-4BF8-4F0B-8343-4F919D66CE9A}" type="presOf" srcId="{E24CC6B3-6F35-43F2-8D3F-37063132D71B}" destId="{CDA6EA65-1166-4A11-8946-036F40F586E3}" srcOrd="0" destOrd="1" presId="urn:microsoft.com/office/officeart/2005/8/layout/process5"/>
    <dgm:cxn modelId="{F45ED534-E8A0-4AE0-9A40-6D231337783C}" srcId="{869920EF-A6D8-499A-9EDC-220366614DA2}" destId="{C1EBB974-B34F-4A2D-A190-C4FF45E39B36}" srcOrd="1" destOrd="0" parTransId="{9154A5D5-7A76-4C85-BF35-BA7F8B455916}" sibTransId="{D5C5D34E-2376-4FE3-8B11-B4959D4E085C}"/>
    <dgm:cxn modelId="{64F76B85-412F-48C5-BBAC-3FC1CA2E3A87}" srcId="{869920EF-A6D8-499A-9EDC-220366614DA2}" destId="{E24CC6B3-6F35-43F2-8D3F-37063132D71B}" srcOrd="0" destOrd="0" parTransId="{54E91CD4-7C0A-49AA-9F0F-AE70F0E5173A}" sibTransId="{413CEFBE-C820-4A93-BBF8-AA198C3BACAC}"/>
    <dgm:cxn modelId="{70425F92-0962-48C2-B83C-FB6C6E06DD1D}" type="presOf" srcId="{C1EBB974-B34F-4A2D-A190-C4FF45E39B36}" destId="{CDA6EA65-1166-4A11-8946-036F40F586E3}" srcOrd="0" destOrd="2" presId="urn:microsoft.com/office/officeart/2005/8/layout/process5"/>
    <dgm:cxn modelId="{4FADBFC3-384C-480D-B781-9F3293B5BB14}" srcId="{156CD4A9-B2A1-46EF-87AE-65845EEE0245}" destId="{869920EF-A6D8-499A-9EDC-220366614DA2}" srcOrd="0" destOrd="0" parTransId="{275D5CF5-0055-4E90-8D30-CA748260DDC7}" sibTransId="{91C2C386-19F9-4AB4-9DCA-F53182C10AC2}"/>
    <dgm:cxn modelId="{D8F780D7-B40F-48EF-BCD9-93B1BB207043}" type="presOf" srcId="{156CD4A9-B2A1-46EF-87AE-65845EEE0245}" destId="{43B2FDF2-E5BB-4C4E-A20B-AFE16140E76A}" srcOrd="0" destOrd="0" presId="urn:microsoft.com/office/officeart/2005/8/layout/process5"/>
    <dgm:cxn modelId="{1AED5BFB-2DA0-49A7-B1E8-398239DB89A0}" type="presOf" srcId="{869920EF-A6D8-499A-9EDC-220366614DA2}" destId="{CDA6EA65-1166-4A11-8946-036F40F586E3}" srcOrd="0" destOrd="0" presId="urn:microsoft.com/office/officeart/2005/8/layout/process5"/>
    <dgm:cxn modelId="{EB05B67B-08BA-498A-8B35-BDA6ADBBE90D}" type="presParOf" srcId="{43B2FDF2-E5BB-4C4E-A20B-AFE16140E76A}" destId="{CDA6EA65-1166-4A11-8946-036F40F586E3}" srcOrd="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0100AF-E48B-4690-A4EA-2D26D48BAE10}"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943D0DE9-405A-439C-93B6-01B485ADA400}">
      <dgm:prSet/>
      <dgm:spPr/>
      <dgm:t>
        <a:bodyPr/>
        <a:lstStyle/>
        <a:p>
          <a:r>
            <a:rPr lang="en-US"/>
            <a:t>Objective and key results:</a:t>
          </a:r>
        </a:p>
      </dgm:t>
    </dgm:pt>
    <dgm:pt modelId="{68464F12-C181-4F90-B056-415344E7D315}" type="parTrans" cxnId="{953D4D0C-49E7-438E-B6D1-B8FD5D576513}">
      <dgm:prSet/>
      <dgm:spPr/>
      <dgm:t>
        <a:bodyPr/>
        <a:lstStyle/>
        <a:p>
          <a:endParaRPr lang="en-US"/>
        </a:p>
      </dgm:t>
    </dgm:pt>
    <dgm:pt modelId="{4A4E6C32-16CD-4EA1-9386-4620C5CAD008}" type="sibTrans" cxnId="{953D4D0C-49E7-438E-B6D1-B8FD5D576513}">
      <dgm:prSet/>
      <dgm:spPr/>
      <dgm:t>
        <a:bodyPr/>
        <a:lstStyle/>
        <a:p>
          <a:endParaRPr lang="en-US"/>
        </a:p>
      </dgm:t>
    </dgm:pt>
    <dgm:pt modelId="{337F5242-754B-460A-9F32-1687F6795B75}">
      <dgm:prSet/>
      <dgm:spPr/>
      <dgm:t>
        <a:bodyPr/>
        <a:lstStyle/>
        <a:p>
          <a:r>
            <a:rPr lang="en-US"/>
            <a:t>Objective: Reduce the environmental impact of our manufacturing processes through sustainable practices. </a:t>
          </a:r>
        </a:p>
      </dgm:t>
    </dgm:pt>
    <dgm:pt modelId="{4BB482CC-7475-4E09-A33A-11AEC9184B93}" type="parTrans" cxnId="{83D6B8E5-9FB7-4734-88B6-4FC5506D5015}">
      <dgm:prSet/>
      <dgm:spPr/>
      <dgm:t>
        <a:bodyPr/>
        <a:lstStyle/>
        <a:p>
          <a:endParaRPr lang="en-US"/>
        </a:p>
      </dgm:t>
    </dgm:pt>
    <dgm:pt modelId="{9A846D62-3A2C-46E9-91B1-C0D63CD49195}" type="sibTrans" cxnId="{83D6B8E5-9FB7-4734-88B6-4FC5506D5015}">
      <dgm:prSet/>
      <dgm:spPr/>
      <dgm:t>
        <a:bodyPr/>
        <a:lstStyle/>
        <a:p>
          <a:endParaRPr lang="en-US"/>
        </a:p>
      </dgm:t>
    </dgm:pt>
    <dgm:pt modelId="{DA28CE29-18FC-49B4-BF5B-40638CF2D1B7}">
      <dgm:prSet/>
      <dgm:spPr/>
      <dgm:t>
        <a:bodyPr/>
        <a:lstStyle/>
        <a:p>
          <a:r>
            <a:rPr lang="en-US"/>
            <a:t>Key Result: Achieve reduction in waste &amp; reduction in energy consumption in the production of semiconductor chassis. es and key results:</a:t>
          </a:r>
        </a:p>
      </dgm:t>
    </dgm:pt>
    <dgm:pt modelId="{6C7C74A8-7D28-43D7-B5B8-61C7E938D93E}" type="parTrans" cxnId="{B2197463-56CE-49E6-922B-269E233B1266}">
      <dgm:prSet/>
      <dgm:spPr/>
      <dgm:t>
        <a:bodyPr/>
        <a:lstStyle/>
        <a:p>
          <a:endParaRPr lang="en-US"/>
        </a:p>
      </dgm:t>
    </dgm:pt>
    <dgm:pt modelId="{0D623AB3-0E1D-4E44-9129-943DE42B06F1}" type="sibTrans" cxnId="{B2197463-56CE-49E6-922B-269E233B1266}">
      <dgm:prSet/>
      <dgm:spPr/>
      <dgm:t>
        <a:bodyPr/>
        <a:lstStyle/>
        <a:p>
          <a:endParaRPr lang="en-US"/>
        </a:p>
      </dgm:t>
    </dgm:pt>
    <dgm:pt modelId="{B59AE132-1FF0-4D96-BC73-E3EB4BF7E7A4}" type="pres">
      <dgm:prSet presAssocID="{B00100AF-E48B-4690-A4EA-2D26D48BAE10}" presName="outerComposite" presStyleCnt="0">
        <dgm:presLayoutVars>
          <dgm:chMax val="5"/>
          <dgm:dir/>
          <dgm:resizeHandles val="exact"/>
        </dgm:presLayoutVars>
      </dgm:prSet>
      <dgm:spPr/>
    </dgm:pt>
    <dgm:pt modelId="{3C8C61B9-CFAF-4EEA-A048-A7B4A6F2486A}" type="pres">
      <dgm:prSet presAssocID="{B00100AF-E48B-4690-A4EA-2D26D48BAE10}" presName="dummyMaxCanvas" presStyleCnt="0">
        <dgm:presLayoutVars/>
      </dgm:prSet>
      <dgm:spPr/>
    </dgm:pt>
    <dgm:pt modelId="{337B423D-E7C4-4743-8F94-D055BDF4EF5C}" type="pres">
      <dgm:prSet presAssocID="{B00100AF-E48B-4690-A4EA-2D26D48BAE10}" presName="OneNode_1" presStyleLbl="node1" presStyleIdx="0" presStyleCnt="1">
        <dgm:presLayoutVars>
          <dgm:bulletEnabled val="1"/>
        </dgm:presLayoutVars>
      </dgm:prSet>
      <dgm:spPr/>
    </dgm:pt>
  </dgm:ptLst>
  <dgm:cxnLst>
    <dgm:cxn modelId="{953D4D0C-49E7-438E-B6D1-B8FD5D576513}" srcId="{B00100AF-E48B-4690-A4EA-2D26D48BAE10}" destId="{943D0DE9-405A-439C-93B6-01B485ADA400}" srcOrd="0" destOrd="0" parTransId="{68464F12-C181-4F90-B056-415344E7D315}" sibTransId="{4A4E6C32-16CD-4EA1-9386-4620C5CAD008}"/>
    <dgm:cxn modelId="{8F8CE92A-ED80-4C73-B4F2-FA43BA24C7F4}" type="presOf" srcId="{337F5242-754B-460A-9F32-1687F6795B75}" destId="{337B423D-E7C4-4743-8F94-D055BDF4EF5C}" srcOrd="0" destOrd="1" presId="urn:microsoft.com/office/officeart/2005/8/layout/vProcess5"/>
    <dgm:cxn modelId="{60407C5F-F4C1-4A46-90F9-3A489D206BC9}" type="presOf" srcId="{DA28CE29-18FC-49B4-BF5B-40638CF2D1B7}" destId="{337B423D-E7C4-4743-8F94-D055BDF4EF5C}" srcOrd="0" destOrd="2" presId="urn:microsoft.com/office/officeart/2005/8/layout/vProcess5"/>
    <dgm:cxn modelId="{B2197463-56CE-49E6-922B-269E233B1266}" srcId="{943D0DE9-405A-439C-93B6-01B485ADA400}" destId="{DA28CE29-18FC-49B4-BF5B-40638CF2D1B7}" srcOrd="1" destOrd="0" parTransId="{6C7C74A8-7D28-43D7-B5B8-61C7E938D93E}" sibTransId="{0D623AB3-0E1D-4E44-9129-943DE42B06F1}"/>
    <dgm:cxn modelId="{03E9D885-4B27-4E1D-A80E-F8D915975BC6}" type="presOf" srcId="{B00100AF-E48B-4690-A4EA-2D26D48BAE10}" destId="{B59AE132-1FF0-4D96-BC73-E3EB4BF7E7A4}" srcOrd="0" destOrd="0" presId="urn:microsoft.com/office/officeart/2005/8/layout/vProcess5"/>
    <dgm:cxn modelId="{ABE1C492-85CD-42F3-8B7B-D09BF392D528}" type="presOf" srcId="{943D0DE9-405A-439C-93B6-01B485ADA400}" destId="{337B423D-E7C4-4743-8F94-D055BDF4EF5C}" srcOrd="0" destOrd="0" presId="urn:microsoft.com/office/officeart/2005/8/layout/vProcess5"/>
    <dgm:cxn modelId="{83D6B8E5-9FB7-4734-88B6-4FC5506D5015}" srcId="{943D0DE9-405A-439C-93B6-01B485ADA400}" destId="{337F5242-754B-460A-9F32-1687F6795B75}" srcOrd="0" destOrd="0" parTransId="{4BB482CC-7475-4E09-A33A-11AEC9184B93}" sibTransId="{9A846D62-3A2C-46E9-91B1-C0D63CD49195}"/>
    <dgm:cxn modelId="{ED8E6FC0-E5A4-4895-9BCD-374237330590}" type="presParOf" srcId="{B59AE132-1FF0-4D96-BC73-E3EB4BF7E7A4}" destId="{3C8C61B9-CFAF-4EEA-A048-A7B4A6F2486A}" srcOrd="0" destOrd="0" presId="urn:microsoft.com/office/officeart/2005/8/layout/vProcess5"/>
    <dgm:cxn modelId="{ACA94003-398E-43AF-B283-8D530ADE7C79}" type="presParOf" srcId="{B59AE132-1FF0-4D96-BC73-E3EB4BF7E7A4}" destId="{337B423D-E7C4-4743-8F94-D055BDF4EF5C}"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92733A-AAC3-46C3-B363-32FB408090CC}"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292DE761-E500-4AE9-99BF-0A8EA75965BE}">
      <dgm:prSet/>
      <dgm:spPr/>
      <dgm:t>
        <a:bodyPr/>
        <a:lstStyle/>
        <a:p>
          <a:r>
            <a:rPr lang="en-US"/>
            <a:t>Objective and key results:</a:t>
          </a:r>
        </a:p>
      </dgm:t>
    </dgm:pt>
    <dgm:pt modelId="{C865A9C9-2058-4D46-97C0-BBDF63015159}" type="parTrans" cxnId="{6CD9B9ED-5EFF-4F9D-87E6-BA067F84BA72}">
      <dgm:prSet/>
      <dgm:spPr/>
      <dgm:t>
        <a:bodyPr/>
        <a:lstStyle/>
        <a:p>
          <a:endParaRPr lang="en-US"/>
        </a:p>
      </dgm:t>
    </dgm:pt>
    <dgm:pt modelId="{E69A12ED-B44C-41C1-8764-BE3DE63FB881}" type="sibTrans" cxnId="{6CD9B9ED-5EFF-4F9D-87E6-BA067F84BA72}">
      <dgm:prSet/>
      <dgm:spPr/>
      <dgm:t>
        <a:bodyPr/>
        <a:lstStyle/>
        <a:p>
          <a:endParaRPr lang="en-US"/>
        </a:p>
      </dgm:t>
    </dgm:pt>
    <dgm:pt modelId="{19791685-98CB-4838-93A9-EB69EF105910}">
      <dgm:prSet/>
      <dgm:spPr/>
      <dgm:t>
        <a:bodyPr/>
        <a:lstStyle/>
        <a:p>
          <a:r>
            <a:rPr lang="en-US"/>
            <a:t>Objective: Enhance diversity in all levels of the company, focusing on leadership roles and technical teams. </a:t>
          </a:r>
        </a:p>
      </dgm:t>
    </dgm:pt>
    <dgm:pt modelId="{A0A0C77D-BF7F-43DC-B94C-9D618E42F632}" type="parTrans" cxnId="{6AE6390E-E020-4FF3-AF2B-DE16D1EC41EC}">
      <dgm:prSet/>
      <dgm:spPr/>
      <dgm:t>
        <a:bodyPr/>
        <a:lstStyle/>
        <a:p>
          <a:endParaRPr lang="en-US"/>
        </a:p>
      </dgm:t>
    </dgm:pt>
    <dgm:pt modelId="{8EE4C56B-1E65-46FF-B27A-9011CD317CA9}" type="sibTrans" cxnId="{6AE6390E-E020-4FF3-AF2B-DE16D1EC41EC}">
      <dgm:prSet/>
      <dgm:spPr/>
      <dgm:t>
        <a:bodyPr/>
        <a:lstStyle/>
        <a:p>
          <a:endParaRPr lang="en-US"/>
        </a:p>
      </dgm:t>
    </dgm:pt>
    <dgm:pt modelId="{B7895A4F-AE0F-4F0F-AA3D-07670F842730}">
      <dgm:prSet/>
      <dgm:spPr/>
      <dgm:t>
        <a:bodyPr/>
        <a:lstStyle/>
        <a:p>
          <a:r>
            <a:rPr lang="en-US"/>
            <a:t>Key Result: Increase the representation of underrepresented groups in leadership positions and technical roles.</a:t>
          </a:r>
        </a:p>
      </dgm:t>
    </dgm:pt>
    <dgm:pt modelId="{8260FD47-F92F-4A4D-9FAE-F89E3DA09E62}" type="parTrans" cxnId="{526BDC40-BA91-4BCA-A9AE-DBB8198CE29D}">
      <dgm:prSet/>
      <dgm:spPr/>
      <dgm:t>
        <a:bodyPr/>
        <a:lstStyle/>
        <a:p>
          <a:endParaRPr lang="en-US"/>
        </a:p>
      </dgm:t>
    </dgm:pt>
    <dgm:pt modelId="{E06DBF0A-88F4-436C-9FAE-792E9C98B59C}" type="sibTrans" cxnId="{526BDC40-BA91-4BCA-A9AE-DBB8198CE29D}">
      <dgm:prSet/>
      <dgm:spPr/>
      <dgm:t>
        <a:bodyPr/>
        <a:lstStyle/>
        <a:p>
          <a:endParaRPr lang="en-US"/>
        </a:p>
      </dgm:t>
    </dgm:pt>
    <dgm:pt modelId="{FACC1E97-15D4-4C5D-AF87-5BC9344946A7}" type="pres">
      <dgm:prSet presAssocID="{8C92733A-AAC3-46C3-B363-32FB408090CC}" presName="outerComposite" presStyleCnt="0">
        <dgm:presLayoutVars>
          <dgm:chMax val="5"/>
          <dgm:dir/>
          <dgm:resizeHandles val="exact"/>
        </dgm:presLayoutVars>
      </dgm:prSet>
      <dgm:spPr/>
    </dgm:pt>
    <dgm:pt modelId="{57BA38CF-F1CD-4FA7-A07D-B6F58C116C15}" type="pres">
      <dgm:prSet presAssocID="{8C92733A-AAC3-46C3-B363-32FB408090CC}" presName="dummyMaxCanvas" presStyleCnt="0">
        <dgm:presLayoutVars/>
      </dgm:prSet>
      <dgm:spPr/>
    </dgm:pt>
    <dgm:pt modelId="{F6DC4796-45BD-4A17-B7EB-86364800884E}" type="pres">
      <dgm:prSet presAssocID="{8C92733A-AAC3-46C3-B363-32FB408090CC}" presName="OneNode_1" presStyleLbl="node1" presStyleIdx="0" presStyleCnt="1">
        <dgm:presLayoutVars>
          <dgm:bulletEnabled val="1"/>
        </dgm:presLayoutVars>
      </dgm:prSet>
      <dgm:spPr/>
    </dgm:pt>
  </dgm:ptLst>
  <dgm:cxnLst>
    <dgm:cxn modelId="{6AE6390E-E020-4FF3-AF2B-DE16D1EC41EC}" srcId="{292DE761-E500-4AE9-99BF-0A8EA75965BE}" destId="{19791685-98CB-4838-93A9-EB69EF105910}" srcOrd="0" destOrd="0" parTransId="{A0A0C77D-BF7F-43DC-B94C-9D618E42F632}" sibTransId="{8EE4C56B-1E65-46FF-B27A-9011CD317CA9}"/>
    <dgm:cxn modelId="{526BDC40-BA91-4BCA-A9AE-DBB8198CE29D}" srcId="{292DE761-E500-4AE9-99BF-0A8EA75965BE}" destId="{B7895A4F-AE0F-4F0F-AA3D-07670F842730}" srcOrd="1" destOrd="0" parTransId="{8260FD47-F92F-4A4D-9FAE-F89E3DA09E62}" sibTransId="{E06DBF0A-88F4-436C-9FAE-792E9C98B59C}"/>
    <dgm:cxn modelId="{500F344E-EB98-4CF4-B199-7831CCBAEF72}" type="presOf" srcId="{19791685-98CB-4838-93A9-EB69EF105910}" destId="{F6DC4796-45BD-4A17-B7EB-86364800884E}" srcOrd="0" destOrd="1" presId="urn:microsoft.com/office/officeart/2005/8/layout/vProcess5"/>
    <dgm:cxn modelId="{5976E259-8117-4A54-B8B8-43110D22F780}" type="presOf" srcId="{8C92733A-AAC3-46C3-B363-32FB408090CC}" destId="{FACC1E97-15D4-4C5D-AF87-5BC9344946A7}" srcOrd="0" destOrd="0" presId="urn:microsoft.com/office/officeart/2005/8/layout/vProcess5"/>
    <dgm:cxn modelId="{06DFE49F-192F-4EA9-A950-E1F83D86CB29}" type="presOf" srcId="{B7895A4F-AE0F-4F0F-AA3D-07670F842730}" destId="{F6DC4796-45BD-4A17-B7EB-86364800884E}" srcOrd="0" destOrd="2" presId="urn:microsoft.com/office/officeart/2005/8/layout/vProcess5"/>
    <dgm:cxn modelId="{D6F7CAE6-4822-491B-A49F-2E25A8CD301B}" type="presOf" srcId="{292DE761-E500-4AE9-99BF-0A8EA75965BE}" destId="{F6DC4796-45BD-4A17-B7EB-86364800884E}" srcOrd="0" destOrd="0" presId="urn:microsoft.com/office/officeart/2005/8/layout/vProcess5"/>
    <dgm:cxn modelId="{6CD9B9ED-5EFF-4F9D-87E6-BA067F84BA72}" srcId="{8C92733A-AAC3-46C3-B363-32FB408090CC}" destId="{292DE761-E500-4AE9-99BF-0A8EA75965BE}" srcOrd="0" destOrd="0" parTransId="{C865A9C9-2058-4D46-97C0-BBDF63015159}" sibTransId="{E69A12ED-B44C-41C1-8764-BE3DE63FB881}"/>
    <dgm:cxn modelId="{6FEF7670-AD2D-4FA0-AAD5-3AF6600A7B43}" type="presParOf" srcId="{FACC1E97-15D4-4C5D-AF87-5BC9344946A7}" destId="{57BA38CF-F1CD-4FA7-A07D-B6F58C116C15}" srcOrd="0" destOrd="0" presId="urn:microsoft.com/office/officeart/2005/8/layout/vProcess5"/>
    <dgm:cxn modelId="{CEFEAF5E-AAAF-4C27-988B-E9E35E92EE30}" type="presParOf" srcId="{FACC1E97-15D4-4C5D-AF87-5BC9344946A7}" destId="{F6DC4796-45BD-4A17-B7EB-86364800884E}"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CA906A-55AC-4CF5-B0B7-61C4DCC16A8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DCF534C-B939-41E5-BD38-B9E195BFD8C6}">
      <dgm:prSet/>
      <dgm:spPr/>
      <dgm:t>
        <a:bodyPr/>
        <a:lstStyle/>
        <a:p>
          <a:pPr>
            <a:lnSpc>
              <a:spcPct val="100000"/>
            </a:lnSpc>
          </a:pPr>
          <a:r>
            <a:rPr lang="en-US"/>
            <a:t>Integrity: We are committed to upholding the highest standards of honesty and ethical behavior in all our interactions. Whether dealing with customers, suppliers, or each other, our actions are guided by an unwavering adherence to this principle. </a:t>
          </a:r>
        </a:p>
      </dgm:t>
    </dgm:pt>
    <dgm:pt modelId="{1E9918A6-CD1E-499F-A966-F84040B15D66}" type="parTrans" cxnId="{E4397BF4-09D0-45A3-8771-AA03364DDBC4}">
      <dgm:prSet/>
      <dgm:spPr/>
      <dgm:t>
        <a:bodyPr/>
        <a:lstStyle/>
        <a:p>
          <a:endParaRPr lang="en-US"/>
        </a:p>
      </dgm:t>
    </dgm:pt>
    <dgm:pt modelId="{E91D1484-4966-469C-9A79-240B195241E7}" type="sibTrans" cxnId="{E4397BF4-09D0-45A3-8771-AA03364DDBC4}">
      <dgm:prSet/>
      <dgm:spPr/>
      <dgm:t>
        <a:bodyPr/>
        <a:lstStyle/>
        <a:p>
          <a:endParaRPr lang="en-US"/>
        </a:p>
      </dgm:t>
    </dgm:pt>
    <dgm:pt modelId="{A46FA6ED-35FA-42D3-84E3-185D74B4A609}">
      <dgm:prSet/>
      <dgm:spPr/>
      <dgm:t>
        <a:bodyPr/>
        <a:lstStyle/>
        <a:p>
          <a:pPr>
            <a:lnSpc>
              <a:spcPct val="100000"/>
            </a:lnSpc>
          </a:pPr>
          <a:r>
            <a:rPr lang="en-US"/>
            <a:t>Innovation: At the heart of Knights Electronics is a drive to push the boundaries of what is possible. We foster a culture where creativity and out of the box thinking are encouraged, supporting our team in developing new solutions that advance the state of the art in semiconductor technology. • </a:t>
          </a:r>
        </a:p>
      </dgm:t>
    </dgm:pt>
    <dgm:pt modelId="{D6E102AE-1D9B-4DA1-80A6-971F3A43672A}" type="parTrans" cxnId="{710DE174-DC9F-4A80-9998-8C9705B2133D}">
      <dgm:prSet/>
      <dgm:spPr/>
      <dgm:t>
        <a:bodyPr/>
        <a:lstStyle/>
        <a:p>
          <a:endParaRPr lang="en-US"/>
        </a:p>
      </dgm:t>
    </dgm:pt>
    <dgm:pt modelId="{6C9928FC-0E31-40C4-B6A7-2B39620CE32E}" type="sibTrans" cxnId="{710DE174-DC9F-4A80-9998-8C9705B2133D}">
      <dgm:prSet/>
      <dgm:spPr/>
      <dgm:t>
        <a:bodyPr/>
        <a:lstStyle/>
        <a:p>
          <a:endParaRPr lang="en-US"/>
        </a:p>
      </dgm:t>
    </dgm:pt>
    <dgm:pt modelId="{A7DF677E-7274-42C2-B0AF-08DC118103A4}">
      <dgm:prSet/>
      <dgm:spPr/>
      <dgm:t>
        <a:bodyPr/>
        <a:lstStyle/>
        <a:p>
          <a:pPr>
            <a:lnSpc>
              <a:spcPct val="100000"/>
            </a:lnSpc>
          </a:pPr>
          <a:r>
            <a:rPr lang="en-US"/>
            <a:t>Impact: We strive to make a positive impact on the world through our products and operations. This includes enhancing the safety and effectiveness of military personnel in their operations, as well as minimizing our environmental footprint and improving societal conditions through technology</a:t>
          </a:r>
        </a:p>
      </dgm:t>
    </dgm:pt>
    <dgm:pt modelId="{6FF2EAB0-7A67-4D1B-9F5A-53CF03997670}" type="parTrans" cxnId="{EEC6FF8F-DEB9-4996-94CE-17A7F26DD9C6}">
      <dgm:prSet/>
      <dgm:spPr/>
      <dgm:t>
        <a:bodyPr/>
        <a:lstStyle/>
        <a:p>
          <a:endParaRPr lang="en-US"/>
        </a:p>
      </dgm:t>
    </dgm:pt>
    <dgm:pt modelId="{F09921A8-FAEB-4639-9553-4E094FF46E20}" type="sibTrans" cxnId="{EEC6FF8F-DEB9-4996-94CE-17A7F26DD9C6}">
      <dgm:prSet/>
      <dgm:spPr/>
      <dgm:t>
        <a:bodyPr/>
        <a:lstStyle/>
        <a:p>
          <a:endParaRPr lang="en-US"/>
        </a:p>
      </dgm:t>
    </dgm:pt>
    <dgm:pt modelId="{1FA20248-FFFD-4949-929B-DAB9769E3EA2}" type="pres">
      <dgm:prSet presAssocID="{D4CA906A-55AC-4CF5-B0B7-61C4DCC16A81}" presName="root" presStyleCnt="0">
        <dgm:presLayoutVars>
          <dgm:dir/>
          <dgm:resizeHandles val="exact"/>
        </dgm:presLayoutVars>
      </dgm:prSet>
      <dgm:spPr/>
    </dgm:pt>
    <dgm:pt modelId="{C569F2B4-6123-4120-83EA-B8F96ED61A18}" type="pres">
      <dgm:prSet presAssocID="{3DCF534C-B939-41E5-BD38-B9E195BFD8C6}" presName="compNode" presStyleCnt="0"/>
      <dgm:spPr/>
    </dgm:pt>
    <dgm:pt modelId="{64A54985-8B43-4787-AB92-6E62C578A464}" type="pres">
      <dgm:prSet presAssocID="{3DCF534C-B939-41E5-BD38-B9E195BFD8C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717DCFBA-CF10-419D-B4F2-97A8E1C73297}" type="pres">
      <dgm:prSet presAssocID="{3DCF534C-B939-41E5-BD38-B9E195BFD8C6}" presName="spaceRect" presStyleCnt="0"/>
      <dgm:spPr/>
    </dgm:pt>
    <dgm:pt modelId="{12EBA631-4C27-499A-8931-4718ED1206A8}" type="pres">
      <dgm:prSet presAssocID="{3DCF534C-B939-41E5-BD38-B9E195BFD8C6}" presName="textRect" presStyleLbl="revTx" presStyleIdx="0" presStyleCnt="3">
        <dgm:presLayoutVars>
          <dgm:chMax val="1"/>
          <dgm:chPref val="1"/>
        </dgm:presLayoutVars>
      </dgm:prSet>
      <dgm:spPr/>
    </dgm:pt>
    <dgm:pt modelId="{2A87F564-A389-4920-87AB-5F851CA3E98F}" type="pres">
      <dgm:prSet presAssocID="{E91D1484-4966-469C-9A79-240B195241E7}" presName="sibTrans" presStyleCnt="0"/>
      <dgm:spPr/>
    </dgm:pt>
    <dgm:pt modelId="{2EE4EF6D-DC3A-40FD-BF02-572309EB89EA}" type="pres">
      <dgm:prSet presAssocID="{A46FA6ED-35FA-42D3-84E3-185D74B4A609}" presName="compNode" presStyleCnt="0"/>
      <dgm:spPr/>
    </dgm:pt>
    <dgm:pt modelId="{A62AA46B-E574-441E-9F83-6EA0F5AAB8FF}" type="pres">
      <dgm:prSet presAssocID="{A46FA6ED-35FA-42D3-84E3-185D74B4A60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42258421-C0C5-41FC-B0BF-B7F39C192549}" type="pres">
      <dgm:prSet presAssocID="{A46FA6ED-35FA-42D3-84E3-185D74B4A609}" presName="spaceRect" presStyleCnt="0"/>
      <dgm:spPr/>
    </dgm:pt>
    <dgm:pt modelId="{C1C3AF2A-E2C1-4B54-84E4-4FC176BB64CD}" type="pres">
      <dgm:prSet presAssocID="{A46FA6ED-35FA-42D3-84E3-185D74B4A609}" presName="textRect" presStyleLbl="revTx" presStyleIdx="1" presStyleCnt="3">
        <dgm:presLayoutVars>
          <dgm:chMax val="1"/>
          <dgm:chPref val="1"/>
        </dgm:presLayoutVars>
      </dgm:prSet>
      <dgm:spPr/>
    </dgm:pt>
    <dgm:pt modelId="{967F7FA6-2FC3-415E-8130-8238BD08E8E3}" type="pres">
      <dgm:prSet presAssocID="{6C9928FC-0E31-40C4-B6A7-2B39620CE32E}" presName="sibTrans" presStyleCnt="0"/>
      <dgm:spPr/>
    </dgm:pt>
    <dgm:pt modelId="{496C19DA-CB64-4744-86CA-F6087023B739}" type="pres">
      <dgm:prSet presAssocID="{A7DF677E-7274-42C2-B0AF-08DC118103A4}" presName="compNode" presStyleCnt="0"/>
      <dgm:spPr/>
    </dgm:pt>
    <dgm:pt modelId="{DED5373E-1B01-4CB2-92F7-4DB4CC548D64}" type="pres">
      <dgm:prSet presAssocID="{A7DF677E-7274-42C2-B0AF-08DC118103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refighter"/>
        </a:ext>
      </dgm:extLst>
    </dgm:pt>
    <dgm:pt modelId="{1E0FFD29-0B7C-4723-8CBF-6BD2E125FE9E}" type="pres">
      <dgm:prSet presAssocID="{A7DF677E-7274-42C2-B0AF-08DC118103A4}" presName="spaceRect" presStyleCnt="0"/>
      <dgm:spPr/>
    </dgm:pt>
    <dgm:pt modelId="{09A6ED6F-8608-4C7B-8804-717EBFAA1E8C}" type="pres">
      <dgm:prSet presAssocID="{A7DF677E-7274-42C2-B0AF-08DC118103A4}" presName="textRect" presStyleLbl="revTx" presStyleIdx="2" presStyleCnt="3">
        <dgm:presLayoutVars>
          <dgm:chMax val="1"/>
          <dgm:chPref val="1"/>
        </dgm:presLayoutVars>
      </dgm:prSet>
      <dgm:spPr/>
    </dgm:pt>
  </dgm:ptLst>
  <dgm:cxnLst>
    <dgm:cxn modelId="{B7FCDF19-8C99-426D-B23B-0CA11ED363CC}" type="presOf" srcId="{A7DF677E-7274-42C2-B0AF-08DC118103A4}" destId="{09A6ED6F-8608-4C7B-8804-717EBFAA1E8C}" srcOrd="0" destOrd="0" presId="urn:microsoft.com/office/officeart/2018/2/layout/IconLabelList"/>
    <dgm:cxn modelId="{9FBC452D-7896-45D4-B624-7258EDB0DEDA}" type="presOf" srcId="{D4CA906A-55AC-4CF5-B0B7-61C4DCC16A81}" destId="{1FA20248-FFFD-4949-929B-DAB9769E3EA2}" srcOrd="0" destOrd="0" presId="urn:microsoft.com/office/officeart/2018/2/layout/IconLabelList"/>
    <dgm:cxn modelId="{FBF81462-939D-44EA-8E73-2599B3EF6F7F}" type="presOf" srcId="{A46FA6ED-35FA-42D3-84E3-185D74B4A609}" destId="{C1C3AF2A-E2C1-4B54-84E4-4FC176BB64CD}" srcOrd="0" destOrd="0" presId="urn:microsoft.com/office/officeart/2018/2/layout/IconLabelList"/>
    <dgm:cxn modelId="{710DE174-DC9F-4A80-9998-8C9705B2133D}" srcId="{D4CA906A-55AC-4CF5-B0B7-61C4DCC16A81}" destId="{A46FA6ED-35FA-42D3-84E3-185D74B4A609}" srcOrd="1" destOrd="0" parTransId="{D6E102AE-1D9B-4DA1-80A6-971F3A43672A}" sibTransId="{6C9928FC-0E31-40C4-B6A7-2B39620CE32E}"/>
    <dgm:cxn modelId="{EEC6FF8F-DEB9-4996-94CE-17A7F26DD9C6}" srcId="{D4CA906A-55AC-4CF5-B0B7-61C4DCC16A81}" destId="{A7DF677E-7274-42C2-B0AF-08DC118103A4}" srcOrd="2" destOrd="0" parTransId="{6FF2EAB0-7A67-4D1B-9F5A-53CF03997670}" sibTransId="{F09921A8-FAEB-4639-9553-4E094FF46E20}"/>
    <dgm:cxn modelId="{93107EC5-CBC1-4C98-8A52-A7EB3136C0AB}" type="presOf" srcId="{3DCF534C-B939-41E5-BD38-B9E195BFD8C6}" destId="{12EBA631-4C27-499A-8931-4718ED1206A8}" srcOrd="0" destOrd="0" presId="urn:microsoft.com/office/officeart/2018/2/layout/IconLabelList"/>
    <dgm:cxn modelId="{E4397BF4-09D0-45A3-8771-AA03364DDBC4}" srcId="{D4CA906A-55AC-4CF5-B0B7-61C4DCC16A81}" destId="{3DCF534C-B939-41E5-BD38-B9E195BFD8C6}" srcOrd="0" destOrd="0" parTransId="{1E9918A6-CD1E-499F-A966-F84040B15D66}" sibTransId="{E91D1484-4966-469C-9A79-240B195241E7}"/>
    <dgm:cxn modelId="{954FC9B6-368F-4FBF-9C4F-6C0131C75642}" type="presParOf" srcId="{1FA20248-FFFD-4949-929B-DAB9769E3EA2}" destId="{C569F2B4-6123-4120-83EA-B8F96ED61A18}" srcOrd="0" destOrd="0" presId="urn:microsoft.com/office/officeart/2018/2/layout/IconLabelList"/>
    <dgm:cxn modelId="{C8844E66-C025-47E2-98EF-49DAAB1B1CA9}" type="presParOf" srcId="{C569F2B4-6123-4120-83EA-B8F96ED61A18}" destId="{64A54985-8B43-4787-AB92-6E62C578A464}" srcOrd="0" destOrd="0" presId="urn:microsoft.com/office/officeart/2018/2/layout/IconLabelList"/>
    <dgm:cxn modelId="{354FFCDB-103D-4965-BF71-34FD99B8F80B}" type="presParOf" srcId="{C569F2B4-6123-4120-83EA-B8F96ED61A18}" destId="{717DCFBA-CF10-419D-B4F2-97A8E1C73297}" srcOrd="1" destOrd="0" presId="urn:microsoft.com/office/officeart/2018/2/layout/IconLabelList"/>
    <dgm:cxn modelId="{0BEDA26B-7D4A-4648-9876-24C686CA3DE2}" type="presParOf" srcId="{C569F2B4-6123-4120-83EA-B8F96ED61A18}" destId="{12EBA631-4C27-499A-8931-4718ED1206A8}" srcOrd="2" destOrd="0" presId="urn:microsoft.com/office/officeart/2018/2/layout/IconLabelList"/>
    <dgm:cxn modelId="{9D91B4B8-12DD-4F35-BF15-BFC6B070269D}" type="presParOf" srcId="{1FA20248-FFFD-4949-929B-DAB9769E3EA2}" destId="{2A87F564-A389-4920-87AB-5F851CA3E98F}" srcOrd="1" destOrd="0" presId="urn:microsoft.com/office/officeart/2018/2/layout/IconLabelList"/>
    <dgm:cxn modelId="{FDA3A0E6-C217-4B94-8585-3F602875171B}" type="presParOf" srcId="{1FA20248-FFFD-4949-929B-DAB9769E3EA2}" destId="{2EE4EF6D-DC3A-40FD-BF02-572309EB89EA}" srcOrd="2" destOrd="0" presId="urn:microsoft.com/office/officeart/2018/2/layout/IconLabelList"/>
    <dgm:cxn modelId="{43B71C18-3014-4C86-830D-73AF3675E97A}" type="presParOf" srcId="{2EE4EF6D-DC3A-40FD-BF02-572309EB89EA}" destId="{A62AA46B-E574-441E-9F83-6EA0F5AAB8FF}" srcOrd="0" destOrd="0" presId="urn:microsoft.com/office/officeart/2018/2/layout/IconLabelList"/>
    <dgm:cxn modelId="{93DA7BEB-DE85-4BCD-9810-C1339DC29EBE}" type="presParOf" srcId="{2EE4EF6D-DC3A-40FD-BF02-572309EB89EA}" destId="{42258421-C0C5-41FC-B0BF-B7F39C192549}" srcOrd="1" destOrd="0" presId="urn:microsoft.com/office/officeart/2018/2/layout/IconLabelList"/>
    <dgm:cxn modelId="{678DD026-6E95-4652-A767-73662515D7D0}" type="presParOf" srcId="{2EE4EF6D-DC3A-40FD-BF02-572309EB89EA}" destId="{C1C3AF2A-E2C1-4B54-84E4-4FC176BB64CD}" srcOrd="2" destOrd="0" presId="urn:microsoft.com/office/officeart/2018/2/layout/IconLabelList"/>
    <dgm:cxn modelId="{E92BE4B5-6FCE-45F2-8645-C02341F29F27}" type="presParOf" srcId="{1FA20248-FFFD-4949-929B-DAB9769E3EA2}" destId="{967F7FA6-2FC3-415E-8130-8238BD08E8E3}" srcOrd="3" destOrd="0" presId="urn:microsoft.com/office/officeart/2018/2/layout/IconLabelList"/>
    <dgm:cxn modelId="{BA8CA8AC-836D-4C81-B9E9-A79261EC9CEA}" type="presParOf" srcId="{1FA20248-FFFD-4949-929B-DAB9769E3EA2}" destId="{496C19DA-CB64-4744-86CA-F6087023B739}" srcOrd="4" destOrd="0" presId="urn:microsoft.com/office/officeart/2018/2/layout/IconLabelList"/>
    <dgm:cxn modelId="{6FFCF6BC-625E-4721-BBE0-516C3312B667}" type="presParOf" srcId="{496C19DA-CB64-4744-86CA-F6087023B739}" destId="{DED5373E-1B01-4CB2-92F7-4DB4CC548D64}" srcOrd="0" destOrd="0" presId="urn:microsoft.com/office/officeart/2018/2/layout/IconLabelList"/>
    <dgm:cxn modelId="{C1B912E0-EF7D-40F3-9C76-9004494D1BA9}" type="presParOf" srcId="{496C19DA-CB64-4744-86CA-F6087023B739}" destId="{1E0FFD29-0B7C-4723-8CBF-6BD2E125FE9E}" srcOrd="1" destOrd="0" presId="urn:microsoft.com/office/officeart/2018/2/layout/IconLabelList"/>
    <dgm:cxn modelId="{DEBB2FB3-560F-4EBB-A430-A838DCD9CBB6}" type="presParOf" srcId="{496C19DA-CB64-4744-86CA-F6087023B739}" destId="{09A6ED6F-8608-4C7B-8804-717EBFAA1E8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0CBC2-E5C4-4B25-B586-E169E9B0F228}">
      <dsp:nvSpPr>
        <dsp:cNvPr id="0" name=""/>
        <dsp:cNvSpPr/>
      </dsp:nvSpPr>
      <dsp:spPr>
        <a:xfrm>
          <a:off x="0" y="2967797"/>
          <a:ext cx="5886291" cy="194719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Key Questions: </a:t>
          </a:r>
        </a:p>
      </dsp:txBody>
      <dsp:txXfrm>
        <a:off x="0" y="2967797"/>
        <a:ext cx="5886291" cy="1051486"/>
      </dsp:txXfrm>
    </dsp:sp>
    <dsp:sp modelId="{A089AE28-A3A8-406C-A7FB-EC91045D2E6B}">
      <dsp:nvSpPr>
        <dsp:cNvPr id="0" name=""/>
        <dsp:cNvSpPr/>
      </dsp:nvSpPr>
      <dsp:spPr>
        <a:xfrm>
          <a:off x="0" y="3980339"/>
          <a:ext cx="2943145" cy="89571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a:t>How can our products impact global security positively? </a:t>
          </a:r>
        </a:p>
      </dsp:txBody>
      <dsp:txXfrm>
        <a:off x="0" y="3980339"/>
        <a:ext cx="2943145" cy="895710"/>
      </dsp:txXfrm>
    </dsp:sp>
    <dsp:sp modelId="{E30EAFD7-EC83-4045-935A-0BE71654EA99}">
      <dsp:nvSpPr>
        <dsp:cNvPr id="0" name=""/>
        <dsp:cNvSpPr/>
      </dsp:nvSpPr>
      <dsp:spPr>
        <a:xfrm>
          <a:off x="2943145" y="3980339"/>
          <a:ext cx="2943145" cy="895710"/>
        </a:xfrm>
        <a:prstGeom prst="rect">
          <a:avLst/>
        </a:prstGeom>
        <a:solidFill>
          <a:schemeClr val="accent2">
            <a:tint val="40000"/>
            <a:alpha val="90000"/>
            <a:hueOff val="2008867"/>
            <a:satOff val="1483"/>
            <a:lumOff val="939"/>
            <a:alphaOff val="0"/>
          </a:schemeClr>
        </a:solidFill>
        <a:ln w="12700" cap="flat" cmpd="sng" algn="ctr">
          <a:solidFill>
            <a:schemeClr val="accent2">
              <a:tint val="40000"/>
              <a:alpha val="90000"/>
              <a:hueOff val="2008867"/>
              <a:satOff val="1483"/>
              <a:lumOff val="9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a:t>What drives our passion for innovation in military technology?</a:t>
          </a:r>
        </a:p>
      </dsp:txBody>
      <dsp:txXfrm>
        <a:off x="2943145" y="3980339"/>
        <a:ext cx="2943145" cy="895710"/>
      </dsp:txXfrm>
    </dsp:sp>
    <dsp:sp modelId="{A2C7CE75-D453-4B90-9F21-54B2099B1F90}">
      <dsp:nvSpPr>
        <dsp:cNvPr id="0" name=""/>
        <dsp:cNvSpPr/>
      </dsp:nvSpPr>
      <dsp:spPr>
        <a:xfrm rot="10800000">
          <a:off x="0" y="2217"/>
          <a:ext cx="5886291" cy="2994787"/>
        </a:xfrm>
        <a:prstGeom prst="upArrowCallout">
          <a:avLst/>
        </a:prstGeom>
        <a:solidFill>
          <a:schemeClr val="accent2">
            <a:hueOff val="1613584"/>
            <a:satOff val="-856"/>
            <a:lumOff val="568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Mission:  Our mission is to enhance security and operational efficiency through cutting edge technology. </a:t>
          </a:r>
        </a:p>
      </dsp:txBody>
      <dsp:txXfrm rot="10800000">
        <a:off x="0" y="2217"/>
        <a:ext cx="5886291" cy="19459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6EA65-1166-4A11-8946-036F40F586E3}">
      <dsp:nvSpPr>
        <dsp:cNvPr id="0" name=""/>
        <dsp:cNvSpPr/>
      </dsp:nvSpPr>
      <dsp:spPr>
        <a:xfrm>
          <a:off x="0" y="326072"/>
          <a:ext cx="4995863" cy="29975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Objectives and key results:</a:t>
          </a:r>
        </a:p>
        <a:p>
          <a:pPr marL="228600" lvl="1" indent="-228600" algn="l" defTabSz="889000">
            <a:lnSpc>
              <a:spcPct val="90000"/>
            </a:lnSpc>
            <a:spcBef>
              <a:spcPct val="0"/>
            </a:spcBef>
            <a:spcAft>
              <a:spcPct val="15000"/>
            </a:spcAft>
            <a:buChar char="•"/>
          </a:pPr>
          <a:r>
            <a:rPr lang="en-US" sz="2000" kern="1200"/>
            <a:t>Objective: Strengthen the cybersecurity features of our semiconductor chassis to ensure robust protection against cyber threats in military environments. </a:t>
          </a:r>
        </a:p>
        <a:p>
          <a:pPr marL="228600" lvl="1" indent="-228600" algn="l" defTabSz="889000">
            <a:lnSpc>
              <a:spcPct val="90000"/>
            </a:lnSpc>
            <a:spcBef>
              <a:spcPct val="0"/>
            </a:spcBef>
            <a:spcAft>
              <a:spcPct val="15000"/>
            </a:spcAft>
            <a:buChar char="•"/>
          </a:pPr>
          <a:r>
            <a:rPr lang="en-US" sz="2000" kern="1200"/>
            <a:t>Key Result: Achieve full compliance with global cybersecurity standards and reduce vulnerability exploitation incidents.</a:t>
          </a:r>
        </a:p>
      </dsp:txBody>
      <dsp:txXfrm>
        <a:off x="87794" y="413866"/>
        <a:ext cx="4820275" cy="28219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B423D-E7C4-4743-8F94-D055BDF4EF5C}">
      <dsp:nvSpPr>
        <dsp:cNvPr id="0" name=""/>
        <dsp:cNvSpPr/>
      </dsp:nvSpPr>
      <dsp:spPr>
        <a:xfrm>
          <a:off x="0" y="912415"/>
          <a:ext cx="4995863" cy="18248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Objective and key results:</a:t>
          </a:r>
        </a:p>
        <a:p>
          <a:pPr marL="114300" lvl="1" indent="-114300" algn="l" defTabSz="666750">
            <a:lnSpc>
              <a:spcPct val="90000"/>
            </a:lnSpc>
            <a:spcBef>
              <a:spcPct val="0"/>
            </a:spcBef>
            <a:spcAft>
              <a:spcPct val="15000"/>
            </a:spcAft>
            <a:buChar char="•"/>
          </a:pPr>
          <a:r>
            <a:rPr lang="en-US" sz="1500" kern="1200"/>
            <a:t>Objective: Reduce the environmental impact of our manufacturing processes through sustainable practices. </a:t>
          </a:r>
        </a:p>
        <a:p>
          <a:pPr marL="114300" lvl="1" indent="-114300" algn="l" defTabSz="666750">
            <a:lnSpc>
              <a:spcPct val="90000"/>
            </a:lnSpc>
            <a:spcBef>
              <a:spcPct val="0"/>
            </a:spcBef>
            <a:spcAft>
              <a:spcPct val="15000"/>
            </a:spcAft>
            <a:buChar char="•"/>
          </a:pPr>
          <a:r>
            <a:rPr lang="en-US" sz="1500" kern="1200"/>
            <a:t>Key Result: Achieve reduction in waste &amp; reduction in energy consumption in the production of semiconductor chassis. es and key results:</a:t>
          </a:r>
        </a:p>
      </dsp:txBody>
      <dsp:txXfrm>
        <a:off x="53447" y="965862"/>
        <a:ext cx="4888969" cy="17179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C4796-45BD-4A17-B7EB-86364800884E}">
      <dsp:nvSpPr>
        <dsp:cNvPr id="0" name=""/>
        <dsp:cNvSpPr/>
      </dsp:nvSpPr>
      <dsp:spPr>
        <a:xfrm>
          <a:off x="0" y="912415"/>
          <a:ext cx="4995863" cy="18248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Objective and key results:</a:t>
          </a:r>
        </a:p>
        <a:p>
          <a:pPr marL="114300" lvl="1" indent="-114300" algn="l" defTabSz="666750">
            <a:lnSpc>
              <a:spcPct val="90000"/>
            </a:lnSpc>
            <a:spcBef>
              <a:spcPct val="0"/>
            </a:spcBef>
            <a:spcAft>
              <a:spcPct val="15000"/>
            </a:spcAft>
            <a:buChar char="•"/>
          </a:pPr>
          <a:r>
            <a:rPr lang="en-US" sz="1500" kern="1200"/>
            <a:t>Objective: Enhance diversity in all levels of the company, focusing on leadership roles and technical teams. </a:t>
          </a:r>
        </a:p>
        <a:p>
          <a:pPr marL="114300" lvl="1" indent="-114300" algn="l" defTabSz="666750">
            <a:lnSpc>
              <a:spcPct val="90000"/>
            </a:lnSpc>
            <a:spcBef>
              <a:spcPct val="0"/>
            </a:spcBef>
            <a:spcAft>
              <a:spcPct val="15000"/>
            </a:spcAft>
            <a:buChar char="•"/>
          </a:pPr>
          <a:r>
            <a:rPr lang="en-US" sz="1500" kern="1200"/>
            <a:t>Key Result: Increase the representation of underrepresented groups in leadership positions and technical roles.</a:t>
          </a:r>
        </a:p>
      </dsp:txBody>
      <dsp:txXfrm>
        <a:off x="53447" y="965862"/>
        <a:ext cx="4888969" cy="17179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54985-8B43-4787-AB92-6E62C578A464}">
      <dsp:nvSpPr>
        <dsp:cNvPr id="0" name=""/>
        <dsp:cNvSpPr/>
      </dsp:nvSpPr>
      <dsp:spPr>
        <a:xfrm>
          <a:off x="1087713" y="368599"/>
          <a:ext cx="1278642" cy="1278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EBA631-4C27-499A-8931-4718ED1206A8}">
      <dsp:nvSpPr>
        <dsp:cNvPr id="0" name=""/>
        <dsp:cNvSpPr/>
      </dsp:nvSpPr>
      <dsp:spPr>
        <a:xfrm>
          <a:off x="306320" y="2084343"/>
          <a:ext cx="2841428" cy="119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Integrity: We are committed to upholding the highest standards of honesty and ethical behavior in all our interactions. Whether dealing with customers, suppliers, or each other, our actions are guided by an unwavering adherence to this principle. </a:t>
          </a:r>
        </a:p>
      </dsp:txBody>
      <dsp:txXfrm>
        <a:off x="306320" y="2084343"/>
        <a:ext cx="2841428" cy="1196718"/>
      </dsp:txXfrm>
    </dsp:sp>
    <dsp:sp modelId="{A62AA46B-E574-441E-9F83-6EA0F5AAB8FF}">
      <dsp:nvSpPr>
        <dsp:cNvPr id="0" name=""/>
        <dsp:cNvSpPr/>
      </dsp:nvSpPr>
      <dsp:spPr>
        <a:xfrm>
          <a:off x="4426391" y="368599"/>
          <a:ext cx="1278642" cy="1278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C3AF2A-E2C1-4B54-84E4-4FC176BB64CD}">
      <dsp:nvSpPr>
        <dsp:cNvPr id="0" name=""/>
        <dsp:cNvSpPr/>
      </dsp:nvSpPr>
      <dsp:spPr>
        <a:xfrm>
          <a:off x="3644998" y="2084343"/>
          <a:ext cx="2841428" cy="119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Innovation: At the heart of Knights Electronics is a drive to push the boundaries of what is possible. We foster a culture where creativity and out of the box thinking are encouraged, supporting our team in developing new solutions that advance the state of the art in semiconductor technology. • </a:t>
          </a:r>
        </a:p>
      </dsp:txBody>
      <dsp:txXfrm>
        <a:off x="3644998" y="2084343"/>
        <a:ext cx="2841428" cy="1196718"/>
      </dsp:txXfrm>
    </dsp:sp>
    <dsp:sp modelId="{DED5373E-1B01-4CB2-92F7-4DB4CC548D64}">
      <dsp:nvSpPr>
        <dsp:cNvPr id="0" name=""/>
        <dsp:cNvSpPr/>
      </dsp:nvSpPr>
      <dsp:spPr>
        <a:xfrm>
          <a:off x="7765069" y="368599"/>
          <a:ext cx="1278642" cy="1278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A6ED6F-8608-4C7B-8804-717EBFAA1E8C}">
      <dsp:nvSpPr>
        <dsp:cNvPr id="0" name=""/>
        <dsp:cNvSpPr/>
      </dsp:nvSpPr>
      <dsp:spPr>
        <a:xfrm>
          <a:off x="6983676" y="2084343"/>
          <a:ext cx="2841428" cy="119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Impact: We strive to make a positive impact on the world through our products and operations. This includes enhancing the safety and effectiveness of military personnel in their operations, as well as minimizing our environmental footprint and improving societal conditions through technology</a:t>
          </a:r>
        </a:p>
      </dsp:txBody>
      <dsp:txXfrm>
        <a:off x="6983676" y="2084343"/>
        <a:ext cx="2841428" cy="11967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468ED-8EE9-4DFA-9B81-5EC885918553}" type="datetimeFigureOut">
              <a:rPr lang="en-US" smtClean="0"/>
              <a:t>4/21/2025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2973BD-A647-4AE2-8C3B-800032ACCEB1}" type="slidenum">
              <a:rPr lang="en-US" smtClean="0"/>
              <a:t>‹#›</a:t>
            </a:fld>
            <a:endParaRPr lang="en-US"/>
          </a:p>
        </p:txBody>
      </p:sp>
    </p:spTree>
    <p:extLst>
      <p:ext uri="{BB962C8B-B14F-4D97-AF65-F5344CB8AC3E}">
        <p14:creationId xmlns:p14="http://schemas.microsoft.com/office/powerpoint/2010/main" val="3009130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2973BD-A647-4AE2-8C3B-800032ACCEB1}" type="slidenum">
              <a:rPr lang="en-US" smtClean="0"/>
              <a:t>4</a:t>
            </a:fld>
            <a:endParaRPr lang="en-US"/>
          </a:p>
        </p:txBody>
      </p:sp>
    </p:spTree>
    <p:extLst>
      <p:ext uri="{BB962C8B-B14F-4D97-AF65-F5344CB8AC3E}">
        <p14:creationId xmlns:p14="http://schemas.microsoft.com/office/powerpoint/2010/main" val="39812003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485584D-7D79-4248-9986-4CA35242F944}" type="datetimeFigureOut">
              <a:rPr lang="en-US" smtClean="0"/>
              <a:t>4/21/2025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558239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19298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97169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48375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98349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79860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19245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74973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15643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5584D-7D79-4248-9986-4CA35242F94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07509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5584D-7D79-4248-9986-4CA35242F94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5809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5584D-7D79-4248-9986-4CA35242F944}"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9606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5584D-7D79-4248-9986-4CA35242F944}" type="datetimeFigureOut">
              <a:rPr lang="en-US" smtClean="0"/>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60496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5584D-7D79-4248-9986-4CA35242F944}" type="datetimeFigureOut">
              <a:rPr lang="en-US" smtClean="0"/>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9236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485584D-7D79-4248-9986-4CA35242F944}" type="datetimeFigureOut">
              <a:rPr lang="en-US" smtClean="0"/>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3276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8078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5584D-7D79-4248-9986-4CA35242F944}"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078739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85584D-7D79-4248-9986-4CA35242F944}" type="datetimeFigureOut">
              <a:rPr lang="en-US" smtClean="0"/>
              <a:t>4/21/2025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590046-DA73-4BBF-84B5-C08E6F75191A}" type="slidenum">
              <a:rPr lang="en-US" smtClean="0"/>
              <a:t>‹#›</a:t>
            </a:fld>
            <a:endParaRPr lang="en-US"/>
          </a:p>
        </p:txBody>
      </p:sp>
    </p:spTree>
    <p:extLst>
      <p:ext uri="{BB962C8B-B14F-4D97-AF65-F5344CB8AC3E}">
        <p14:creationId xmlns:p14="http://schemas.microsoft.com/office/powerpoint/2010/main" val="3708243886"/>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100" name="Picture 4" descr="Semiconductor Wallpaper">
            <a:extLst>
              <a:ext uri="{FF2B5EF4-FFF2-40B4-BE49-F238E27FC236}">
                <a16:creationId xmlns:a16="http://schemas.microsoft.com/office/drawing/2014/main" id="{50866F21-5E0A-ED37-A74C-A73AE39C6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091" t="2985" b="610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4104">
            <a:extLst>
              <a:ext uri="{FF2B5EF4-FFF2-40B4-BE49-F238E27FC236}">
                <a16:creationId xmlns:a16="http://schemas.microsoft.com/office/drawing/2014/main" id="{2EB248D8-CF52-4E79-8818-CCF3E9CD55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107" name="Freeform 5">
            <a:extLst>
              <a:ext uri="{FF2B5EF4-FFF2-40B4-BE49-F238E27FC236}">
                <a16:creationId xmlns:a16="http://schemas.microsoft.com/office/drawing/2014/main" id="{EE853D4C-8752-44E5-AD7A-063F8234A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4109" name="Freeform 14">
            <a:extLst>
              <a:ext uri="{FF2B5EF4-FFF2-40B4-BE49-F238E27FC236}">
                <a16:creationId xmlns:a16="http://schemas.microsoft.com/office/drawing/2014/main" id="{73F69954-D4AA-45CE-A548-AEBF62E31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448289A-CE2E-FA85-6167-F8FF1D249CF5}"/>
              </a:ext>
            </a:extLst>
          </p:cNvPr>
          <p:cNvSpPr>
            <a:spLocks noGrp="1"/>
          </p:cNvSpPr>
          <p:nvPr>
            <p:ph type="subTitle" idx="1"/>
          </p:nvPr>
        </p:nvSpPr>
        <p:spPr>
          <a:xfrm>
            <a:off x="6646333" y="4851399"/>
            <a:ext cx="4513792" cy="914401"/>
          </a:xfrm>
        </p:spPr>
        <p:txBody>
          <a:bodyPr>
            <a:normAutofit/>
          </a:bodyPr>
          <a:lstStyle/>
          <a:p>
            <a:endParaRPr lang="en-US"/>
          </a:p>
        </p:txBody>
      </p:sp>
      <p:sp>
        <p:nvSpPr>
          <p:cNvPr id="2" name="Title 1">
            <a:extLst>
              <a:ext uri="{FF2B5EF4-FFF2-40B4-BE49-F238E27FC236}">
                <a16:creationId xmlns:a16="http://schemas.microsoft.com/office/drawing/2014/main" id="{875E726D-DEC1-2E8C-9EF5-175E351A5068}"/>
              </a:ext>
            </a:extLst>
          </p:cNvPr>
          <p:cNvSpPr>
            <a:spLocks noGrp="1"/>
          </p:cNvSpPr>
          <p:nvPr>
            <p:ph type="ctrTitle"/>
          </p:nvPr>
        </p:nvSpPr>
        <p:spPr>
          <a:xfrm>
            <a:off x="6646333" y="2032000"/>
            <a:ext cx="4513792" cy="2819398"/>
          </a:xfrm>
        </p:spPr>
        <p:txBody>
          <a:bodyPr>
            <a:normAutofit/>
          </a:bodyPr>
          <a:lstStyle/>
          <a:p>
            <a:r>
              <a:rPr lang="en-US" sz="4100"/>
              <a:t>Entrepreneurship and ethics</a:t>
            </a:r>
          </a:p>
        </p:txBody>
      </p:sp>
      <p:grpSp>
        <p:nvGrpSpPr>
          <p:cNvPr id="4111" name="Group 4110">
            <a:extLst>
              <a:ext uri="{FF2B5EF4-FFF2-40B4-BE49-F238E27FC236}">
                <a16:creationId xmlns:a16="http://schemas.microsoft.com/office/drawing/2014/main" id="{0068A9AF-AB93-401A-8CE9-F39578B3A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4112" name="Straight Connector 4111">
              <a:extLst>
                <a:ext uri="{FF2B5EF4-FFF2-40B4-BE49-F238E27FC236}">
                  <a16:creationId xmlns:a16="http://schemas.microsoft.com/office/drawing/2014/main" id="{8884D755-D741-471A-A4CA-F50EF5B592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13" name="Straight Connector 4112">
              <a:extLst>
                <a:ext uri="{FF2B5EF4-FFF2-40B4-BE49-F238E27FC236}">
                  <a16:creationId xmlns:a16="http://schemas.microsoft.com/office/drawing/2014/main" id="{415B122A-DB1B-47F1-9D17-7AAD12FDCC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14" name="Straight Connector 4113">
              <a:extLst>
                <a:ext uri="{FF2B5EF4-FFF2-40B4-BE49-F238E27FC236}">
                  <a16:creationId xmlns:a16="http://schemas.microsoft.com/office/drawing/2014/main" id="{EF5D230F-E76B-4836-8358-A102EEAE77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15" name="Straight Connector 4114">
              <a:extLst>
                <a:ext uri="{FF2B5EF4-FFF2-40B4-BE49-F238E27FC236}">
                  <a16:creationId xmlns:a16="http://schemas.microsoft.com/office/drawing/2014/main" id="{72430D58-5160-48FC-8844-63C3E0B104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16" name="Straight Connector 4115">
              <a:extLst>
                <a:ext uri="{FF2B5EF4-FFF2-40B4-BE49-F238E27FC236}">
                  <a16:creationId xmlns:a16="http://schemas.microsoft.com/office/drawing/2014/main" id="{835B9D0E-1620-4053-A7CC-0315832CBF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17" name="Straight Connector 4116">
              <a:extLst>
                <a:ext uri="{FF2B5EF4-FFF2-40B4-BE49-F238E27FC236}">
                  <a16:creationId xmlns:a16="http://schemas.microsoft.com/office/drawing/2014/main" id="{7384EAA0-3D9E-4D80-B921-03DB831EC6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18" name="Straight Connector 4117">
              <a:extLst>
                <a:ext uri="{FF2B5EF4-FFF2-40B4-BE49-F238E27FC236}">
                  <a16:creationId xmlns:a16="http://schemas.microsoft.com/office/drawing/2014/main" id="{47733966-4929-4D6A-9E07-2410580C02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19" name="Straight Connector 4118">
              <a:extLst>
                <a:ext uri="{FF2B5EF4-FFF2-40B4-BE49-F238E27FC236}">
                  <a16:creationId xmlns:a16="http://schemas.microsoft.com/office/drawing/2014/main" id="{0E0B5A27-B6CC-4E73-8D9A-3FEFD3FB68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20" name="Straight Connector 4119">
              <a:extLst>
                <a:ext uri="{FF2B5EF4-FFF2-40B4-BE49-F238E27FC236}">
                  <a16:creationId xmlns:a16="http://schemas.microsoft.com/office/drawing/2014/main" id="{4EEA3C4E-D362-4242-9810-2D32F7E94C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21" name="Straight Connector 4120">
              <a:extLst>
                <a:ext uri="{FF2B5EF4-FFF2-40B4-BE49-F238E27FC236}">
                  <a16:creationId xmlns:a16="http://schemas.microsoft.com/office/drawing/2014/main" id="{FB38A6C6-EFF5-4EE1-ADFE-B5F507B08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22" name="Straight Connector 4121">
              <a:extLst>
                <a:ext uri="{FF2B5EF4-FFF2-40B4-BE49-F238E27FC236}">
                  <a16:creationId xmlns:a16="http://schemas.microsoft.com/office/drawing/2014/main" id="{9015C031-4320-4BBA-86BE-C1C67FBBA9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23" name="Straight Connector 4122">
              <a:extLst>
                <a:ext uri="{FF2B5EF4-FFF2-40B4-BE49-F238E27FC236}">
                  <a16:creationId xmlns:a16="http://schemas.microsoft.com/office/drawing/2014/main" id="{3E8CBF99-47D6-4D49-BB15-0D7BE834E2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24" name="Straight Connector 4123">
              <a:extLst>
                <a:ext uri="{FF2B5EF4-FFF2-40B4-BE49-F238E27FC236}">
                  <a16:creationId xmlns:a16="http://schemas.microsoft.com/office/drawing/2014/main" id="{AFE1EFA5-BC29-4544-8FD3-018ACD2121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25" name="Straight Connector 4124">
              <a:extLst>
                <a:ext uri="{FF2B5EF4-FFF2-40B4-BE49-F238E27FC236}">
                  <a16:creationId xmlns:a16="http://schemas.microsoft.com/office/drawing/2014/main" id="{E525904B-4221-4FAD-BE3E-44A63F3CE0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26" name="Straight Connector 4125">
              <a:extLst>
                <a:ext uri="{FF2B5EF4-FFF2-40B4-BE49-F238E27FC236}">
                  <a16:creationId xmlns:a16="http://schemas.microsoft.com/office/drawing/2014/main" id="{DF82C6C7-DBDD-44C9-8FCF-ADED6B5B3B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27" name="Straight Connector 4126">
              <a:extLst>
                <a:ext uri="{FF2B5EF4-FFF2-40B4-BE49-F238E27FC236}">
                  <a16:creationId xmlns:a16="http://schemas.microsoft.com/office/drawing/2014/main" id="{AC53B382-C708-47B5-AA1D-0BEC4F042B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28" name="Straight Connector 4127">
              <a:extLst>
                <a:ext uri="{FF2B5EF4-FFF2-40B4-BE49-F238E27FC236}">
                  <a16:creationId xmlns:a16="http://schemas.microsoft.com/office/drawing/2014/main" id="{16953A60-0310-4285-8409-1D3868C9BB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29" name="Straight Connector 4128">
              <a:extLst>
                <a:ext uri="{FF2B5EF4-FFF2-40B4-BE49-F238E27FC236}">
                  <a16:creationId xmlns:a16="http://schemas.microsoft.com/office/drawing/2014/main" id="{A3773B86-6265-4CC5-83C1-A09F76FEDC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30" name="Straight Connector 4129">
              <a:extLst>
                <a:ext uri="{FF2B5EF4-FFF2-40B4-BE49-F238E27FC236}">
                  <a16:creationId xmlns:a16="http://schemas.microsoft.com/office/drawing/2014/main" id="{F065C455-96CD-464F-BFF3-C22DBF3A0B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31" name="Straight Connector 4130">
              <a:extLst>
                <a:ext uri="{FF2B5EF4-FFF2-40B4-BE49-F238E27FC236}">
                  <a16:creationId xmlns:a16="http://schemas.microsoft.com/office/drawing/2014/main" id="{4237F692-81B3-4CD6-972E-7796DD644C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32" name="Straight Connector 4131">
              <a:extLst>
                <a:ext uri="{FF2B5EF4-FFF2-40B4-BE49-F238E27FC236}">
                  <a16:creationId xmlns:a16="http://schemas.microsoft.com/office/drawing/2014/main" id="{9ECA07D0-9E86-4A9B-BAB4-43493766A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33" name="Straight Connector 4132">
              <a:extLst>
                <a:ext uri="{FF2B5EF4-FFF2-40B4-BE49-F238E27FC236}">
                  <a16:creationId xmlns:a16="http://schemas.microsoft.com/office/drawing/2014/main" id="{18FA0748-B289-4275-B061-F24BC6DBB9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34" name="Straight Connector 4133">
              <a:extLst>
                <a:ext uri="{FF2B5EF4-FFF2-40B4-BE49-F238E27FC236}">
                  <a16:creationId xmlns:a16="http://schemas.microsoft.com/office/drawing/2014/main" id="{A3ECAB31-E589-40F0-B92D-1D4BB1A1C0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35" name="Straight Connector 4134">
              <a:extLst>
                <a:ext uri="{FF2B5EF4-FFF2-40B4-BE49-F238E27FC236}">
                  <a16:creationId xmlns:a16="http://schemas.microsoft.com/office/drawing/2014/main" id="{6C59E4A1-C61A-41D0-AF5B-57D898401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36" name="Straight Connector 4135">
              <a:extLst>
                <a:ext uri="{FF2B5EF4-FFF2-40B4-BE49-F238E27FC236}">
                  <a16:creationId xmlns:a16="http://schemas.microsoft.com/office/drawing/2014/main" id="{795CAE1B-7705-4527-ACE1-3A682722B9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37" name="Straight Connector 4136">
              <a:extLst>
                <a:ext uri="{FF2B5EF4-FFF2-40B4-BE49-F238E27FC236}">
                  <a16:creationId xmlns:a16="http://schemas.microsoft.com/office/drawing/2014/main" id="{246A045C-2507-4310-A46F-3C24C36D5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38" name="Straight Connector 4137">
              <a:extLst>
                <a:ext uri="{FF2B5EF4-FFF2-40B4-BE49-F238E27FC236}">
                  <a16:creationId xmlns:a16="http://schemas.microsoft.com/office/drawing/2014/main" id="{3D534929-5355-4FCC-B28D-23A2B339A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39" name="Straight Connector 4138">
              <a:extLst>
                <a:ext uri="{FF2B5EF4-FFF2-40B4-BE49-F238E27FC236}">
                  <a16:creationId xmlns:a16="http://schemas.microsoft.com/office/drawing/2014/main" id="{FF81BF46-0D3A-4438-8EEE-6121B670CE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40" name="Straight Connector 4139">
              <a:extLst>
                <a:ext uri="{FF2B5EF4-FFF2-40B4-BE49-F238E27FC236}">
                  <a16:creationId xmlns:a16="http://schemas.microsoft.com/office/drawing/2014/main" id="{80C3AD23-F5B5-4D59-8AC8-81D53B8B34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41" name="Straight Connector 4140">
              <a:extLst>
                <a:ext uri="{FF2B5EF4-FFF2-40B4-BE49-F238E27FC236}">
                  <a16:creationId xmlns:a16="http://schemas.microsoft.com/office/drawing/2014/main" id="{B9052C6B-3534-4A9B-B622-E8D5D1321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42" name="Straight Connector 4141">
              <a:extLst>
                <a:ext uri="{FF2B5EF4-FFF2-40B4-BE49-F238E27FC236}">
                  <a16:creationId xmlns:a16="http://schemas.microsoft.com/office/drawing/2014/main" id="{E4D56ED8-876B-4EE6-B357-10A12B5BA9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43" name="Straight Connector 4142">
              <a:extLst>
                <a:ext uri="{FF2B5EF4-FFF2-40B4-BE49-F238E27FC236}">
                  <a16:creationId xmlns:a16="http://schemas.microsoft.com/office/drawing/2014/main" id="{E5D4CDC2-E214-4417-8095-5B2F91AEAB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44" name="Straight Connector 4143">
              <a:extLst>
                <a:ext uri="{FF2B5EF4-FFF2-40B4-BE49-F238E27FC236}">
                  <a16:creationId xmlns:a16="http://schemas.microsoft.com/office/drawing/2014/main" id="{36C5CE46-26FC-41D6-A21C-F65C878955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45" name="Straight Connector 4144">
              <a:extLst>
                <a:ext uri="{FF2B5EF4-FFF2-40B4-BE49-F238E27FC236}">
                  <a16:creationId xmlns:a16="http://schemas.microsoft.com/office/drawing/2014/main" id="{86C81983-24FD-4606-B8D4-469D798802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46" name="Straight Connector 4145">
              <a:extLst>
                <a:ext uri="{FF2B5EF4-FFF2-40B4-BE49-F238E27FC236}">
                  <a16:creationId xmlns:a16="http://schemas.microsoft.com/office/drawing/2014/main" id="{741EB9C6-04B6-40DB-9DC7-D04A93BFD6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47" name="Straight Connector 4146">
              <a:extLst>
                <a:ext uri="{FF2B5EF4-FFF2-40B4-BE49-F238E27FC236}">
                  <a16:creationId xmlns:a16="http://schemas.microsoft.com/office/drawing/2014/main" id="{A871D9AB-A0B0-47A4-A672-76333E705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48" name="Straight Connector 4147">
              <a:extLst>
                <a:ext uri="{FF2B5EF4-FFF2-40B4-BE49-F238E27FC236}">
                  <a16:creationId xmlns:a16="http://schemas.microsoft.com/office/drawing/2014/main" id="{9475B67C-4900-48BA-9B5E-B8757884B4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49" name="Straight Connector 4148">
              <a:extLst>
                <a:ext uri="{FF2B5EF4-FFF2-40B4-BE49-F238E27FC236}">
                  <a16:creationId xmlns:a16="http://schemas.microsoft.com/office/drawing/2014/main" id="{2E1C3B6C-DA70-4290-8F39-6C593A18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50" name="Straight Connector 4149">
              <a:extLst>
                <a:ext uri="{FF2B5EF4-FFF2-40B4-BE49-F238E27FC236}">
                  <a16:creationId xmlns:a16="http://schemas.microsoft.com/office/drawing/2014/main" id="{B0583374-799E-427C-B427-008CE921FF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51" name="Straight Connector 4150">
              <a:extLst>
                <a:ext uri="{FF2B5EF4-FFF2-40B4-BE49-F238E27FC236}">
                  <a16:creationId xmlns:a16="http://schemas.microsoft.com/office/drawing/2014/main" id="{DE40998E-C5A3-492A-B12A-148AB0EBCE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52" name="Straight Connector 4151">
              <a:extLst>
                <a:ext uri="{FF2B5EF4-FFF2-40B4-BE49-F238E27FC236}">
                  <a16:creationId xmlns:a16="http://schemas.microsoft.com/office/drawing/2014/main" id="{A9283048-DDA8-4BC4-B8CC-DF3C5A9F2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53" name="Straight Connector 4152">
              <a:extLst>
                <a:ext uri="{FF2B5EF4-FFF2-40B4-BE49-F238E27FC236}">
                  <a16:creationId xmlns:a16="http://schemas.microsoft.com/office/drawing/2014/main" id="{1429CF45-D8B8-484C-9A56-6A827F458D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54" name="Straight Connector 4153">
              <a:extLst>
                <a:ext uri="{FF2B5EF4-FFF2-40B4-BE49-F238E27FC236}">
                  <a16:creationId xmlns:a16="http://schemas.microsoft.com/office/drawing/2014/main" id="{2CD09BAD-3640-4C2C-BCFB-6616880580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55" name="Straight Connector 4154">
              <a:extLst>
                <a:ext uri="{FF2B5EF4-FFF2-40B4-BE49-F238E27FC236}">
                  <a16:creationId xmlns:a16="http://schemas.microsoft.com/office/drawing/2014/main" id="{1B8388B9-6E7F-4E4A-B6AF-DE7EC2A005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56" name="Straight Connector 4155">
              <a:extLst>
                <a:ext uri="{FF2B5EF4-FFF2-40B4-BE49-F238E27FC236}">
                  <a16:creationId xmlns:a16="http://schemas.microsoft.com/office/drawing/2014/main" id="{9A142A50-C95A-4541-A313-EF1B19CEDD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57" name="Straight Connector 4156">
              <a:extLst>
                <a:ext uri="{FF2B5EF4-FFF2-40B4-BE49-F238E27FC236}">
                  <a16:creationId xmlns:a16="http://schemas.microsoft.com/office/drawing/2014/main" id="{7E664D3E-3B0F-4769-9D06-0D2A9F7FDD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58" name="Straight Connector 4157">
              <a:extLst>
                <a:ext uri="{FF2B5EF4-FFF2-40B4-BE49-F238E27FC236}">
                  <a16:creationId xmlns:a16="http://schemas.microsoft.com/office/drawing/2014/main" id="{0823FC98-39F7-48F1-9108-E89CF17858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59" name="Straight Connector 4158">
              <a:extLst>
                <a:ext uri="{FF2B5EF4-FFF2-40B4-BE49-F238E27FC236}">
                  <a16:creationId xmlns:a16="http://schemas.microsoft.com/office/drawing/2014/main" id="{A531CA6A-5852-4AF8-9BB7-FB48A7ADFA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60" name="Straight Connector 4159">
              <a:extLst>
                <a:ext uri="{FF2B5EF4-FFF2-40B4-BE49-F238E27FC236}">
                  <a16:creationId xmlns:a16="http://schemas.microsoft.com/office/drawing/2014/main" id="{76490D45-405E-42E8-8E75-FB40435E4D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61" name="Straight Connector 4160">
              <a:extLst>
                <a:ext uri="{FF2B5EF4-FFF2-40B4-BE49-F238E27FC236}">
                  <a16:creationId xmlns:a16="http://schemas.microsoft.com/office/drawing/2014/main" id="{3655B4ED-0C84-4BED-B75C-7856E3FF4D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62" name="Straight Connector 4161">
              <a:extLst>
                <a:ext uri="{FF2B5EF4-FFF2-40B4-BE49-F238E27FC236}">
                  <a16:creationId xmlns:a16="http://schemas.microsoft.com/office/drawing/2014/main" id="{98472CDE-C9A5-41FF-9F25-C11A4BC028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63" name="Straight Connector 4162">
              <a:extLst>
                <a:ext uri="{FF2B5EF4-FFF2-40B4-BE49-F238E27FC236}">
                  <a16:creationId xmlns:a16="http://schemas.microsoft.com/office/drawing/2014/main" id="{B161A2FD-1C25-44BE-9436-0C75B67E35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64" name="Straight Connector 4163">
              <a:extLst>
                <a:ext uri="{FF2B5EF4-FFF2-40B4-BE49-F238E27FC236}">
                  <a16:creationId xmlns:a16="http://schemas.microsoft.com/office/drawing/2014/main" id="{8EB8AE4B-8581-470F-8F5F-3E4939381A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65" name="Straight Connector 4164">
              <a:extLst>
                <a:ext uri="{FF2B5EF4-FFF2-40B4-BE49-F238E27FC236}">
                  <a16:creationId xmlns:a16="http://schemas.microsoft.com/office/drawing/2014/main" id="{043DADFF-BD52-4029-9501-239CF76006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66" name="Straight Connector 4165">
              <a:extLst>
                <a:ext uri="{FF2B5EF4-FFF2-40B4-BE49-F238E27FC236}">
                  <a16:creationId xmlns:a16="http://schemas.microsoft.com/office/drawing/2014/main" id="{64CEB4E7-E357-4D3C-A253-8A54191B5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67" name="Straight Connector 4166">
              <a:extLst>
                <a:ext uri="{FF2B5EF4-FFF2-40B4-BE49-F238E27FC236}">
                  <a16:creationId xmlns:a16="http://schemas.microsoft.com/office/drawing/2014/main" id="{3F8EEACB-8345-4632-BC96-621945A018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68" name="Straight Connector 4167">
              <a:extLst>
                <a:ext uri="{FF2B5EF4-FFF2-40B4-BE49-F238E27FC236}">
                  <a16:creationId xmlns:a16="http://schemas.microsoft.com/office/drawing/2014/main" id="{1E32197A-D1A2-4A8B-A6D2-CAF590F248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69" name="Straight Connector 4168">
              <a:extLst>
                <a:ext uri="{FF2B5EF4-FFF2-40B4-BE49-F238E27FC236}">
                  <a16:creationId xmlns:a16="http://schemas.microsoft.com/office/drawing/2014/main" id="{E3F8E170-186A-4D86-A017-B30FBECF69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70" name="Straight Connector 4169">
              <a:extLst>
                <a:ext uri="{FF2B5EF4-FFF2-40B4-BE49-F238E27FC236}">
                  <a16:creationId xmlns:a16="http://schemas.microsoft.com/office/drawing/2014/main" id="{249B6D74-07B1-4E0E-9BBA-1905247399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71" name="Straight Connector 4170">
              <a:extLst>
                <a:ext uri="{FF2B5EF4-FFF2-40B4-BE49-F238E27FC236}">
                  <a16:creationId xmlns:a16="http://schemas.microsoft.com/office/drawing/2014/main" id="{B320448A-2320-459B-B975-71822DD385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72" name="Straight Connector 4171">
              <a:extLst>
                <a:ext uri="{FF2B5EF4-FFF2-40B4-BE49-F238E27FC236}">
                  <a16:creationId xmlns:a16="http://schemas.microsoft.com/office/drawing/2014/main" id="{7B594DEB-FD2B-4FAF-A670-65C0355DAF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73" name="Straight Connector 4172">
              <a:extLst>
                <a:ext uri="{FF2B5EF4-FFF2-40B4-BE49-F238E27FC236}">
                  <a16:creationId xmlns:a16="http://schemas.microsoft.com/office/drawing/2014/main" id="{FBCC1FEE-F2A2-4CBC-A937-65FB46A314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74" name="Straight Connector 4173">
              <a:extLst>
                <a:ext uri="{FF2B5EF4-FFF2-40B4-BE49-F238E27FC236}">
                  <a16:creationId xmlns:a16="http://schemas.microsoft.com/office/drawing/2014/main" id="{ED32B9E3-91E7-419D-AF64-B8EF6424FD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75" name="Straight Connector 4174">
              <a:extLst>
                <a:ext uri="{FF2B5EF4-FFF2-40B4-BE49-F238E27FC236}">
                  <a16:creationId xmlns:a16="http://schemas.microsoft.com/office/drawing/2014/main" id="{2004CD01-0FC5-4CD8-A1B4-CE1128775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76" name="Straight Connector 4175">
              <a:extLst>
                <a:ext uri="{FF2B5EF4-FFF2-40B4-BE49-F238E27FC236}">
                  <a16:creationId xmlns:a16="http://schemas.microsoft.com/office/drawing/2014/main" id="{11FE5CA4-CBA0-4623-8CCA-9D340DFA3D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77" name="Straight Connector 4176">
              <a:extLst>
                <a:ext uri="{FF2B5EF4-FFF2-40B4-BE49-F238E27FC236}">
                  <a16:creationId xmlns:a16="http://schemas.microsoft.com/office/drawing/2014/main" id="{F486D501-B2DE-45BD-8240-731D2EAA97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78" name="Straight Connector 4177">
              <a:extLst>
                <a:ext uri="{FF2B5EF4-FFF2-40B4-BE49-F238E27FC236}">
                  <a16:creationId xmlns:a16="http://schemas.microsoft.com/office/drawing/2014/main" id="{4AEAB6A1-C430-4444-99EF-4EEA3EC0C5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79" name="Straight Connector 4178">
              <a:extLst>
                <a:ext uri="{FF2B5EF4-FFF2-40B4-BE49-F238E27FC236}">
                  <a16:creationId xmlns:a16="http://schemas.microsoft.com/office/drawing/2014/main" id="{FA6FDF40-BC01-4309-832B-B4E1C698BF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80" name="Straight Connector 4179">
              <a:extLst>
                <a:ext uri="{FF2B5EF4-FFF2-40B4-BE49-F238E27FC236}">
                  <a16:creationId xmlns:a16="http://schemas.microsoft.com/office/drawing/2014/main" id="{4BD07185-1C9A-4B11-80A0-E2ED0D85FC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81" name="Straight Connector 4180">
              <a:extLst>
                <a:ext uri="{FF2B5EF4-FFF2-40B4-BE49-F238E27FC236}">
                  <a16:creationId xmlns:a16="http://schemas.microsoft.com/office/drawing/2014/main" id="{432CFF46-1BB3-4160-9356-F224042C5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82" name="Straight Connector 4181">
              <a:extLst>
                <a:ext uri="{FF2B5EF4-FFF2-40B4-BE49-F238E27FC236}">
                  <a16:creationId xmlns:a16="http://schemas.microsoft.com/office/drawing/2014/main" id="{2FE94851-EBB2-40D8-8D64-9822B6D62C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83" name="Straight Connector 4182">
              <a:extLst>
                <a:ext uri="{FF2B5EF4-FFF2-40B4-BE49-F238E27FC236}">
                  <a16:creationId xmlns:a16="http://schemas.microsoft.com/office/drawing/2014/main" id="{DBBFF110-E54E-4FB1-B864-A4457C6CE7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84" name="Straight Connector 4183">
              <a:extLst>
                <a:ext uri="{FF2B5EF4-FFF2-40B4-BE49-F238E27FC236}">
                  <a16:creationId xmlns:a16="http://schemas.microsoft.com/office/drawing/2014/main" id="{5319A31A-8D57-4A81-9231-0AC53C6CDB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85" name="Straight Connector 4184">
              <a:extLst>
                <a:ext uri="{FF2B5EF4-FFF2-40B4-BE49-F238E27FC236}">
                  <a16:creationId xmlns:a16="http://schemas.microsoft.com/office/drawing/2014/main" id="{768704F1-4068-46C9-ABC3-49FE3E0E1C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86" name="Straight Connector 4185">
              <a:extLst>
                <a:ext uri="{FF2B5EF4-FFF2-40B4-BE49-F238E27FC236}">
                  <a16:creationId xmlns:a16="http://schemas.microsoft.com/office/drawing/2014/main" id="{F4FB8274-3C59-4C53-B2F4-813FD708EE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87" name="Straight Connector 4186">
              <a:extLst>
                <a:ext uri="{FF2B5EF4-FFF2-40B4-BE49-F238E27FC236}">
                  <a16:creationId xmlns:a16="http://schemas.microsoft.com/office/drawing/2014/main" id="{C59F7020-06BC-4E19-A07A-C19993A92E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88" name="Straight Connector 4187">
              <a:extLst>
                <a:ext uri="{FF2B5EF4-FFF2-40B4-BE49-F238E27FC236}">
                  <a16:creationId xmlns:a16="http://schemas.microsoft.com/office/drawing/2014/main" id="{B520646A-A14F-42EC-A5E7-6CBCE8910D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89" name="Straight Connector 4188">
              <a:extLst>
                <a:ext uri="{FF2B5EF4-FFF2-40B4-BE49-F238E27FC236}">
                  <a16:creationId xmlns:a16="http://schemas.microsoft.com/office/drawing/2014/main" id="{1B65C275-E65F-4C36-8C20-BAF3CC7443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9244632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76A8-6174-DAB2-8624-8EC4B0F7B3AB}"/>
              </a:ext>
            </a:extLst>
          </p:cNvPr>
          <p:cNvSpPr>
            <a:spLocks noGrp="1"/>
          </p:cNvSpPr>
          <p:nvPr>
            <p:ph type="title"/>
          </p:nvPr>
        </p:nvSpPr>
        <p:spPr/>
        <p:txBody>
          <a:bodyPr/>
          <a:lstStyle/>
          <a:p>
            <a:r>
              <a:rPr lang="en-US" dirty="0"/>
              <a:t>OKR 3: Promote Diversity and Inclusion within the Workforce</a:t>
            </a:r>
          </a:p>
        </p:txBody>
      </p:sp>
      <p:sp>
        <p:nvSpPr>
          <p:cNvPr id="3" name="Content Placeholder 2">
            <a:extLst>
              <a:ext uri="{FF2B5EF4-FFF2-40B4-BE49-F238E27FC236}">
                <a16:creationId xmlns:a16="http://schemas.microsoft.com/office/drawing/2014/main" id="{5808A5E9-CCDD-2A13-627A-C6BDB86F40CB}"/>
              </a:ext>
            </a:extLst>
          </p:cNvPr>
          <p:cNvSpPr>
            <a:spLocks noGrp="1"/>
          </p:cNvSpPr>
          <p:nvPr>
            <p:ph sz="half" idx="1"/>
          </p:nvPr>
        </p:nvSpPr>
        <p:spPr/>
        <p:txBody>
          <a:bodyPr>
            <a:normAutofit/>
          </a:bodyPr>
          <a:lstStyle/>
          <a:p>
            <a:pPr marL="342900" indent="-342900">
              <a:buFont typeface="Arial" panose="020B0604020202020204" pitchFamily="34" charset="0"/>
              <a:buChar char="•"/>
            </a:pPr>
            <a:r>
              <a:rPr lang="en-US" dirty="0"/>
              <a:t>Impact: Promoting diversity and inclusion not only enriches the company culture but also drives innovation by incorporating a broad range of perspectives and ideas. It addresses social inequalities by providing equal opportunities for career advancement. </a:t>
            </a:r>
          </a:p>
          <a:p>
            <a:pPr marL="342900" indent="-342900">
              <a:buFont typeface="Arial" panose="020B0604020202020204" pitchFamily="34" charset="0"/>
              <a:buChar char="•"/>
            </a:pPr>
            <a:r>
              <a:rPr lang="en-US" dirty="0"/>
              <a:t>Issue: Managing resistance within the company, as changes in diversity could be met with opposition from existing staff or stakeholders accustomed to traditional company dynamics.</a:t>
            </a:r>
          </a:p>
        </p:txBody>
      </p:sp>
      <p:sp>
        <p:nvSpPr>
          <p:cNvPr id="4" name="Content Placeholder 3">
            <a:extLst>
              <a:ext uri="{FF2B5EF4-FFF2-40B4-BE49-F238E27FC236}">
                <a16:creationId xmlns:a16="http://schemas.microsoft.com/office/drawing/2014/main" id="{699C3C96-87B8-600A-0E57-DC31EE35D73B}"/>
              </a:ext>
            </a:extLst>
          </p:cNvPr>
          <p:cNvSpPr>
            <a:spLocks noGrp="1"/>
          </p:cNvSpPr>
          <p:nvPr>
            <p:ph sz="half" idx="2"/>
          </p:nvPr>
        </p:nvSpPr>
        <p:spPr/>
        <p:txBody>
          <a:bodyPr>
            <a:normAutofit/>
          </a:bodyPr>
          <a:lstStyle/>
          <a:p>
            <a:pPr marL="342900" indent="-342900">
              <a:buFont typeface="Arial" panose="020B0604020202020204" pitchFamily="34" charset="0"/>
              <a:buChar char="•"/>
            </a:pPr>
            <a:r>
              <a:rPr lang="en-US" dirty="0"/>
              <a:t>Ethical Safeguard: Regular training programs on diversity and inclusion for all employees to foster an understanding and acceptance of diverse cultures and perspectives. Establishing clear policies and channels for addressing any forms of discrimination or harassment.</a:t>
            </a:r>
          </a:p>
        </p:txBody>
      </p:sp>
    </p:spTree>
    <p:extLst>
      <p:ext uri="{BB962C8B-B14F-4D97-AF65-F5344CB8AC3E}">
        <p14:creationId xmlns:p14="http://schemas.microsoft.com/office/powerpoint/2010/main" val="127718491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9DD13-2A1B-FF27-81FE-223DB7BC12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625367-9CF3-9558-625F-E547D0273772}"/>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798955E-AB4E-1E16-9E8D-D84FECDB874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9835663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78B64-9777-4E59-C5DC-B62FB2576F5A}"/>
              </a:ext>
            </a:extLst>
          </p:cNvPr>
          <p:cNvSpPr>
            <a:spLocks noGrp="1"/>
          </p:cNvSpPr>
          <p:nvPr>
            <p:ph type="title"/>
          </p:nvPr>
        </p:nvSpPr>
        <p:spPr>
          <a:xfrm>
            <a:off x="4955458" y="639097"/>
            <a:ext cx="6593075" cy="1612490"/>
          </a:xfrm>
        </p:spPr>
        <p:txBody>
          <a:bodyPr>
            <a:normAutofit/>
          </a:bodyPr>
          <a:lstStyle/>
          <a:p>
            <a:r>
              <a:rPr lang="en-US" dirty="0"/>
              <a:t>Section 2: Cultural Policy</a:t>
            </a:r>
          </a:p>
        </p:txBody>
      </p:sp>
      <p:pic>
        <p:nvPicPr>
          <p:cNvPr id="10" name="Picture 9" descr="Hands holding each other's wrists and interlinked to form a circle">
            <a:extLst>
              <a:ext uri="{FF2B5EF4-FFF2-40B4-BE49-F238E27FC236}">
                <a16:creationId xmlns:a16="http://schemas.microsoft.com/office/drawing/2014/main" id="{2BCCDBC6-CFF4-909E-27E1-5AB7B149DC62}"/>
              </a:ext>
            </a:extLst>
          </p:cNvPr>
          <p:cNvPicPr>
            <a:picLocks noChangeAspect="1"/>
          </p:cNvPicPr>
          <p:nvPr/>
        </p:nvPicPr>
        <p:blipFill>
          <a:blip r:embed="rId3"/>
          <a:srcRect l="29249" r="25628" b="-2"/>
          <a:stretch/>
        </p:blipFill>
        <p:spPr>
          <a:xfrm>
            <a:off x="20" y="975"/>
            <a:ext cx="4635988" cy="6858000"/>
          </a:xfrm>
          <a:prstGeom prst="rect">
            <a:avLst/>
          </a:prstGeom>
        </p:spPr>
      </p:pic>
      <p:sp>
        <p:nvSpPr>
          <p:cNvPr id="23" name="Content Placeholder 2">
            <a:extLst>
              <a:ext uri="{FF2B5EF4-FFF2-40B4-BE49-F238E27FC236}">
                <a16:creationId xmlns:a16="http://schemas.microsoft.com/office/drawing/2014/main" id="{E26FA1C0-0EA4-7D03-8AEF-6A195A963547}"/>
              </a:ext>
            </a:extLst>
          </p:cNvPr>
          <p:cNvSpPr>
            <a:spLocks noGrp="1"/>
          </p:cNvSpPr>
          <p:nvPr>
            <p:ph idx="1"/>
          </p:nvPr>
        </p:nvSpPr>
        <p:spPr>
          <a:xfrm>
            <a:off x="4955458" y="2251587"/>
            <a:ext cx="6593075" cy="3972232"/>
          </a:xfrm>
        </p:spPr>
        <p:txBody>
          <a:bodyPr>
            <a:normAutofit/>
          </a:bodyPr>
          <a:lstStyle/>
          <a:p>
            <a:pPr marL="0" indent="0">
              <a:buNone/>
            </a:pPr>
            <a:r>
              <a:rPr lang="en-US" b="1"/>
              <a:t>Core values:</a:t>
            </a:r>
          </a:p>
          <a:p>
            <a:pPr marL="0" indent="0">
              <a:buNone/>
            </a:pPr>
            <a:r>
              <a:rPr lang="en-US"/>
              <a:t>At Knights we aspire to be recognized as pioneers in our field, known not only for our technological advancements but also for our commitment to ethical practices, sustainability, and responsibility. We prioritize Integrity, Innovation, and Impact:</a:t>
            </a:r>
          </a:p>
        </p:txBody>
      </p:sp>
    </p:spTree>
    <p:extLst>
      <p:ext uri="{BB962C8B-B14F-4D97-AF65-F5344CB8AC3E}">
        <p14:creationId xmlns:p14="http://schemas.microsoft.com/office/powerpoint/2010/main" val="12245385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59F4-BD18-52A7-25DA-39FEA0667406}"/>
              </a:ext>
            </a:extLst>
          </p:cNvPr>
          <p:cNvSpPr>
            <a:spLocks noGrp="1"/>
          </p:cNvSpPr>
          <p:nvPr>
            <p:ph type="title"/>
          </p:nvPr>
        </p:nvSpPr>
        <p:spPr/>
        <p:txBody>
          <a:bodyPr/>
          <a:lstStyle/>
          <a:p>
            <a:r>
              <a:rPr lang="en-US" dirty="0"/>
              <a:t>Section 2A: Cultural Policy</a:t>
            </a:r>
          </a:p>
        </p:txBody>
      </p:sp>
      <p:graphicFrame>
        <p:nvGraphicFramePr>
          <p:cNvPr id="5" name="Content Placeholder 2">
            <a:extLst>
              <a:ext uri="{FF2B5EF4-FFF2-40B4-BE49-F238E27FC236}">
                <a16:creationId xmlns:a16="http://schemas.microsoft.com/office/drawing/2014/main" id="{78C7457A-2C01-4C6E-DCB3-B7CF4FE09329}"/>
              </a:ext>
            </a:extLst>
          </p:cNvPr>
          <p:cNvGraphicFramePr>
            <a:graphicFrameLocks noGrp="1"/>
          </p:cNvGraphicFramePr>
          <p:nvPr>
            <p:ph idx="1"/>
          </p:nvPr>
        </p:nvGraphicFramePr>
        <p:xfrm>
          <a:off x="685800" y="2141538"/>
          <a:ext cx="10131425"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79237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BBE1-52FF-9AD5-5F7C-5EA0986AA40D}"/>
              </a:ext>
            </a:extLst>
          </p:cNvPr>
          <p:cNvSpPr>
            <a:spLocks noGrp="1"/>
          </p:cNvSpPr>
          <p:nvPr>
            <p:ph type="title"/>
          </p:nvPr>
        </p:nvSpPr>
        <p:spPr>
          <a:xfrm>
            <a:off x="4955458" y="639097"/>
            <a:ext cx="6593075" cy="1612490"/>
          </a:xfrm>
        </p:spPr>
        <p:txBody>
          <a:bodyPr>
            <a:normAutofit/>
          </a:bodyPr>
          <a:lstStyle/>
          <a:p>
            <a:r>
              <a:rPr lang="en-US" dirty="0"/>
              <a:t>Section 2B &amp; 2C: Cultural Policy</a:t>
            </a:r>
          </a:p>
        </p:txBody>
      </p:sp>
      <p:pic>
        <p:nvPicPr>
          <p:cNvPr id="5" name="Picture 4" descr="A 3D pattern of ring shapes connected by lines">
            <a:extLst>
              <a:ext uri="{FF2B5EF4-FFF2-40B4-BE49-F238E27FC236}">
                <a16:creationId xmlns:a16="http://schemas.microsoft.com/office/drawing/2014/main" id="{81E2B5DE-D9FF-AEF4-DAC1-82C574834B64}"/>
              </a:ext>
            </a:extLst>
          </p:cNvPr>
          <p:cNvPicPr>
            <a:picLocks noChangeAspect="1"/>
          </p:cNvPicPr>
          <p:nvPr/>
        </p:nvPicPr>
        <p:blipFill>
          <a:blip r:embed="rId3"/>
          <a:srcRect l="14626" r="47349"/>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7DE2EDE7-CA70-2D5E-DC2C-1CD26299177F}"/>
              </a:ext>
            </a:extLst>
          </p:cNvPr>
          <p:cNvSpPr>
            <a:spLocks noGrp="1"/>
          </p:cNvSpPr>
          <p:nvPr>
            <p:ph idx="1"/>
          </p:nvPr>
        </p:nvSpPr>
        <p:spPr>
          <a:xfrm>
            <a:off x="4955458" y="2251587"/>
            <a:ext cx="6593075" cy="3972232"/>
          </a:xfrm>
        </p:spPr>
        <p:txBody>
          <a:bodyPr>
            <a:normAutofit/>
          </a:bodyPr>
          <a:lstStyle/>
          <a:p>
            <a:r>
              <a:rPr lang="en-US" dirty="0"/>
              <a:t>Motivation: Our motivation stems from a deep-seated passion for technology and its potential to transform lives. We love the challenge of solving complex problems that others shy away from, especially when these solutions can provide significant benefits to society. Our drive is fueled by the desire to be at the forefront of technological innovation, constantly finding better, more efficient ways to meet the demands of our customers and the industries we serve. </a:t>
            </a:r>
          </a:p>
          <a:p>
            <a:r>
              <a:rPr lang="en-US" dirty="0"/>
              <a:t>Summary: Integrity, Innovation, Impactful.</a:t>
            </a:r>
          </a:p>
        </p:txBody>
      </p:sp>
    </p:spTree>
    <p:extLst>
      <p:ext uri="{BB962C8B-B14F-4D97-AF65-F5344CB8AC3E}">
        <p14:creationId xmlns:p14="http://schemas.microsoft.com/office/powerpoint/2010/main" val="29557853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6297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DF79-30F1-81CF-FF3E-971658CCC938}"/>
              </a:ext>
            </a:extLst>
          </p:cNvPr>
          <p:cNvSpPr>
            <a:spLocks noGrp="1"/>
          </p:cNvSpPr>
          <p:nvPr>
            <p:ph type="title"/>
          </p:nvPr>
        </p:nvSpPr>
        <p:spPr>
          <a:xfrm>
            <a:off x="4955458" y="639097"/>
            <a:ext cx="6593075" cy="1612490"/>
          </a:xfrm>
        </p:spPr>
        <p:txBody>
          <a:bodyPr>
            <a:normAutofit/>
          </a:bodyPr>
          <a:lstStyle/>
          <a:p>
            <a:r>
              <a:rPr lang="en-US" dirty="0"/>
              <a:t>Section 3A: Ethics Policy</a:t>
            </a:r>
          </a:p>
        </p:txBody>
      </p:sp>
      <p:pic>
        <p:nvPicPr>
          <p:cNvPr id="5" name="Picture 4" descr="Blue circuit board">
            <a:extLst>
              <a:ext uri="{FF2B5EF4-FFF2-40B4-BE49-F238E27FC236}">
                <a16:creationId xmlns:a16="http://schemas.microsoft.com/office/drawing/2014/main" id="{89FAA6AA-0242-51A6-6597-AF7C9A404C33}"/>
              </a:ext>
            </a:extLst>
          </p:cNvPr>
          <p:cNvPicPr>
            <a:picLocks noChangeAspect="1"/>
          </p:cNvPicPr>
          <p:nvPr/>
        </p:nvPicPr>
        <p:blipFill>
          <a:blip r:embed="rId3"/>
          <a:srcRect l="34551" r="20326" b="-2"/>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BB11B68F-9B44-555F-65C7-C995F9AC9088}"/>
              </a:ext>
            </a:extLst>
          </p:cNvPr>
          <p:cNvSpPr>
            <a:spLocks noGrp="1"/>
          </p:cNvSpPr>
          <p:nvPr>
            <p:ph idx="1"/>
          </p:nvPr>
        </p:nvSpPr>
        <p:spPr>
          <a:xfrm>
            <a:off x="4955458" y="2251587"/>
            <a:ext cx="6593075" cy="3972232"/>
          </a:xfrm>
        </p:spPr>
        <p:txBody>
          <a:bodyPr>
            <a:normAutofit/>
          </a:bodyPr>
          <a:lstStyle/>
          <a:p>
            <a:pPr>
              <a:lnSpc>
                <a:spcPct val="90000"/>
              </a:lnSpc>
            </a:pPr>
            <a:r>
              <a:rPr lang="en-US" sz="1700" b="1">
                <a:effectLst/>
                <a:latin typeface="Arial" panose="020B0604020202020204" pitchFamily="34" charset="0"/>
                <a:ea typeface="Arial" panose="020B0604020202020204" pitchFamily="34" charset="0"/>
              </a:rPr>
              <a:t>Fairness and Non-Discrimination</a:t>
            </a:r>
            <a:br>
              <a:rPr lang="en-US" sz="1700" b="1">
                <a:effectLst/>
                <a:latin typeface="Arial" panose="020B0604020202020204" pitchFamily="34" charset="0"/>
                <a:ea typeface="Arial" panose="020B0604020202020204" pitchFamily="34" charset="0"/>
              </a:rPr>
            </a:br>
            <a:r>
              <a:rPr lang="en-US" sz="1700">
                <a:effectLst/>
                <a:latin typeface="Arial" panose="020B0604020202020204" pitchFamily="34" charset="0"/>
                <a:ea typeface="Arial" panose="020B0604020202020204" pitchFamily="34" charset="0"/>
              </a:rPr>
              <a:t> Our company is committed to ensuring fairness in all aspects of semiconductor design, manufacturing, and distribution. We actively work to eliminate biases that may arise in automated decision-making processes and ensure that AI-powered semiconductor applications are tested for biases related to race, gender, socioeconomic status, and other protected characteristics.</a:t>
            </a:r>
          </a:p>
          <a:p>
            <a:pPr>
              <a:lnSpc>
                <a:spcPct val="90000"/>
              </a:lnSpc>
            </a:pPr>
            <a:r>
              <a:rPr lang="en-US" sz="1700" b="1">
                <a:effectLst/>
                <a:latin typeface="Arial" panose="020B0604020202020204" pitchFamily="34" charset="0"/>
                <a:ea typeface="Arial" panose="020B0604020202020204" pitchFamily="34" charset="0"/>
              </a:rPr>
              <a:t>Privacy and Data Protection</a:t>
            </a:r>
            <a:br>
              <a:rPr lang="en-US" sz="1700" b="1">
                <a:effectLst/>
                <a:latin typeface="Arial" panose="020B0604020202020204" pitchFamily="34" charset="0"/>
                <a:ea typeface="Arial" panose="020B0604020202020204" pitchFamily="34" charset="0"/>
              </a:rPr>
            </a:br>
            <a:r>
              <a:rPr lang="en-US" sz="1700">
                <a:effectLst/>
                <a:latin typeface="Arial" panose="020B0604020202020204" pitchFamily="34" charset="0"/>
                <a:ea typeface="Arial" panose="020B0604020202020204" pitchFamily="34" charset="0"/>
              </a:rPr>
              <a:t> Semiconductor technology is at the heart of data processing and storage, making privacy protection crucial. We adhere to the highest standards of data security and privacy, complying with the law. Our chips are designed with built-in security features to prevent unauthorized access, and users will have clear options to control how their data is used.</a:t>
            </a:r>
            <a:endParaRPr lang="en-US" sz="1700"/>
          </a:p>
        </p:txBody>
      </p:sp>
    </p:spTree>
    <p:extLst>
      <p:ext uri="{BB962C8B-B14F-4D97-AF65-F5344CB8AC3E}">
        <p14:creationId xmlns:p14="http://schemas.microsoft.com/office/powerpoint/2010/main" val="31471336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CD59-FD6F-937A-2A0F-CBAAB23156DD}"/>
              </a:ext>
            </a:extLst>
          </p:cNvPr>
          <p:cNvSpPr>
            <a:spLocks noGrp="1"/>
          </p:cNvSpPr>
          <p:nvPr>
            <p:ph type="title"/>
          </p:nvPr>
        </p:nvSpPr>
        <p:spPr>
          <a:xfrm>
            <a:off x="4955458" y="639097"/>
            <a:ext cx="6593075" cy="1612490"/>
          </a:xfrm>
        </p:spPr>
        <p:txBody>
          <a:bodyPr>
            <a:normAutofit/>
          </a:bodyPr>
          <a:lstStyle/>
          <a:p>
            <a:r>
              <a:rPr lang="en-US" dirty="0"/>
              <a:t>Section 3A: Core Values</a:t>
            </a:r>
          </a:p>
        </p:txBody>
      </p:sp>
      <p:pic>
        <p:nvPicPr>
          <p:cNvPr id="5" name="Picture 4" descr="An electronic circuit board in blue color">
            <a:extLst>
              <a:ext uri="{FF2B5EF4-FFF2-40B4-BE49-F238E27FC236}">
                <a16:creationId xmlns:a16="http://schemas.microsoft.com/office/drawing/2014/main" id="{E333A58E-677E-6C08-F248-9B830072B2E8}"/>
              </a:ext>
            </a:extLst>
          </p:cNvPr>
          <p:cNvPicPr>
            <a:picLocks noChangeAspect="1"/>
          </p:cNvPicPr>
          <p:nvPr/>
        </p:nvPicPr>
        <p:blipFill>
          <a:blip r:embed="rId3"/>
          <a:srcRect l="9500" r="45377" b="-2"/>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8AD638AA-AB14-9155-E225-02B29066EA49}"/>
              </a:ext>
            </a:extLst>
          </p:cNvPr>
          <p:cNvSpPr>
            <a:spLocks noGrp="1"/>
          </p:cNvSpPr>
          <p:nvPr>
            <p:ph idx="1"/>
          </p:nvPr>
        </p:nvSpPr>
        <p:spPr>
          <a:xfrm>
            <a:off x="4955458" y="2251587"/>
            <a:ext cx="6593075" cy="3972232"/>
          </a:xfrm>
        </p:spPr>
        <p:txBody>
          <a:bodyPr>
            <a:normAutofit/>
          </a:bodyPr>
          <a:lstStyle/>
          <a:p>
            <a:pPr>
              <a:lnSpc>
                <a:spcPct val="90000"/>
              </a:lnSpc>
            </a:pPr>
            <a:r>
              <a:rPr lang="en-US" sz="1700" b="1">
                <a:effectLst/>
                <a:latin typeface="Arial" panose="020B0604020202020204" pitchFamily="34" charset="0"/>
                <a:ea typeface="Arial" panose="020B0604020202020204" pitchFamily="34" charset="0"/>
              </a:rPr>
              <a:t>Ethical Use of AI and Technology</a:t>
            </a:r>
            <a:br>
              <a:rPr lang="en-US" sz="1700" b="1">
                <a:effectLst/>
                <a:latin typeface="Arial" panose="020B0604020202020204" pitchFamily="34" charset="0"/>
                <a:ea typeface="Arial" panose="020B0604020202020204" pitchFamily="34" charset="0"/>
              </a:rPr>
            </a:br>
            <a:r>
              <a:rPr lang="en-US" sz="1700">
                <a:effectLst/>
                <a:latin typeface="Arial" panose="020B0604020202020204" pitchFamily="34" charset="0"/>
                <a:ea typeface="Arial" panose="020B0604020202020204" pitchFamily="34" charset="0"/>
              </a:rPr>
              <a:t> As semiconductor technology powers AI-driven applications, we firmly reject any use of our chips for unethical purposes, including mass surveillance, manipulative advertising, and autonomous weapons. We ensure that our AI-powered semiconductor systems are used to enhance human welfare rather than undermine individual freedoms or human rights.</a:t>
            </a:r>
          </a:p>
          <a:p>
            <a:pPr>
              <a:lnSpc>
                <a:spcPct val="90000"/>
              </a:lnSpc>
            </a:pPr>
            <a:r>
              <a:rPr lang="en-US" sz="1700" b="1">
                <a:effectLst/>
                <a:latin typeface="Arial" panose="020B0604020202020204" pitchFamily="34" charset="0"/>
                <a:ea typeface="Arial" panose="020B0604020202020204" pitchFamily="34" charset="0"/>
              </a:rPr>
              <a:t>Accountability and Transparency</a:t>
            </a:r>
            <a:br>
              <a:rPr lang="en-US" sz="1700" b="1">
                <a:effectLst/>
                <a:latin typeface="Arial" panose="020B0604020202020204" pitchFamily="34" charset="0"/>
                <a:ea typeface="Arial" panose="020B0604020202020204" pitchFamily="34" charset="0"/>
              </a:rPr>
            </a:br>
            <a:r>
              <a:rPr lang="en-US" sz="1700">
                <a:effectLst/>
                <a:latin typeface="Arial" panose="020B0604020202020204" pitchFamily="34" charset="0"/>
                <a:ea typeface="Arial" panose="020B0604020202020204" pitchFamily="34" charset="0"/>
              </a:rPr>
              <a:t> Accountability is critical in semiconductor development, especially as AI-driven chips become integral to decision-making systems. Our company ensures that semiconductor-based AI models, data processes, and automated decisions are explainable, and that stakeholders, including consumers, regulators, and employees can understand and challenge them when necessary. Regular audits will be conducted to assess the ethical impact of our systems.</a:t>
            </a:r>
            <a:endParaRPr lang="en-US" sz="1700"/>
          </a:p>
        </p:txBody>
      </p:sp>
    </p:spTree>
    <p:extLst>
      <p:ext uri="{BB962C8B-B14F-4D97-AF65-F5344CB8AC3E}">
        <p14:creationId xmlns:p14="http://schemas.microsoft.com/office/powerpoint/2010/main" val="10274812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EB41F2-E181-4D4D-9131-A30F6B0A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63CC92-C517-4C71-9222-4579252CD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70839"/>
          </a:xfrm>
          <a:custGeom>
            <a:avLst/>
            <a:gdLst>
              <a:gd name="connsiteX0" fmla="*/ 0 w 12192000"/>
              <a:gd name="connsiteY0" fmla="*/ 0 h 2270839"/>
              <a:gd name="connsiteX1" fmla="*/ 12192000 w 12192000"/>
              <a:gd name="connsiteY1" fmla="*/ 0 h 2270839"/>
              <a:gd name="connsiteX2" fmla="*/ 12192000 w 12192000"/>
              <a:gd name="connsiteY2" fmla="*/ 213719 h 2270839"/>
              <a:gd name="connsiteX3" fmla="*/ 12192000 w 12192000"/>
              <a:gd name="connsiteY3" fmla="*/ 471948 h 2270839"/>
              <a:gd name="connsiteX4" fmla="*/ 12192000 w 12192000"/>
              <a:gd name="connsiteY4" fmla="*/ 519830 h 2270839"/>
              <a:gd name="connsiteX5" fmla="*/ 12192000 w 12192000"/>
              <a:gd name="connsiteY5" fmla="*/ 744793 h 2270839"/>
              <a:gd name="connsiteX6" fmla="*/ 12192000 w 12192000"/>
              <a:gd name="connsiteY6" fmla="*/ 1754021 h 2270839"/>
              <a:gd name="connsiteX7" fmla="*/ 11957522 w 12192000"/>
              <a:gd name="connsiteY7" fmla="*/ 1797923 h 2270839"/>
              <a:gd name="connsiteX8" fmla="*/ 11679973 w 12192000"/>
              <a:gd name="connsiteY8" fmla="*/ 1847667 h 2270839"/>
              <a:gd name="connsiteX9" fmla="*/ 11401197 w 12192000"/>
              <a:gd name="connsiteY9" fmla="*/ 1896360 h 2270839"/>
              <a:gd name="connsiteX10" fmla="*/ 11121192 w 12192000"/>
              <a:gd name="connsiteY10" fmla="*/ 1938046 h 2270839"/>
              <a:gd name="connsiteX11" fmla="*/ 10842416 w 12192000"/>
              <a:gd name="connsiteY11" fmla="*/ 1980083 h 2270839"/>
              <a:gd name="connsiteX12" fmla="*/ 10562411 w 12192000"/>
              <a:gd name="connsiteY12" fmla="*/ 2019318 h 2270839"/>
              <a:gd name="connsiteX13" fmla="*/ 10286091 w 12192000"/>
              <a:gd name="connsiteY13" fmla="*/ 2052947 h 2270839"/>
              <a:gd name="connsiteX14" fmla="*/ 10006086 w 12192000"/>
              <a:gd name="connsiteY14" fmla="*/ 2084825 h 2270839"/>
              <a:gd name="connsiteX15" fmla="*/ 9727310 w 12192000"/>
              <a:gd name="connsiteY15" fmla="*/ 2113901 h 2270839"/>
              <a:gd name="connsiteX16" fmla="*/ 9453445 w 12192000"/>
              <a:gd name="connsiteY16" fmla="*/ 2139123 h 2270839"/>
              <a:gd name="connsiteX17" fmla="*/ 9175897 w 12192000"/>
              <a:gd name="connsiteY17" fmla="*/ 2164345 h 2270839"/>
              <a:gd name="connsiteX18" fmla="*/ 8902033 w 12192000"/>
              <a:gd name="connsiteY18" fmla="*/ 2185364 h 2270839"/>
              <a:gd name="connsiteX19" fmla="*/ 8628169 w 12192000"/>
              <a:gd name="connsiteY19" fmla="*/ 2201828 h 2270839"/>
              <a:gd name="connsiteX20" fmla="*/ 8355533 w 12192000"/>
              <a:gd name="connsiteY20" fmla="*/ 2218994 h 2270839"/>
              <a:gd name="connsiteX21" fmla="*/ 8085353 w 12192000"/>
              <a:gd name="connsiteY21" fmla="*/ 2233356 h 2270839"/>
              <a:gd name="connsiteX22" fmla="*/ 7817629 w 12192000"/>
              <a:gd name="connsiteY22" fmla="*/ 2243515 h 2270839"/>
              <a:gd name="connsiteX23" fmla="*/ 7549905 w 12192000"/>
              <a:gd name="connsiteY23" fmla="*/ 2252273 h 2270839"/>
              <a:gd name="connsiteX24" fmla="*/ 7284638 w 12192000"/>
              <a:gd name="connsiteY24" fmla="*/ 2260680 h 2270839"/>
              <a:gd name="connsiteX25" fmla="*/ 7023055 w 12192000"/>
              <a:gd name="connsiteY25" fmla="*/ 2264534 h 2270839"/>
              <a:gd name="connsiteX26" fmla="*/ 6761472 w 12192000"/>
              <a:gd name="connsiteY26" fmla="*/ 2268737 h 2270839"/>
              <a:gd name="connsiteX27" fmla="*/ 6503573 w 12192000"/>
              <a:gd name="connsiteY27" fmla="*/ 2270839 h 2270839"/>
              <a:gd name="connsiteX28" fmla="*/ 6248130 w 12192000"/>
              <a:gd name="connsiteY28" fmla="*/ 2268737 h 2270839"/>
              <a:gd name="connsiteX29" fmla="*/ 5995144 w 12192000"/>
              <a:gd name="connsiteY29" fmla="*/ 2268737 h 2270839"/>
              <a:gd name="connsiteX30" fmla="*/ 5744613 w 12192000"/>
              <a:gd name="connsiteY30" fmla="*/ 2264534 h 2270839"/>
              <a:gd name="connsiteX31" fmla="*/ 5498995 w 12192000"/>
              <a:gd name="connsiteY31" fmla="*/ 2258228 h 2270839"/>
              <a:gd name="connsiteX32" fmla="*/ 5255834 w 12192000"/>
              <a:gd name="connsiteY32" fmla="*/ 2252273 h 2270839"/>
              <a:gd name="connsiteX33" fmla="*/ 5017584 w 12192000"/>
              <a:gd name="connsiteY33" fmla="*/ 2245617 h 2270839"/>
              <a:gd name="connsiteX34" fmla="*/ 4780562 w 12192000"/>
              <a:gd name="connsiteY34" fmla="*/ 2235458 h 2270839"/>
              <a:gd name="connsiteX35" fmla="*/ 4547227 w 12192000"/>
              <a:gd name="connsiteY35" fmla="*/ 2224598 h 2270839"/>
              <a:gd name="connsiteX36" fmla="*/ 4318800 w 12192000"/>
              <a:gd name="connsiteY36" fmla="*/ 2214790 h 2270839"/>
              <a:gd name="connsiteX37" fmla="*/ 3873004 w 12192000"/>
              <a:gd name="connsiteY37" fmla="*/ 2187115 h 2270839"/>
              <a:gd name="connsiteX38" fmla="*/ 3445628 w 12192000"/>
              <a:gd name="connsiteY38" fmla="*/ 2157690 h 2270839"/>
              <a:gd name="connsiteX39" fmla="*/ 3035446 w 12192000"/>
              <a:gd name="connsiteY39" fmla="*/ 2126862 h 2270839"/>
              <a:gd name="connsiteX40" fmla="*/ 2647370 w 12192000"/>
              <a:gd name="connsiteY40" fmla="*/ 2092883 h 2270839"/>
              <a:gd name="connsiteX41" fmla="*/ 2276487 w 12192000"/>
              <a:gd name="connsiteY41" fmla="*/ 2057501 h 2270839"/>
              <a:gd name="connsiteX42" fmla="*/ 1932621 w 12192000"/>
              <a:gd name="connsiteY42" fmla="*/ 2019318 h 2270839"/>
              <a:gd name="connsiteX43" fmla="*/ 1609634 w 12192000"/>
              <a:gd name="connsiteY43" fmla="*/ 1981835 h 2270839"/>
              <a:gd name="connsiteX44" fmla="*/ 1312435 w 12192000"/>
              <a:gd name="connsiteY44" fmla="*/ 1944352 h 2270839"/>
              <a:gd name="connsiteX45" fmla="*/ 1039799 w 12192000"/>
              <a:gd name="connsiteY45" fmla="*/ 1908971 h 2270839"/>
              <a:gd name="connsiteX46" fmla="*/ 797865 w 12192000"/>
              <a:gd name="connsiteY46" fmla="*/ 1875341 h 2270839"/>
              <a:gd name="connsiteX47" fmla="*/ 579265 w 12192000"/>
              <a:gd name="connsiteY47" fmla="*/ 1843463 h 2270839"/>
              <a:gd name="connsiteX48" fmla="*/ 395052 w 12192000"/>
              <a:gd name="connsiteY48" fmla="*/ 1816840 h 2270839"/>
              <a:gd name="connsiteX49" fmla="*/ 240312 w 12192000"/>
              <a:gd name="connsiteY49" fmla="*/ 1791617 h 2270839"/>
              <a:gd name="connsiteX50" fmla="*/ 27853 w 12192000"/>
              <a:gd name="connsiteY50" fmla="*/ 1755536 h 2270839"/>
              <a:gd name="connsiteX51" fmla="*/ 0 w 12192000"/>
              <a:gd name="connsiteY51" fmla="*/ 1750823 h 2270839"/>
              <a:gd name="connsiteX52" fmla="*/ 0 w 12192000"/>
              <a:gd name="connsiteY52" fmla="*/ 744793 h 2270839"/>
              <a:gd name="connsiteX53" fmla="*/ 0 w 12192000"/>
              <a:gd name="connsiteY53" fmla="*/ 519830 h 2270839"/>
              <a:gd name="connsiteX54" fmla="*/ 0 w 12192000"/>
              <a:gd name="connsiteY54" fmla="*/ 471948 h 2270839"/>
              <a:gd name="connsiteX55" fmla="*/ 0 w 12192000"/>
              <a:gd name="connsiteY55" fmla="*/ 213719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2270839">
                <a:moveTo>
                  <a:pt x="0" y="0"/>
                </a:moveTo>
                <a:lnTo>
                  <a:pt x="12192000" y="0"/>
                </a:lnTo>
                <a:lnTo>
                  <a:pt x="12192000" y="213719"/>
                </a:lnTo>
                <a:lnTo>
                  <a:pt x="12192000" y="471948"/>
                </a:lnTo>
                <a:lnTo>
                  <a:pt x="12192000" y="519830"/>
                </a:lnTo>
                <a:lnTo>
                  <a:pt x="12192000" y="744793"/>
                </a:lnTo>
                <a:lnTo>
                  <a:pt x="12192000" y="1754021"/>
                </a:lnTo>
                <a:lnTo>
                  <a:pt x="11957522" y="1797923"/>
                </a:lnTo>
                <a:lnTo>
                  <a:pt x="11679973" y="1847667"/>
                </a:lnTo>
                <a:lnTo>
                  <a:pt x="11401197" y="1896360"/>
                </a:lnTo>
                <a:lnTo>
                  <a:pt x="11121192" y="1938046"/>
                </a:lnTo>
                <a:lnTo>
                  <a:pt x="10842416" y="1980083"/>
                </a:lnTo>
                <a:lnTo>
                  <a:pt x="10562411" y="2019318"/>
                </a:lnTo>
                <a:lnTo>
                  <a:pt x="10286091" y="2052947"/>
                </a:lnTo>
                <a:lnTo>
                  <a:pt x="10006086" y="2084825"/>
                </a:lnTo>
                <a:lnTo>
                  <a:pt x="9727310" y="2113901"/>
                </a:lnTo>
                <a:lnTo>
                  <a:pt x="9453445" y="2139123"/>
                </a:lnTo>
                <a:lnTo>
                  <a:pt x="9175897" y="2164345"/>
                </a:lnTo>
                <a:lnTo>
                  <a:pt x="8902033" y="2185364"/>
                </a:lnTo>
                <a:lnTo>
                  <a:pt x="8628169" y="2201828"/>
                </a:lnTo>
                <a:lnTo>
                  <a:pt x="8355533" y="2218994"/>
                </a:lnTo>
                <a:lnTo>
                  <a:pt x="8085353" y="2233356"/>
                </a:lnTo>
                <a:lnTo>
                  <a:pt x="7817629" y="2243515"/>
                </a:lnTo>
                <a:lnTo>
                  <a:pt x="7549905" y="2252273"/>
                </a:lnTo>
                <a:lnTo>
                  <a:pt x="7284638" y="2260680"/>
                </a:lnTo>
                <a:lnTo>
                  <a:pt x="7023055" y="2264534"/>
                </a:lnTo>
                <a:lnTo>
                  <a:pt x="6761472" y="2268737"/>
                </a:lnTo>
                <a:lnTo>
                  <a:pt x="6503573" y="2270839"/>
                </a:lnTo>
                <a:lnTo>
                  <a:pt x="6248130" y="2268737"/>
                </a:lnTo>
                <a:lnTo>
                  <a:pt x="5995144" y="2268737"/>
                </a:lnTo>
                <a:lnTo>
                  <a:pt x="5744613" y="2264534"/>
                </a:lnTo>
                <a:lnTo>
                  <a:pt x="5498995" y="2258228"/>
                </a:lnTo>
                <a:lnTo>
                  <a:pt x="5255834" y="2252273"/>
                </a:lnTo>
                <a:lnTo>
                  <a:pt x="5017584" y="2245617"/>
                </a:lnTo>
                <a:lnTo>
                  <a:pt x="4780562" y="2235458"/>
                </a:lnTo>
                <a:lnTo>
                  <a:pt x="4547227" y="2224598"/>
                </a:lnTo>
                <a:lnTo>
                  <a:pt x="4318800" y="2214790"/>
                </a:lnTo>
                <a:lnTo>
                  <a:pt x="3873004" y="2187115"/>
                </a:lnTo>
                <a:lnTo>
                  <a:pt x="3445628" y="2157690"/>
                </a:lnTo>
                <a:lnTo>
                  <a:pt x="3035446" y="2126862"/>
                </a:lnTo>
                <a:lnTo>
                  <a:pt x="2647370" y="2092883"/>
                </a:lnTo>
                <a:lnTo>
                  <a:pt x="2276487" y="2057501"/>
                </a:lnTo>
                <a:lnTo>
                  <a:pt x="1932621" y="2019318"/>
                </a:lnTo>
                <a:lnTo>
                  <a:pt x="1609634" y="1981835"/>
                </a:lnTo>
                <a:lnTo>
                  <a:pt x="1312435" y="1944352"/>
                </a:lnTo>
                <a:lnTo>
                  <a:pt x="1039799" y="1908971"/>
                </a:lnTo>
                <a:lnTo>
                  <a:pt x="797865" y="1875341"/>
                </a:lnTo>
                <a:lnTo>
                  <a:pt x="579265" y="1843463"/>
                </a:lnTo>
                <a:lnTo>
                  <a:pt x="395052" y="1816840"/>
                </a:lnTo>
                <a:lnTo>
                  <a:pt x="240312" y="1791617"/>
                </a:lnTo>
                <a:lnTo>
                  <a:pt x="27853" y="1755536"/>
                </a:lnTo>
                <a:lnTo>
                  <a:pt x="0" y="1750823"/>
                </a:lnTo>
                <a:lnTo>
                  <a:pt x="0" y="744793"/>
                </a:lnTo>
                <a:lnTo>
                  <a:pt x="0" y="519830"/>
                </a:lnTo>
                <a:lnTo>
                  <a:pt x="0" y="471948"/>
                </a:lnTo>
                <a:lnTo>
                  <a:pt x="0" y="213719"/>
                </a:lnTo>
                <a:close/>
              </a:path>
            </a:pathLst>
          </a:custGeom>
          <a:solidFill>
            <a:schemeClr val="tx2"/>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0A39FDC-39F4-4CB7-873B-8D786EC025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25900" b="63148"/>
          <a:stretch/>
        </p:blipFill>
        <p:spPr>
          <a:xfrm>
            <a:off x="4071257" y="1"/>
            <a:ext cx="8117568" cy="2270839"/>
          </a:xfrm>
          <a:custGeom>
            <a:avLst/>
            <a:gdLst>
              <a:gd name="connsiteX0" fmla="*/ 0 w 8117568"/>
              <a:gd name="connsiteY0" fmla="*/ 0 h 2270839"/>
              <a:gd name="connsiteX1" fmla="*/ 8117568 w 8117568"/>
              <a:gd name="connsiteY1" fmla="*/ 0 h 2270839"/>
              <a:gd name="connsiteX2" fmla="*/ 8117568 w 8117568"/>
              <a:gd name="connsiteY2" fmla="*/ 1754616 h 2270839"/>
              <a:gd name="connsiteX3" fmla="*/ 7886265 w 8117568"/>
              <a:gd name="connsiteY3" fmla="*/ 1797923 h 2270839"/>
              <a:gd name="connsiteX4" fmla="*/ 7608716 w 8117568"/>
              <a:gd name="connsiteY4" fmla="*/ 1847667 h 2270839"/>
              <a:gd name="connsiteX5" fmla="*/ 7329940 w 8117568"/>
              <a:gd name="connsiteY5" fmla="*/ 1896360 h 2270839"/>
              <a:gd name="connsiteX6" fmla="*/ 7049935 w 8117568"/>
              <a:gd name="connsiteY6" fmla="*/ 1938046 h 2270839"/>
              <a:gd name="connsiteX7" fmla="*/ 6771159 w 8117568"/>
              <a:gd name="connsiteY7" fmla="*/ 1980083 h 2270839"/>
              <a:gd name="connsiteX8" fmla="*/ 6491154 w 8117568"/>
              <a:gd name="connsiteY8" fmla="*/ 2019318 h 2270839"/>
              <a:gd name="connsiteX9" fmla="*/ 6214834 w 8117568"/>
              <a:gd name="connsiteY9" fmla="*/ 2052947 h 2270839"/>
              <a:gd name="connsiteX10" fmla="*/ 5934829 w 8117568"/>
              <a:gd name="connsiteY10" fmla="*/ 2084825 h 2270839"/>
              <a:gd name="connsiteX11" fmla="*/ 5656053 w 8117568"/>
              <a:gd name="connsiteY11" fmla="*/ 2113901 h 2270839"/>
              <a:gd name="connsiteX12" fmla="*/ 5382188 w 8117568"/>
              <a:gd name="connsiteY12" fmla="*/ 2139123 h 2270839"/>
              <a:gd name="connsiteX13" fmla="*/ 5104640 w 8117568"/>
              <a:gd name="connsiteY13" fmla="*/ 2164345 h 2270839"/>
              <a:gd name="connsiteX14" fmla="*/ 4830776 w 8117568"/>
              <a:gd name="connsiteY14" fmla="*/ 2185364 h 2270839"/>
              <a:gd name="connsiteX15" fmla="*/ 4556912 w 8117568"/>
              <a:gd name="connsiteY15" fmla="*/ 2201828 h 2270839"/>
              <a:gd name="connsiteX16" fmla="*/ 4284276 w 8117568"/>
              <a:gd name="connsiteY16" fmla="*/ 2218994 h 2270839"/>
              <a:gd name="connsiteX17" fmla="*/ 4014096 w 8117568"/>
              <a:gd name="connsiteY17" fmla="*/ 2233356 h 2270839"/>
              <a:gd name="connsiteX18" fmla="*/ 3746372 w 8117568"/>
              <a:gd name="connsiteY18" fmla="*/ 2243515 h 2270839"/>
              <a:gd name="connsiteX19" fmla="*/ 3478648 w 8117568"/>
              <a:gd name="connsiteY19" fmla="*/ 2252273 h 2270839"/>
              <a:gd name="connsiteX20" fmla="*/ 3213381 w 8117568"/>
              <a:gd name="connsiteY20" fmla="*/ 2260680 h 2270839"/>
              <a:gd name="connsiteX21" fmla="*/ 2951798 w 8117568"/>
              <a:gd name="connsiteY21" fmla="*/ 2264534 h 2270839"/>
              <a:gd name="connsiteX22" fmla="*/ 2690215 w 8117568"/>
              <a:gd name="connsiteY22" fmla="*/ 2268737 h 2270839"/>
              <a:gd name="connsiteX23" fmla="*/ 2432316 w 8117568"/>
              <a:gd name="connsiteY23" fmla="*/ 2270839 h 2270839"/>
              <a:gd name="connsiteX24" fmla="*/ 2176873 w 8117568"/>
              <a:gd name="connsiteY24" fmla="*/ 2268737 h 2270839"/>
              <a:gd name="connsiteX25" fmla="*/ 1923887 w 8117568"/>
              <a:gd name="connsiteY25" fmla="*/ 2268737 h 2270839"/>
              <a:gd name="connsiteX26" fmla="*/ 1673356 w 8117568"/>
              <a:gd name="connsiteY26" fmla="*/ 2264534 h 2270839"/>
              <a:gd name="connsiteX27" fmla="*/ 1427738 w 8117568"/>
              <a:gd name="connsiteY27" fmla="*/ 2258228 h 2270839"/>
              <a:gd name="connsiteX28" fmla="*/ 1184577 w 8117568"/>
              <a:gd name="connsiteY28" fmla="*/ 2252273 h 2270839"/>
              <a:gd name="connsiteX29" fmla="*/ 946327 w 8117568"/>
              <a:gd name="connsiteY29" fmla="*/ 2245617 h 2270839"/>
              <a:gd name="connsiteX30" fmla="*/ 709305 w 8117568"/>
              <a:gd name="connsiteY30" fmla="*/ 2235458 h 2270839"/>
              <a:gd name="connsiteX31" fmla="*/ 475970 w 8117568"/>
              <a:gd name="connsiteY31" fmla="*/ 2224598 h 2270839"/>
              <a:gd name="connsiteX32" fmla="*/ 247543 w 8117568"/>
              <a:gd name="connsiteY32" fmla="*/ 2214790 h 2270839"/>
              <a:gd name="connsiteX33" fmla="*/ 0 w 8117568"/>
              <a:gd name="connsiteY33" fmla="*/ 2199423 h 227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117568" h="2270839">
                <a:moveTo>
                  <a:pt x="0" y="0"/>
                </a:moveTo>
                <a:lnTo>
                  <a:pt x="8117568" y="0"/>
                </a:lnTo>
                <a:lnTo>
                  <a:pt x="8117568" y="1754616"/>
                </a:lnTo>
                <a:lnTo>
                  <a:pt x="7886265" y="1797923"/>
                </a:lnTo>
                <a:lnTo>
                  <a:pt x="7608716" y="1847667"/>
                </a:lnTo>
                <a:lnTo>
                  <a:pt x="7329940" y="1896360"/>
                </a:lnTo>
                <a:lnTo>
                  <a:pt x="7049935" y="1938046"/>
                </a:lnTo>
                <a:lnTo>
                  <a:pt x="6771159" y="1980083"/>
                </a:lnTo>
                <a:lnTo>
                  <a:pt x="6491154" y="2019318"/>
                </a:lnTo>
                <a:lnTo>
                  <a:pt x="6214834" y="2052947"/>
                </a:lnTo>
                <a:lnTo>
                  <a:pt x="5934829" y="2084825"/>
                </a:lnTo>
                <a:lnTo>
                  <a:pt x="5656053" y="2113901"/>
                </a:lnTo>
                <a:lnTo>
                  <a:pt x="5382188" y="2139123"/>
                </a:lnTo>
                <a:lnTo>
                  <a:pt x="5104640" y="2164345"/>
                </a:lnTo>
                <a:lnTo>
                  <a:pt x="4830776" y="2185364"/>
                </a:lnTo>
                <a:lnTo>
                  <a:pt x="4556912" y="2201828"/>
                </a:lnTo>
                <a:lnTo>
                  <a:pt x="4284276" y="2218994"/>
                </a:lnTo>
                <a:lnTo>
                  <a:pt x="4014096" y="2233356"/>
                </a:lnTo>
                <a:lnTo>
                  <a:pt x="3746372" y="2243515"/>
                </a:lnTo>
                <a:lnTo>
                  <a:pt x="3478648" y="2252273"/>
                </a:lnTo>
                <a:lnTo>
                  <a:pt x="3213381" y="2260680"/>
                </a:lnTo>
                <a:lnTo>
                  <a:pt x="2951798" y="2264534"/>
                </a:lnTo>
                <a:lnTo>
                  <a:pt x="2690215" y="2268737"/>
                </a:lnTo>
                <a:lnTo>
                  <a:pt x="2432316" y="2270839"/>
                </a:lnTo>
                <a:lnTo>
                  <a:pt x="2176873" y="2268737"/>
                </a:lnTo>
                <a:lnTo>
                  <a:pt x="1923887" y="2268737"/>
                </a:lnTo>
                <a:lnTo>
                  <a:pt x="1673356" y="2264534"/>
                </a:lnTo>
                <a:lnTo>
                  <a:pt x="1427738" y="2258228"/>
                </a:lnTo>
                <a:lnTo>
                  <a:pt x="1184577" y="2252273"/>
                </a:lnTo>
                <a:lnTo>
                  <a:pt x="946327" y="2245617"/>
                </a:lnTo>
                <a:lnTo>
                  <a:pt x="709305" y="2235458"/>
                </a:lnTo>
                <a:lnTo>
                  <a:pt x="475970" y="2224598"/>
                </a:lnTo>
                <a:lnTo>
                  <a:pt x="247543" y="2214790"/>
                </a:lnTo>
                <a:lnTo>
                  <a:pt x="0" y="2199423"/>
                </a:lnTo>
                <a:close/>
              </a:path>
            </a:pathLst>
          </a:custGeom>
        </p:spPr>
      </p:pic>
      <p:sp>
        <p:nvSpPr>
          <p:cNvPr id="2" name="Title 1">
            <a:extLst>
              <a:ext uri="{FF2B5EF4-FFF2-40B4-BE49-F238E27FC236}">
                <a16:creationId xmlns:a16="http://schemas.microsoft.com/office/drawing/2014/main" id="{395FC702-7427-C72A-62A7-56CCF214F5A2}"/>
              </a:ext>
            </a:extLst>
          </p:cNvPr>
          <p:cNvSpPr>
            <a:spLocks noGrp="1"/>
          </p:cNvSpPr>
          <p:nvPr>
            <p:ph type="title"/>
          </p:nvPr>
        </p:nvSpPr>
        <p:spPr>
          <a:xfrm>
            <a:off x="1030288" y="609600"/>
            <a:ext cx="10131425" cy="1110343"/>
          </a:xfrm>
        </p:spPr>
        <p:txBody>
          <a:bodyPr>
            <a:normAutofit/>
          </a:bodyPr>
          <a:lstStyle/>
          <a:p>
            <a:pPr algn="ctr"/>
            <a:r>
              <a:rPr lang="en-US">
                <a:solidFill>
                  <a:schemeClr val="bg1"/>
                </a:solidFill>
              </a:rPr>
              <a:t>Section 3B: </a:t>
            </a:r>
          </a:p>
        </p:txBody>
      </p:sp>
      <p:sp>
        <p:nvSpPr>
          <p:cNvPr id="3" name="Content Placeholder 2">
            <a:extLst>
              <a:ext uri="{FF2B5EF4-FFF2-40B4-BE49-F238E27FC236}">
                <a16:creationId xmlns:a16="http://schemas.microsoft.com/office/drawing/2014/main" id="{C07E03DD-C9D0-C7AE-A066-BEEC4F1DEAE0}"/>
              </a:ext>
            </a:extLst>
          </p:cNvPr>
          <p:cNvSpPr>
            <a:spLocks noGrp="1"/>
          </p:cNvSpPr>
          <p:nvPr>
            <p:ph idx="1"/>
          </p:nvPr>
        </p:nvSpPr>
        <p:spPr>
          <a:xfrm>
            <a:off x="685801" y="2592572"/>
            <a:ext cx="10820400" cy="3198627"/>
          </a:xfrm>
        </p:spPr>
        <p:txBody>
          <a:bodyPr>
            <a:normAutofit/>
          </a:bodyPr>
          <a:lstStyle/>
          <a:p>
            <a:pPr marL="0" marR="0">
              <a:lnSpc>
                <a:spcPct val="90000"/>
              </a:lnSpc>
              <a:spcBef>
                <a:spcPts val="1200"/>
              </a:spcBef>
              <a:spcAft>
                <a:spcPts val="1200"/>
              </a:spcAft>
              <a:buNone/>
            </a:pPr>
            <a:r>
              <a:rPr lang="en-US" sz="1300" b="1" dirty="0">
                <a:effectLst/>
                <a:latin typeface="Arial" panose="020B0604020202020204" pitchFamily="34" charset="0"/>
                <a:ea typeface="Arial" panose="020B0604020202020204" pitchFamily="34" charset="0"/>
              </a:rPr>
              <a:t>Sundar Pichai</a:t>
            </a:r>
            <a:br>
              <a:rPr lang="en-US" sz="1300" b="1" dirty="0">
                <a:effectLst/>
                <a:latin typeface="Arial" panose="020B0604020202020204" pitchFamily="34" charset="0"/>
                <a:ea typeface="Arial" panose="020B0604020202020204" pitchFamily="34" charset="0"/>
              </a:rPr>
            </a:br>
            <a:r>
              <a:rPr lang="en-US" sz="1300" dirty="0">
                <a:effectLst/>
                <a:latin typeface="Arial" panose="020B0604020202020204" pitchFamily="34" charset="0"/>
                <a:ea typeface="Arial" panose="020B0604020202020204" pitchFamily="34" charset="0"/>
              </a:rPr>
              <a:t>Sundar Pichai, CEO of Google, has extensive experience in semiconductor research and AI-driven computing. Under his leadership, Google has developed custom AI chips such as Tensor Processing Units to optimize machine learning. His expertise in AI ethics and semiconductor innovation makes him an asset in ensuring responsible development in our industry.</a:t>
            </a:r>
          </a:p>
          <a:p>
            <a:pPr marL="0" marR="0">
              <a:lnSpc>
                <a:spcPct val="90000"/>
              </a:lnSpc>
              <a:spcBef>
                <a:spcPts val="1200"/>
              </a:spcBef>
              <a:spcAft>
                <a:spcPts val="1200"/>
              </a:spcAft>
              <a:buNone/>
            </a:pPr>
            <a:r>
              <a:rPr lang="en-US" sz="1300" b="1" dirty="0">
                <a:effectLst/>
                <a:latin typeface="Arial" panose="020B0604020202020204" pitchFamily="34" charset="0"/>
                <a:ea typeface="Arial" panose="020B0604020202020204" pitchFamily="34" charset="0"/>
              </a:rPr>
              <a:t>Lisa Su</a:t>
            </a:r>
            <a:br>
              <a:rPr lang="en-US" sz="1300" b="1" dirty="0">
                <a:effectLst/>
                <a:latin typeface="Arial" panose="020B0604020202020204" pitchFamily="34" charset="0"/>
                <a:ea typeface="Arial" panose="020B0604020202020204" pitchFamily="34" charset="0"/>
              </a:rPr>
            </a:br>
            <a:r>
              <a:rPr lang="en-US" sz="1300" dirty="0">
                <a:effectLst/>
                <a:latin typeface="Arial" panose="020B0604020202020204" pitchFamily="34" charset="0"/>
                <a:ea typeface="Arial" panose="020B0604020202020204" pitchFamily="34" charset="0"/>
              </a:rPr>
              <a:t>Lisa Su, CEO of AMD, is a renowned leader in semiconductor design and manufacturing. She has played a pivotal role in advancing high-performance computing and AI-driven chipsets. Her deep understanding of semiconductor fabrication and ethical concerns related to AI-powered processors will support our company’s commitment to sustainability and ethical chip development.</a:t>
            </a:r>
          </a:p>
          <a:p>
            <a:pPr marL="0" marR="0" indent="0">
              <a:lnSpc>
                <a:spcPct val="90000"/>
              </a:lnSpc>
              <a:spcBef>
                <a:spcPts val="1200"/>
              </a:spcBef>
              <a:spcAft>
                <a:spcPts val="1200"/>
              </a:spcAft>
              <a:buNone/>
            </a:pPr>
            <a:r>
              <a:rPr lang="en-US" sz="1300" b="1" dirty="0">
                <a:effectLst/>
                <a:latin typeface="Arial" panose="020B0604020202020204" pitchFamily="34" charset="0"/>
                <a:ea typeface="Arial" panose="020B0604020202020204" pitchFamily="34" charset="0"/>
              </a:rPr>
              <a:t>Tim Cook</a:t>
            </a:r>
            <a:br>
              <a:rPr lang="en-US" sz="1300" b="1" dirty="0">
                <a:effectLst/>
                <a:latin typeface="Arial" panose="020B0604020202020204" pitchFamily="34" charset="0"/>
                <a:ea typeface="Arial" panose="020B0604020202020204" pitchFamily="34" charset="0"/>
              </a:rPr>
            </a:br>
            <a:r>
              <a:rPr lang="en-US" sz="1300" dirty="0">
                <a:effectLst/>
                <a:latin typeface="Arial" panose="020B0604020202020204" pitchFamily="34" charset="0"/>
                <a:ea typeface="Arial" panose="020B0604020202020204" pitchFamily="34" charset="0"/>
              </a:rPr>
              <a:t>Tim Cook, CEO of Apple, has overseen some of the most advanced semiconductor innovations, including Apple’s transition to custom silicon chips. Apple has also emphasized privacy and ethical sourcing, which aligns with our commitment to data security and responsible supply chain practices. His leadership will help steer our semiconductor technology toward ethical and sustainable practices.</a:t>
            </a:r>
          </a:p>
          <a:p>
            <a:pPr>
              <a:lnSpc>
                <a:spcPct val="90000"/>
              </a:lnSpc>
            </a:pPr>
            <a:endParaRPr lang="en-US" sz="1300" dirty="0"/>
          </a:p>
        </p:txBody>
      </p:sp>
    </p:spTree>
    <p:extLst>
      <p:ext uri="{BB962C8B-B14F-4D97-AF65-F5344CB8AC3E}">
        <p14:creationId xmlns:p14="http://schemas.microsoft.com/office/powerpoint/2010/main" val="24784068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4D26-8B8A-CD93-D004-5DC3C5691657}"/>
              </a:ext>
            </a:extLst>
          </p:cNvPr>
          <p:cNvSpPr>
            <a:spLocks noGrp="1"/>
          </p:cNvSpPr>
          <p:nvPr>
            <p:ph type="title"/>
          </p:nvPr>
        </p:nvSpPr>
        <p:spPr/>
        <p:txBody>
          <a:bodyPr/>
          <a:lstStyle/>
          <a:p>
            <a:r>
              <a:rPr lang="en-US" dirty="0"/>
              <a:t>Section 4: references</a:t>
            </a:r>
          </a:p>
        </p:txBody>
      </p:sp>
      <p:sp>
        <p:nvSpPr>
          <p:cNvPr id="3" name="Content Placeholder 2">
            <a:extLst>
              <a:ext uri="{FF2B5EF4-FFF2-40B4-BE49-F238E27FC236}">
                <a16:creationId xmlns:a16="http://schemas.microsoft.com/office/drawing/2014/main" id="{CC47788C-CBAC-B14C-970E-6E5E7573820D}"/>
              </a:ext>
            </a:extLst>
          </p:cNvPr>
          <p:cNvSpPr>
            <a:spLocks noGrp="1"/>
          </p:cNvSpPr>
          <p:nvPr>
            <p:ph idx="1"/>
          </p:nvPr>
        </p:nvSpPr>
        <p:spPr/>
        <p:txBody>
          <a:bodyPr>
            <a:normAutofit fontScale="85000" lnSpcReduction="10000"/>
          </a:bodyPr>
          <a:lstStyle/>
          <a:p>
            <a:pPr>
              <a:buNone/>
            </a:pPr>
            <a:r>
              <a:rPr lang="en-US" dirty="0">
                <a:effectLst/>
              </a:rPr>
              <a:t>[1] P. J. DiMaggio, “Cultural policy studies: What they are and why we need them,” Americans for the Arts, https://www.americansforthearts.org/by-program/reports-and-data/legislation-policy/naappd/cultural-policy-studies-what-they-are-and-why-we-need-them (accessed Apr. 2, 2025). </a:t>
            </a:r>
          </a:p>
          <a:p>
            <a:pPr>
              <a:buNone/>
            </a:pPr>
            <a:r>
              <a:rPr lang="en-US" dirty="0">
                <a:effectLst/>
              </a:rPr>
              <a:t>[2] Google AI, “Our ai principles,” Google AI - AI Principles, https://ai.google/responsibility/principles/ (accessed Apr. 15, 2025). </a:t>
            </a:r>
          </a:p>
          <a:p>
            <a:pPr>
              <a:buNone/>
            </a:pPr>
            <a:r>
              <a:rPr lang="en-US" dirty="0">
                <a:effectLst/>
              </a:rPr>
              <a:t>[3] J. Jani, “Data Brokers: The Dark Industry of Selling Your Identity for Profit.,” YouTube, https://www.youtube.com/watch?v=uZ2l-kk5ihk (accessed Apr. 21, 2025). </a:t>
            </a:r>
          </a:p>
          <a:p>
            <a:pPr>
              <a:buNone/>
            </a:pPr>
            <a:r>
              <a:rPr lang="en-US" dirty="0">
                <a:effectLst/>
              </a:rPr>
              <a:t>[4] M. Schrage, “Why Good Ideas are Bad,” YouTube, https://www.youtube.com/watch?v=6wLiGb_-urc (accessed Apr. 7, 2025). </a:t>
            </a:r>
          </a:p>
          <a:p>
            <a:pPr>
              <a:buNone/>
            </a:pPr>
            <a:r>
              <a:rPr lang="en-US" dirty="0">
                <a:effectLst/>
              </a:rPr>
              <a:t>[5] “</a:t>
            </a:r>
            <a:r>
              <a:rPr lang="en-US" dirty="0" err="1">
                <a:effectLst/>
              </a:rPr>
              <a:t>Quickstart</a:t>
            </a:r>
            <a:r>
              <a:rPr lang="en-US" dirty="0">
                <a:effectLst/>
              </a:rPr>
              <a:t> for repositories,” GitHub Docs, https://docs.github.com/en/repositories/creating-and-managing-repositories/quickstart-for-repositories (accessed Jan. 21, 2025). </a:t>
            </a:r>
          </a:p>
          <a:p>
            <a:pPr>
              <a:buNone/>
            </a:pPr>
            <a:r>
              <a:rPr lang="en-US" dirty="0">
                <a:effectLst/>
              </a:rPr>
              <a:t>[6] A. </a:t>
            </a:r>
            <a:r>
              <a:rPr lang="en-US" dirty="0" err="1">
                <a:effectLst/>
              </a:rPr>
              <a:t>Alla</a:t>
            </a:r>
            <a:r>
              <a:rPr lang="en-US" dirty="0">
                <a:effectLst/>
              </a:rPr>
              <a:t>, “The coming privacy crisis on the Internet of Things,” YouTube, https://www.youtube.com/watch?v=yG4JL0ZRmi4 (accessed Mar. 21, 2025). </a:t>
            </a:r>
          </a:p>
          <a:p>
            <a:pPr marL="0" indent="0">
              <a:buNone/>
            </a:pPr>
            <a:r>
              <a:rPr lang="en-US" dirty="0">
                <a:effectLst/>
              </a:rPr>
              <a:t>[7] J. Van, “Blue Ocean Strategy,” YouTube, https://www.youtube.com/watch?v=8cVS7YEW2Fk (accessed Apr. 19, 2025). </a:t>
            </a:r>
          </a:p>
        </p:txBody>
      </p:sp>
    </p:spTree>
    <p:extLst>
      <p:ext uri="{BB962C8B-B14F-4D97-AF65-F5344CB8AC3E}">
        <p14:creationId xmlns:p14="http://schemas.microsoft.com/office/powerpoint/2010/main" val="261755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FDF2-3BF0-F88B-F61F-D371191C758C}"/>
              </a:ext>
            </a:extLst>
          </p:cNvPr>
          <p:cNvSpPr>
            <a:spLocks noGrp="1"/>
          </p:cNvSpPr>
          <p:nvPr>
            <p:ph type="title"/>
          </p:nvPr>
        </p:nvSpPr>
        <p:spPr>
          <a:xfrm>
            <a:off x="4955458" y="639097"/>
            <a:ext cx="6593075" cy="1612490"/>
          </a:xfrm>
        </p:spPr>
        <p:txBody>
          <a:bodyPr>
            <a:normAutofit/>
          </a:bodyPr>
          <a:lstStyle/>
          <a:p>
            <a:r>
              <a:rPr lang="en-US"/>
              <a:t>Section 1A: Company Name, Goals, &amp; Idea Origination </a:t>
            </a:r>
            <a:endParaRPr lang="en-US" dirty="0"/>
          </a:p>
        </p:txBody>
      </p:sp>
      <p:sp>
        <p:nvSpPr>
          <p:cNvPr id="3" name="Content Placeholder 2">
            <a:extLst>
              <a:ext uri="{FF2B5EF4-FFF2-40B4-BE49-F238E27FC236}">
                <a16:creationId xmlns:a16="http://schemas.microsoft.com/office/drawing/2014/main" id="{1178ACD4-B54B-2CD3-B14B-7E04BE9078B7}"/>
              </a:ext>
            </a:extLst>
          </p:cNvPr>
          <p:cNvSpPr>
            <a:spLocks noGrp="1"/>
          </p:cNvSpPr>
          <p:nvPr>
            <p:ph idx="1"/>
          </p:nvPr>
        </p:nvSpPr>
        <p:spPr>
          <a:xfrm>
            <a:off x="4955458" y="2251587"/>
            <a:ext cx="6593075" cy="3972232"/>
          </a:xfrm>
        </p:spPr>
        <p:txBody>
          <a:bodyPr>
            <a:normAutofit/>
          </a:bodyPr>
          <a:lstStyle/>
          <a:p>
            <a:r>
              <a:rPr lang="en-US"/>
              <a:t>Name: Knights Electronics</a:t>
            </a:r>
          </a:p>
          <a:p>
            <a:pPr marL="342900" indent="-342900">
              <a:buFont typeface="Arial" panose="020B0604020202020204" pitchFamily="34" charset="0"/>
              <a:buChar char="•"/>
            </a:pPr>
            <a:r>
              <a:rPr lang="en-US"/>
              <a:t>Goals: To lead in the innovation and production of advanced semiconductor chassis for military and harsh environment applications.</a:t>
            </a:r>
          </a:p>
          <a:p>
            <a:pPr marL="342900" indent="-342900">
              <a:buFont typeface="Arial" panose="020B0604020202020204" pitchFamily="34" charset="0"/>
              <a:buChar char="•"/>
            </a:pPr>
            <a:r>
              <a:rPr lang="en-US"/>
              <a:t>Idea Origination: The concept originated from a combination of professional experience in semiconductor manufacturing and a recognized need for more robust military equipment.</a:t>
            </a:r>
            <a:endParaRPr lang="en-US" dirty="0"/>
          </a:p>
        </p:txBody>
      </p:sp>
      <p:pic>
        <p:nvPicPr>
          <p:cNvPr id="5" name="Picture 4">
            <a:extLst>
              <a:ext uri="{FF2B5EF4-FFF2-40B4-BE49-F238E27FC236}">
                <a16:creationId xmlns:a16="http://schemas.microsoft.com/office/drawing/2014/main" id="{83EA0507-C678-47E8-D157-0C4A087152BB}"/>
              </a:ext>
            </a:extLst>
          </p:cNvPr>
          <p:cNvPicPr>
            <a:picLocks noChangeAspect="1"/>
          </p:cNvPicPr>
          <p:nvPr/>
        </p:nvPicPr>
        <p:blipFill>
          <a:blip r:embed="rId3"/>
          <a:srcRect l="7031" r="54944"/>
          <a:stretch/>
        </p:blipFill>
        <p:spPr>
          <a:xfrm>
            <a:off x="20" y="975"/>
            <a:ext cx="4635988" cy="6858000"/>
          </a:xfrm>
          <a:prstGeom prst="rect">
            <a:avLst/>
          </a:prstGeom>
        </p:spPr>
      </p:pic>
    </p:spTree>
    <p:extLst>
      <p:ext uri="{BB962C8B-B14F-4D97-AF65-F5344CB8AC3E}">
        <p14:creationId xmlns:p14="http://schemas.microsoft.com/office/powerpoint/2010/main" val="10955279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9770057-550A-4957-AACA-B42922A7A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34FFFC4-5679-499A-8D35-EDDE26630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D293D1AF-D732-41A0-8FFB-379DCF6C3C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A6A618E7-FFF0-28FD-A75F-25327A158247}"/>
              </a:ext>
            </a:extLst>
          </p:cNvPr>
          <p:cNvSpPr>
            <a:spLocks noGrp="1"/>
          </p:cNvSpPr>
          <p:nvPr>
            <p:ph type="title"/>
          </p:nvPr>
        </p:nvSpPr>
        <p:spPr>
          <a:xfrm>
            <a:off x="685801" y="643466"/>
            <a:ext cx="3351530" cy="4995333"/>
          </a:xfrm>
        </p:spPr>
        <p:txBody>
          <a:bodyPr>
            <a:normAutofit/>
          </a:bodyPr>
          <a:lstStyle/>
          <a:p>
            <a:r>
              <a:rPr lang="en-US">
                <a:solidFill>
                  <a:srgbClr val="FFFFFF"/>
                </a:solidFill>
              </a:rPr>
              <a:t>Section 1B3 &amp; 1B4:  Purpose and Key Questions</a:t>
            </a:r>
          </a:p>
        </p:txBody>
      </p:sp>
      <p:sp useBgFill="1">
        <p:nvSpPr>
          <p:cNvPr id="26" name="Rectangle 25">
            <a:extLst>
              <a:ext uri="{FF2B5EF4-FFF2-40B4-BE49-F238E27FC236}">
                <a16:creationId xmlns:a16="http://schemas.microsoft.com/office/drawing/2014/main" id="{BF7724F1-4B44-4E0A-9B7D-370097EA2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F966BFB-A643-CC2A-6BF3-8B07164CF7B8}"/>
              </a:ext>
            </a:extLst>
          </p:cNvPr>
          <p:cNvGraphicFramePr>
            <a:graphicFrameLocks noGrp="1"/>
          </p:cNvGraphicFramePr>
          <p:nvPr>
            <p:ph idx="1"/>
            <p:extLst>
              <p:ext uri="{D42A27DB-BD31-4B8C-83A1-F6EECF244321}">
                <p14:modId xmlns:p14="http://schemas.microsoft.com/office/powerpoint/2010/main" val="2154742415"/>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935536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49030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7E9D-E6D2-31D2-83A0-41FC990B4187}"/>
              </a:ext>
            </a:extLst>
          </p:cNvPr>
          <p:cNvSpPr>
            <a:spLocks noGrp="1"/>
          </p:cNvSpPr>
          <p:nvPr>
            <p:ph type="title"/>
          </p:nvPr>
        </p:nvSpPr>
        <p:spPr/>
        <p:txBody>
          <a:bodyPr/>
          <a:lstStyle/>
          <a:p>
            <a:r>
              <a:rPr lang="en-US" dirty="0"/>
              <a:t>OKR 1: Enhance Cybersecurity Measures in Product Design</a:t>
            </a:r>
          </a:p>
        </p:txBody>
      </p:sp>
      <p:graphicFrame>
        <p:nvGraphicFramePr>
          <p:cNvPr id="6" name="Content Placeholder 2">
            <a:extLst>
              <a:ext uri="{FF2B5EF4-FFF2-40B4-BE49-F238E27FC236}">
                <a16:creationId xmlns:a16="http://schemas.microsoft.com/office/drawing/2014/main" id="{2B07B2FE-B3FF-D55F-4E4D-DCCB1B3DF1D0}"/>
              </a:ext>
            </a:extLst>
          </p:cNvPr>
          <p:cNvGraphicFramePr>
            <a:graphicFrameLocks noGrp="1"/>
          </p:cNvGraphicFramePr>
          <p:nvPr>
            <p:ph sz="half" idx="1"/>
          </p:nvPr>
        </p:nvGraphicFramePr>
        <p:xfrm>
          <a:off x="685800" y="2141538"/>
          <a:ext cx="4995863"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D8003A3A-654C-C291-04E2-851389909FCE}"/>
              </a:ext>
            </a:extLst>
          </p:cNvPr>
          <p:cNvSpPr>
            <a:spLocks noGrp="1"/>
          </p:cNvSpPr>
          <p:nvPr>
            <p:ph sz="half" idx="2"/>
          </p:nvPr>
        </p:nvSpPr>
        <p:spPr/>
        <p:txBody>
          <a:bodyPr>
            <a:normAutofit/>
          </a:bodyPr>
          <a:lstStyle/>
          <a:p>
            <a:pPr marL="0" indent="0">
              <a:buNone/>
            </a:pPr>
            <a:r>
              <a:rPr lang="en-US" dirty="0"/>
              <a:t>Metrics and Experiments: </a:t>
            </a:r>
          </a:p>
          <a:p>
            <a:r>
              <a:rPr lang="en-US" dirty="0"/>
              <a:t>• Metric: Number of detected vulnerabilities during quarterly security audits. </a:t>
            </a:r>
          </a:p>
          <a:p>
            <a:r>
              <a:rPr lang="en-US" dirty="0"/>
              <a:t>• Experiment: Implement enhanced encryption protocols and conduct simulated cyberattack scenarios annually to assess system resilience.</a:t>
            </a:r>
          </a:p>
        </p:txBody>
      </p:sp>
    </p:spTree>
    <p:extLst>
      <p:ext uri="{BB962C8B-B14F-4D97-AF65-F5344CB8AC3E}">
        <p14:creationId xmlns:p14="http://schemas.microsoft.com/office/powerpoint/2010/main" val="10261094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C8DE-8F9B-E72D-B180-ECBBAC00FE60}"/>
              </a:ext>
            </a:extLst>
          </p:cNvPr>
          <p:cNvSpPr>
            <a:spLocks noGrp="1"/>
          </p:cNvSpPr>
          <p:nvPr>
            <p:ph type="title"/>
          </p:nvPr>
        </p:nvSpPr>
        <p:spPr/>
        <p:txBody>
          <a:bodyPr/>
          <a:lstStyle/>
          <a:p>
            <a:r>
              <a:rPr lang="en-US" dirty="0"/>
              <a:t>OKR 1: Enhance Cybersecurity Measures in Product Design </a:t>
            </a:r>
          </a:p>
        </p:txBody>
      </p:sp>
      <p:sp>
        <p:nvSpPr>
          <p:cNvPr id="3" name="Content Placeholder 2">
            <a:extLst>
              <a:ext uri="{FF2B5EF4-FFF2-40B4-BE49-F238E27FC236}">
                <a16:creationId xmlns:a16="http://schemas.microsoft.com/office/drawing/2014/main" id="{63E5C4D8-481E-A0B9-3BD8-CE0D38AC60B3}"/>
              </a:ext>
            </a:extLst>
          </p:cNvPr>
          <p:cNvSpPr>
            <a:spLocks noGrp="1"/>
          </p:cNvSpPr>
          <p:nvPr>
            <p:ph sz="half" idx="1"/>
          </p:nvPr>
        </p:nvSpPr>
        <p:spPr/>
        <p:txBody>
          <a:bodyPr>
            <a:normAutofit/>
          </a:bodyPr>
          <a:lstStyle/>
          <a:p>
            <a:pPr marL="342900" indent="-342900">
              <a:buFont typeface="Arial" panose="020B0604020202020204" pitchFamily="34" charset="0"/>
              <a:buChar char="•"/>
            </a:pPr>
            <a:r>
              <a:rPr lang="en-US" dirty="0"/>
              <a:t>Impact: Ensuring the security of military equipment is crucial, not only for operational success but also to protect the data and privacy of the individuals involved. Increased cybersecurity measures prevent potential exploitation that could lead to loss of life or strategic disadvantages. </a:t>
            </a:r>
          </a:p>
          <a:p>
            <a:pPr marL="342900" indent="-342900">
              <a:buFont typeface="Arial" panose="020B0604020202020204" pitchFamily="34" charset="0"/>
              <a:buChar char="•"/>
            </a:pPr>
            <a:r>
              <a:rPr lang="en-US" dirty="0"/>
              <a:t>Issue: Balancing security enhancements with the potential for increased surveillance capabilities, which could infringe on privacy rights if misused</a:t>
            </a:r>
          </a:p>
        </p:txBody>
      </p:sp>
      <p:sp>
        <p:nvSpPr>
          <p:cNvPr id="4" name="Content Placeholder 3">
            <a:extLst>
              <a:ext uri="{FF2B5EF4-FFF2-40B4-BE49-F238E27FC236}">
                <a16:creationId xmlns:a16="http://schemas.microsoft.com/office/drawing/2014/main" id="{FD9AD887-4EFC-D409-448A-591949269F9C}"/>
              </a:ext>
            </a:extLst>
          </p:cNvPr>
          <p:cNvSpPr>
            <a:spLocks noGrp="1"/>
          </p:cNvSpPr>
          <p:nvPr>
            <p:ph sz="half" idx="2"/>
          </p:nvPr>
        </p:nvSpPr>
        <p:spPr/>
        <p:txBody>
          <a:bodyPr>
            <a:normAutofit/>
          </a:bodyPr>
          <a:lstStyle/>
          <a:p>
            <a:pPr marL="342900" indent="-342900">
              <a:buFont typeface="Arial" panose="020B0604020202020204" pitchFamily="34" charset="0"/>
              <a:buChar char="•"/>
            </a:pPr>
            <a:r>
              <a:rPr lang="en-US" dirty="0"/>
              <a:t>Ethical Safeguard: Develop and enforce strict usage guidelines and a comprehensive ethical review process to ensure that enhancements are used solely for defensive purposes. Regular audits by independent ethics boards will ensure compliance with ethical standards.</a:t>
            </a:r>
          </a:p>
        </p:txBody>
      </p:sp>
    </p:spTree>
    <p:extLst>
      <p:ext uri="{BB962C8B-B14F-4D97-AF65-F5344CB8AC3E}">
        <p14:creationId xmlns:p14="http://schemas.microsoft.com/office/powerpoint/2010/main" val="37858180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9564-52FB-8857-BFE9-D92FB21A775B}"/>
              </a:ext>
            </a:extLst>
          </p:cNvPr>
          <p:cNvSpPr>
            <a:spLocks noGrp="1"/>
          </p:cNvSpPr>
          <p:nvPr>
            <p:ph type="title"/>
          </p:nvPr>
        </p:nvSpPr>
        <p:spPr/>
        <p:txBody>
          <a:bodyPr>
            <a:normAutofit/>
          </a:bodyPr>
          <a:lstStyle/>
          <a:p>
            <a:r>
              <a:rPr lang="en-US" dirty="0"/>
              <a:t>OKR 2: Develop Environmentally Sustainable Manufacturing Processes</a:t>
            </a:r>
          </a:p>
        </p:txBody>
      </p:sp>
      <p:graphicFrame>
        <p:nvGraphicFramePr>
          <p:cNvPr id="8" name="Content Placeholder 2">
            <a:extLst>
              <a:ext uri="{FF2B5EF4-FFF2-40B4-BE49-F238E27FC236}">
                <a16:creationId xmlns:a16="http://schemas.microsoft.com/office/drawing/2014/main" id="{B2FC0EEE-A298-DDF7-9553-C2119B2DF738}"/>
              </a:ext>
            </a:extLst>
          </p:cNvPr>
          <p:cNvGraphicFramePr>
            <a:graphicFrameLocks noGrp="1"/>
          </p:cNvGraphicFramePr>
          <p:nvPr>
            <p:ph sz="half" idx="1"/>
          </p:nvPr>
        </p:nvGraphicFramePr>
        <p:xfrm>
          <a:off x="685800" y="2141538"/>
          <a:ext cx="4995863"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CA39D9BD-8EDF-7B27-1A50-A67BEECCD46C}"/>
              </a:ext>
            </a:extLst>
          </p:cNvPr>
          <p:cNvSpPr>
            <a:spLocks noGrp="1"/>
          </p:cNvSpPr>
          <p:nvPr>
            <p:ph sz="half" idx="2"/>
          </p:nvPr>
        </p:nvSpPr>
        <p:spPr/>
        <p:txBody>
          <a:bodyPr/>
          <a:lstStyle/>
          <a:p>
            <a:pPr marL="0" indent="0">
              <a:buNone/>
            </a:pPr>
            <a:r>
              <a:rPr lang="en-US" dirty="0"/>
              <a:t>Metrics and experiments: </a:t>
            </a:r>
          </a:p>
          <a:p>
            <a:pPr marL="342900" indent="-342900">
              <a:buFont typeface="Arial" panose="020B0604020202020204" pitchFamily="34" charset="0"/>
              <a:buChar char="•"/>
            </a:pPr>
            <a:r>
              <a:rPr lang="en-US" dirty="0"/>
              <a:t>Metric: Amount of waste and energy usage per unit produced. </a:t>
            </a:r>
          </a:p>
          <a:p>
            <a:pPr marL="342900" indent="-342900">
              <a:buFont typeface="Arial" panose="020B0604020202020204" pitchFamily="34" charset="0"/>
              <a:buChar char="•"/>
            </a:pPr>
            <a:r>
              <a:rPr lang="en-US" dirty="0"/>
              <a:t>Experiment: Implement new recycling technologies and energy-efficient machinery</a:t>
            </a:r>
          </a:p>
        </p:txBody>
      </p:sp>
    </p:spTree>
    <p:extLst>
      <p:ext uri="{BB962C8B-B14F-4D97-AF65-F5344CB8AC3E}">
        <p14:creationId xmlns:p14="http://schemas.microsoft.com/office/powerpoint/2010/main" val="10787885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5A42-C0CD-2FB9-05FB-6D1E3C753618}"/>
              </a:ext>
            </a:extLst>
          </p:cNvPr>
          <p:cNvSpPr>
            <a:spLocks noGrp="1"/>
          </p:cNvSpPr>
          <p:nvPr>
            <p:ph type="title"/>
          </p:nvPr>
        </p:nvSpPr>
        <p:spPr/>
        <p:txBody>
          <a:bodyPr>
            <a:normAutofit/>
          </a:bodyPr>
          <a:lstStyle/>
          <a:p>
            <a:r>
              <a:rPr lang="en-US" dirty="0"/>
              <a:t>OKR 2: Develop Environmentally Sustainable Manufacturing Processes</a:t>
            </a:r>
          </a:p>
        </p:txBody>
      </p:sp>
      <p:sp>
        <p:nvSpPr>
          <p:cNvPr id="3" name="Content Placeholder 2">
            <a:extLst>
              <a:ext uri="{FF2B5EF4-FFF2-40B4-BE49-F238E27FC236}">
                <a16:creationId xmlns:a16="http://schemas.microsoft.com/office/drawing/2014/main" id="{A8E71A2A-2125-33C3-A5F3-357E4C8D99BF}"/>
              </a:ext>
            </a:extLst>
          </p:cNvPr>
          <p:cNvSpPr>
            <a:spLocks noGrp="1"/>
          </p:cNvSpPr>
          <p:nvPr>
            <p:ph sz="half" idx="1"/>
          </p:nvPr>
        </p:nvSpPr>
        <p:spPr/>
        <p:txBody>
          <a:bodyPr>
            <a:normAutofit/>
          </a:bodyPr>
          <a:lstStyle/>
          <a:p>
            <a:pPr marL="342900" indent="-342900">
              <a:buFont typeface="Arial" panose="020B0604020202020204" pitchFamily="34" charset="0"/>
              <a:buChar char="•"/>
            </a:pPr>
            <a:r>
              <a:rPr lang="en-US" dirty="0"/>
              <a:t>Ethical Impacts: The environmental impact of manufacturing processes is a significant ethical concern, especially in industries dealing with high-tech equipment. Reducing waste and energy consumption contributes positively to environmental sustainability and corporate responsibility.</a:t>
            </a:r>
          </a:p>
          <a:p>
            <a:pPr marL="342900" indent="-342900">
              <a:buFont typeface="Arial" panose="020B0604020202020204" pitchFamily="34" charset="0"/>
              <a:buChar char="•"/>
            </a:pPr>
            <a:r>
              <a:rPr lang="en-US" dirty="0"/>
              <a:t>Issues: Potential increase in production costs due to the integration of sustainable technologies, which might affect pricing and market competitiveness.</a:t>
            </a:r>
          </a:p>
        </p:txBody>
      </p:sp>
      <p:sp>
        <p:nvSpPr>
          <p:cNvPr id="4" name="Content Placeholder 3">
            <a:extLst>
              <a:ext uri="{FF2B5EF4-FFF2-40B4-BE49-F238E27FC236}">
                <a16:creationId xmlns:a16="http://schemas.microsoft.com/office/drawing/2014/main" id="{102F21F9-9770-B41C-CE7C-D704560B283B}"/>
              </a:ext>
            </a:extLst>
          </p:cNvPr>
          <p:cNvSpPr>
            <a:spLocks noGrp="1"/>
          </p:cNvSpPr>
          <p:nvPr>
            <p:ph sz="half" idx="2"/>
          </p:nvPr>
        </p:nvSpPr>
        <p:spPr/>
        <p:txBody>
          <a:bodyPr>
            <a:normAutofit/>
          </a:bodyPr>
          <a:lstStyle/>
          <a:p>
            <a:pPr marL="342900" indent="-342900">
              <a:buFont typeface="Arial" panose="020B0604020202020204" pitchFamily="34" charset="0"/>
              <a:buChar char="•"/>
            </a:pPr>
            <a:r>
              <a:rPr lang="en-US" dirty="0"/>
              <a:t>Ethical Safeguards:  Transparency in communicating the reasons for cost adjustments to customers, ensuring they understand the environmental benefits. Additionally, seek government subsidies or incentives for environmentally friendly manufacturing practices to mitigate financial impacts.</a:t>
            </a:r>
          </a:p>
        </p:txBody>
      </p:sp>
    </p:spTree>
    <p:extLst>
      <p:ext uri="{BB962C8B-B14F-4D97-AF65-F5344CB8AC3E}">
        <p14:creationId xmlns:p14="http://schemas.microsoft.com/office/powerpoint/2010/main" val="244697424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92196-01C9-FF4E-DB65-1BB755F2188B}"/>
              </a:ext>
            </a:extLst>
          </p:cNvPr>
          <p:cNvSpPr>
            <a:spLocks noGrp="1"/>
          </p:cNvSpPr>
          <p:nvPr>
            <p:ph type="title"/>
          </p:nvPr>
        </p:nvSpPr>
        <p:spPr/>
        <p:txBody>
          <a:bodyPr/>
          <a:lstStyle/>
          <a:p>
            <a:r>
              <a:rPr lang="en-US" dirty="0"/>
              <a:t>OKR 3: Promote Diversity and Inclusion within the Workforce</a:t>
            </a:r>
          </a:p>
        </p:txBody>
      </p:sp>
      <p:graphicFrame>
        <p:nvGraphicFramePr>
          <p:cNvPr id="6" name="Content Placeholder 2">
            <a:extLst>
              <a:ext uri="{FF2B5EF4-FFF2-40B4-BE49-F238E27FC236}">
                <a16:creationId xmlns:a16="http://schemas.microsoft.com/office/drawing/2014/main" id="{562357E3-3DC6-91BC-0BD2-2269B60F81DF}"/>
              </a:ext>
            </a:extLst>
          </p:cNvPr>
          <p:cNvGraphicFramePr>
            <a:graphicFrameLocks noGrp="1"/>
          </p:cNvGraphicFramePr>
          <p:nvPr>
            <p:ph sz="half" idx="1"/>
          </p:nvPr>
        </p:nvGraphicFramePr>
        <p:xfrm>
          <a:off x="685800" y="2141538"/>
          <a:ext cx="4995863" cy="364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4BAA059C-B14B-B9BE-DD00-206ADF4DD160}"/>
              </a:ext>
            </a:extLst>
          </p:cNvPr>
          <p:cNvSpPr>
            <a:spLocks noGrp="1"/>
          </p:cNvSpPr>
          <p:nvPr>
            <p:ph sz="half" idx="2"/>
          </p:nvPr>
        </p:nvSpPr>
        <p:spPr/>
        <p:txBody>
          <a:bodyPr/>
          <a:lstStyle/>
          <a:p>
            <a:pPr marL="0" indent="0">
              <a:buNone/>
            </a:pPr>
            <a:r>
              <a:rPr lang="en-US" dirty="0"/>
              <a:t>Metrics and experiments:</a:t>
            </a:r>
          </a:p>
          <a:p>
            <a:pPr marL="342900" indent="-342900">
              <a:buFont typeface="Arial" panose="020B0604020202020204" pitchFamily="34" charset="0"/>
              <a:buChar char="•"/>
            </a:pPr>
            <a:r>
              <a:rPr lang="en-US" dirty="0"/>
              <a:t>Metric: Diversity metrics (gender, ethnicity, etc.) across various levels of the company.</a:t>
            </a:r>
          </a:p>
          <a:p>
            <a:pPr marL="342900" indent="-342900">
              <a:buFont typeface="Arial" panose="020B0604020202020204" pitchFamily="34" charset="0"/>
              <a:buChar char="•"/>
            </a:pPr>
            <a:r>
              <a:rPr lang="en-US" dirty="0"/>
              <a:t>Experiment: Implement a mentorship program targeted at underrepresented employees to prepare them for leadership roles.</a:t>
            </a:r>
          </a:p>
        </p:txBody>
      </p:sp>
    </p:spTree>
    <p:extLst>
      <p:ext uri="{BB962C8B-B14F-4D97-AF65-F5344CB8AC3E}">
        <p14:creationId xmlns:p14="http://schemas.microsoft.com/office/powerpoint/2010/main" val="14918468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TM03457452[[fn=Celestial]]</Template>
  <TotalTime>605</TotalTime>
  <Words>1731</Words>
  <Application>Microsoft Office PowerPoint</Application>
  <PresentationFormat>Widescreen</PresentationFormat>
  <Paragraphs>72</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Arial</vt:lpstr>
      <vt:lpstr>Calibri</vt:lpstr>
      <vt:lpstr>Calibri Light</vt:lpstr>
      <vt:lpstr>Celestial</vt:lpstr>
      <vt:lpstr>Entrepreneurship and ethics</vt:lpstr>
      <vt:lpstr>Section 1A: Company Name, Goals, &amp; Idea Origination </vt:lpstr>
      <vt:lpstr>Section 1B3 &amp; 1B4:  Purpose and Key Questions</vt:lpstr>
      <vt:lpstr>PowerPoint Presentation</vt:lpstr>
      <vt:lpstr>OKR 1: Enhance Cybersecurity Measures in Product Design</vt:lpstr>
      <vt:lpstr>OKR 1: Enhance Cybersecurity Measures in Product Design </vt:lpstr>
      <vt:lpstr>OKR 2: Develop Environmentally Sustainable Manufacturing Processes</vt:lpstr>
      <vt:lpstr>OKR 2: Develop Environmentally Sustainable Manufacturing Processes</vt:lpstr>
      <vt:lpstr>OKR 3: Promote Diversity and Inclusion within the Workforce</vt:lpstr>
      <vt:lpstr>OKR 3: Promote Diversity and Inclusion within the Workforce</vt:lpstr>
      <vt:lpstr>PowerPoint Presentation</vt:lpstr>
      <vt:lpstr>Section 2: Cultural Policy</vt:lpstr>
      <vt:lpstr>Section 2A: Cultural Policy</vt:lpstr>
      <vt:lpstr>Section 2B &amp; 2C: Cultural Policy</vt:lpstr>
      <vt:lpstr>PowerPoint Presentation</vt:lpstr>
      <vt:lpstr>Section 3A: Ethics Policy</vt:lpstr>
      <vt:lpstr>Section 3A: Core Values</vt:lpstr>
      <vt:lpstr>Section 3B: </vt:lpstr>
      <vt:lpstr>Section 4: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Santos Soto Mejia</dc:creator>
  <cp:lastModifiedBy>Santos Soto Mejia</cp:lastModifiedBy>
  <cp:revision>8</cp:revision>
  <dcterms:created xsi:type="dcterms:W3CDTF">2025-04-20T21:14:57Z</dcterms:created>
  <dcterms:modified xsi:type="dcterms:W3CDTF">2025-04-21T20:54:08Z</dcterms:modified>
</cp:coreProperties>
</file>