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sldIdLst>
    <p:sldId id="256" r:id="rId3"/>
    <p:sldId id="261" r:id="rId4"/>
    <p:sldId id="263" r:id="rId5"/>
    <p:sldId id="258" r:id="rId6"/>
    <p:sldId id="262" r:id="rId7"/>
    <p:sldId id="260" r:id="rId8"/>
    <p:sldId id="259"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BC"/>
    <a:srgbClr val="0000FF"/>
    <a:srgbClr val="528BD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FFFFFF"/>
                </a:solidFill>
                <a:latin typeface="Helvetica"/>
                <a:cs typeface="Helvetica"/>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9B77C0E-67A9-7043-A4EF-BB6590D640F8}"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270EF-DC70-1C42-943C-79D494D2C8C8}" type="slidenum">
              <a:rPr lang="en-US" smtClean="0"/>
              <a:t>‹#›</a:t>
            </a:fld>
            <a:endParaRPr lang="en-US"/>
          </a:p>
        </p:txBody>
      </p:sp>
    </p:spTree>
    <p:extLst>
      <p:ext uri="{BB962C8B-B14F-4D97-AF65-F5344CB8AC3E}">
        <p14:creationId xmlns:p14="http://schemas.microsoft.com/office/powerpoint/2010/main" val="551404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B77C0E-67A9-7043-A4EF-BB6590D640F8}"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270EF-DC70-1C42-943C-79D494D2C8C8}" type="slidenum">
              <a:rPr lang="en-US" smtClean="0"/>
              <a:t>‹#›</a:t>
            </a:fld>
            <a:endParaRPr lang="en-US"/>
          </a:p>
        </p:txBody>
      </p:sp>
    </p:spTree>
    <p:extLst>
      <p:ext uri="{BB962C8B-B14F-4D97-AF65-F5344CB8AC3E}">
        <p14:creationId xmlns:p14="http://schemas.microsoft.com/office/powerpoint/2010/main" val="26975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B77C0E-67A9-7043-A4EF-BB6590D640F8}"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270EF-DC70-1C42-943C-79D494D2C8C8}" type="slidenum">
              <a:rPr lang="en-US" smtClean="0"/>
              <a:t>‹#›</a:t>
            </a:fld>
            <a:endParaRPr lang="en-US"/>
          </a:p>
        </p:txBody>
      </p:sp>
    </p:spTree>
    <p:extLst>
      <p:ext uri="{BB962C8B-B14F-4D97-AF65-F5344CB8AC3E}">
        <p14:creationId xmlns:p14="http://schemas.microsoft.com/office/powerpoint/2010/main" val="1090864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5DCB603-DD01-A748-9C61-5B34346B2E0D}"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69619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4060242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CB603-DD01-A748-9C61-5B34346B2E0D}"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439874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DCB603-DD01-A748-9C61-5B34346B2E0D}"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25599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DCB603-DD01-A748-9C61-5B34346B2E0D}" type="datetimeFigureOut">
              <a:rPr lang="en-US" smtClean="0"/>
              <a:t>5/7/2018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399160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DCB603-DD01-A748-9C61-5B34346B2E0D}" type="datetimeFigureOut">
              <a:rPr lang="en-US" smtClean="0"/>
              <a:t>5/7/2018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280488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DCB603-DD01-A748-9C61-5B34346B2E0D}" type="datetimeFigureOut">
              <a:rPr lang="en-US" smtClean="0"/>
              <a:t>5/7/2018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084919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CB603-DD01-A748-9C61-5B34346B2E0D}"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179122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B77C0E-67A9-7043-A4EF-BB6590D640F8}"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270EF-DC70-1C42-943C-79D494D2C8C8}" type="slidenum">
              <a:rPr lang="en-US" smtClean="0"/>
              <a:t>‹#›</a:t>
            </a:fld>
            <a:endParaRPr lang="en-US"/>
          </a:p>
        </p:txBody>
      </p:sp>
    </p:spTree>
    <p:extLst>
      <p:ext uri="{BB962C8B-B14F-4D97-AF65-F5344CB8AC3E}">
        <p14:creationId xmlns:p14="http://schemas.microsoft.com/office/powerpoint/2010/main" val="40162859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CB603-DD01-A748-9C61-5B34346B2E0D}"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5609694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725823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159374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B77C0E-67A9-7043-A4EF-BB6590D640F8}"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270EF-DC70-1C42-943C-79D494D2C8C8}" type="slidenum">
              <a:rPr lang="en-US" smtClean="0"/>
              <a:t>‹#›</a:t>
            </a:fld>
            <a:endParaRPr lang="en-US"/>
          </a:p>
        </p:txBody>
      </p:sp>
    </p:spTree>
    <p:extLst>
      <p:ext uri="{BB962C8B-B14F-4D97-AF65-F5344CB8AC3E}">
        <p14:creationId xmlns:p14="http://schemas.microsoft.com/office/powerpoint/2010/main" val="311662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B77C0E-67A9-7043-A4EF-BB6590D640F8}"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270EF-DC70-1C42-943C-79D494D2C8C8}" type="slidenum">
              <a:rPr lang="en-US" smtClean="0"/>
              <a:t>‹#›</a:t>
            </a:fld>
            <a:endParaRPr lang="en-US"/>
          </a:p>
        </p:txBody>
      </p:sp>
    </p:spTree>
    <p:extLst>
      <p:ext uri="{BB962C8B-B14F-4D97-AF65-F5344CB8AC3E}">
        <p14:creationId xmlns:p14="http://schemas.microsoft.com/office/powerpoint/2010/main" val="231439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B77C0E-67A9-7043-A4EF-BB6590D640F8}" type="datetimeFigureOut">
              <a:rPr lang="en-US" smtClean="0"/>
              <a:t>5/7/2018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E270EF-DC70-1C42-943C-79D494D2C8C8}" type="slidenum">
              <a:rPr lang="en-US" smtClean="0"/>
              <a:t>‹#›</a:t>
            </a:fld>
            <a:endParaRPr lang="en-US"/>
          </a:p>
        </p:txBody>
      </p:sp>
    </p:spTree>
    <p:extLst>
      <p:ext uri="{BB962C8B-B14F-4D97-AF65-F5344CB8AC3E}">
        <p14:creationId xmlns:p14="http://schemas.microsoft.com/office/powerpoint/2010/main" val="303950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B77C0E-67A9-7043-A4EF-BB6590D640F8}" type="datetimeFigureOut">
              <a:rPr lang="en-US" smtClean="0"/>
              <a:t>5/7/2018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E270EF-DC70-1C42-943C-79D494D2C8C8}" type="slidenum">
              <a:rPr lang="en-US" smtClean="0"/>
              <a:t>‹#›</a:t>
            </a:fld>
            <a:endParaRPr lang="en-US"/>
          </a:p>
        </p:txBody>
      </p:sp>
    </p:spTree>
    <p:extLst>
      <p:ext uri="{BB962C8B-B14F-4D97-AF65-F5344CB8AC3E}">
        <p14:creationId xmlns:p14="http://schemas.microsoft.com/office/powerpoint/2010/main" val="1279394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B77C0E-67A9-7043-A4EF-BB6590D640F8}" type="datetimeFigureOut">
              <a:rPr lang="en-US" smtClean="0"/>
              <a:t>5/7/2018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E270EF-DC70-1C42-943C-79D494D2C8C8}" type="slidenum">
              <a:rPr lang="en-US" smtClean="0"/>
              <a:t>‹#›</a:t>
            </a:fld>
            <a:endParaRPr lang="en-US"/>
          </a:p>
        </p:txBody>
      </p:sp>
    </p:spTree>
    <p:extLst>
      <p:ext uri="{BB962C8B-B14F-4D97-AF65-F5344CB8AC3E}">
        <p14:creationId xmlns:p14="http://schemas.microsoft.com/office/powerpoint/2010/main" val="1863467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B77C0E-67A9-7043-A4EF-BB6590D640F8}"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270EF-DC70-1C42-943C-79D494D2C8C8}" type="slidenum">
              <a:rPr lang="en-US" smtClean="0"/>
              <a:t>‹#›</a:t>
            </a:fld>
            <a:endParaRPr lang="en-US"/>
          </a:p>
        </p:txBody>
      </p:sp>
    </p:spTree>
    <p:extLst>
      <p:ext uri="{BB962C8B-B14F-4D97-AF65-F5344CB8AC3E}">
        <p14:creationId xmlns:p14="http://schemas.microsoft.com/office/powerpoint/2010/main" val="595720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B77C0E-67A9-7043-A4EF-BB6590D640F8}"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270EF-DC70-1C42-943C-79D494D2C8C8}" type="slidenum">
              <a:rPr lang="en-US" smtClean="0"/>
              <a:t>‹#›</a:t>
            </a:fld>
            <a:endParaRPr lang="en-US"/>
          </a:p>
        </p:txBody>
      </p:sp>
    </p:spTree>
    <p:extLst>
      <p:ext uri="{BB962C8B-B14F-4D97-AF65-F5344CB8AC3E}">
        <p14:creationId xmlns:p14="http://schemas.microsoft.com/office/powerpoint/2010/main" val="64535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B77C0E-67A9-7043-A4EF-BB6590D640F8}" type="datetimeFigureOut">
              <a:rPr lang="en-US" smtClean="0"/>
              <a:t>5/7/2018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270EF-DC70-1C42-943C-79D494D2C8C8}" type="slidenum">
              <a:rPr lang="en-US" smtClean="0"/>
              <a:t>‹#›</a:t>
            </a:fld>
            <a:endParaRPr lang="en-US"/>
          </a:p>
        </p:txBody>
      </p:sp>
    </p:spTree>
    <p:extLst>
      <p:ext uri="{BB962C8B-B14F-4D97-AF65-F5344CB8AC3E}">
        <p14:creationId xmlns:p14="http://schemas.microsoft.com/office/powerpoint/2010/main" val="79484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CB603-DD01-A748-9C61-5B34346B2E0D}" type="datetimeFigureOut">
              <a:rPr lang="en-US" smtClean="0"/>
              <a:t>5/7/2018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D8A63-AB99-094D-874B-7C6430332091}" type="slidenum">
              <a:rPr lang="en-US" smtClean="0"/>
              <a:t>‹#›</a:t>
            </a:fld>
            <a:endParaRPr lang="en-US"/>
          </a:p>
        </p:txBody>
      </p:sp>
    </p:spTree>
    <p:extLst>
      <p:ext uri="{BB962C8B-B14F-4D97-AF65-F5344CB8AC3E}">
        <p14:creationId xmlns:p14="http://schemas.microsoft.com/office/powerpoint/2010/main" val="3994860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88123"/>
            <a:ext cx="7772400" cy="984739"/>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Project Assignment</a:t>
            </a:r>
            <a:endParaRPr lang="en-US" sz="3600" dirty="0"/>
          </a:p>
        </p:txBody>
      </p:sp>
      <p:sp>
        <p:nvSpPr>
          <p:cNvPr id="3" name="Subtitle 2"/>
          <p:cNvSpPr>
            <a:spLocks noGrp="1"/>
          </p:cNvSpPr>
          <p:nvPr>
            <p:ph type="subTitle" idx="1"/>
          </p:nvPr>
        </p:nvSpPr>
        <p:spPr>
          <a:xfrm>
            <a:off x="1139483" y="2827606"/>
            <a:ext cx="6632917" cy="2342271"/>
          </a:xfrm>
        </p:spPr>
        <p:txBody>
          <a:bodyPr>
            <a:normAutofit/>
          </a:bodyPr>
          <a:lstStyle/>
          <a:p>
            <a:r>
              <a:rPr lang="en-US" sz="4000" b="1" dirty="0">
                <a:latin typeface="Times New Roman" panose="02020603050405020304" pitchFamily="18" charset="0"/>
                <a:cs typeface="Times New Roman" panose="02020603050405020304" pitchFamily="18" charset="0"/>
              </a:rPr>
              <a:t>Face Recognition using Linear Discriminant Analysis</a:t>
            </a:r>
          </a:p>
          <a:p>
            <a:r>
              <a:rPr lang="en-US" sz="2600" b="1" dirty="0">
                <a:latin typeface="Times New Roman" panose="02020603050405020304" pitchFamily="18" charset="0"/>
                <a:cs typeface="Times New Roman" panose="02020603050405020304" pitchFamily="18" charset="0"/>
              </a:rPr>
              <a:t>Santosh Yadav Jada</a:t>
            </a:r>
          </a:p>
          <a:p>
            <a:r>
              <a:rPr lang="en-US" sz="2600" b="1" dirty="0">
                <a:latin typeface="Times New Roman" panose="02020603050405020304" pitchFamily="18" charset="0"/>
                <a:cs typeface="Times New Roman" panose="02020603050405020304" pitchFamily="18" charset="0"/>
              </a:rPr>
              <a:t>16245773</a:t>
            </a:r>
          </a:p>
          <a:p>
            <a:endParaRPr lang="en-US" dirty="0"/>
          </a:p>
        </p:txBody>
      </p:sp>
    </p:spTree>
    <p:extLst>
      <p:ext uri="{BB962C8B-B14F-4D97-AF65-F5344CB8AC3E}">
        <p14:creationId xmlns:p14="http://schemas.microsoft.com/office/powerpoint/2010/main" val="1761281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0B23-F7FE-40A0-9A10-CA8218DAAE7D}"/>
              </a:ext>
            </a:extLst>
          </p:cNvPr>
          <p:cNvSpPr>
            <a:spLocks noGrp="1"/>
          </p:cNvSpPr>
          <p:nvPr>
            <p:ph type="title"/>
          </p:nvPr>
        </p:nvSpPr>
        <p:spPr>
          <a:xfrm>
            <a:off x="457200" y="506436"/>
            <a:ext cx="8229600" cy="911201"/>
          </a:xfrm>
        </p:spPr>
        <p:txBody>
          <a:bodyPr>
            <a:normAutofit/>
          </a:bodyPr>
          <a:lstStyle/>
          <a:p>
            <a:r>
              <a:rPr lang="en-US" sz="3600" dirty="0">
                <a:latin typeface="Times New Roman" panose="02020603050405020304" pitchFamily="18" charset="0"/>
                <a:cs typeface="Times New Roman" panose="02020603050405020304" pitchFamily="18" charset="0"/>
              </a:rPr>
              <a:t>AT&amp;T Face database</a:t>
            </a:r>
          </a:p>
        </p:txBody>
      </p:sp>
      <p:sp>
        <p:nvSpPr>
          <p:cNvPr id="3" name="Content Placeholder 2">
            <a:extLst>
              <a:ext uri="{FF2B5EF4-FFF2-40B4-BE49-F238E27FC236}">
                <a16:creationId xmlns:a16="http://schemas.microsoft.com/office/drawing/2014/main" id="{09E82653-6459-4D40-9449-8C40AEA0D21B}"/>
              </a:ext>
            </a:extLst>
          </p:cNvPr>
          <p:cNvSpPr>
            <a:spLocks noGrp="1"/>
          </p:cNvSpPr>
          <p:nvPr>
            <p:ph idx="1"/>
          </p:nvPr>
        </p:nvSpPr>
        <p:spPr>
          <a:xfrm>
            <a:off x="457200" y="1600201"/>
            <a:ext cx="8229600" cy="4645854"/>
          </a:xfrm>
        </p:spPr>
        <p:txBody>
          <a:bodyPr>
            <a:normAutofit/>
          </a:bodyPr>
          <a:lstStyle/>
          <a:p>
            <a:r>
              <a:rPr lang="en-US" sz="2400" dirty="0">
                <a:latin typeface="Times New Roman" panose="02020603050405020304" pitchFamily="18" charset="0"/>
                <a:cs typeface="Times New Roman" panose="02020603050405020304" pitchFamily="18" charset="0"/>
              </a:rPr>
              <a:t>This data base consists of 400 face images.</a:t>
            </a:r>
          </a:p>
          <a:p>
            <a:r>
              <a:rPr lang="en-US" sz="2400" dirty="0">
                <a:latin typeface="Times New Roman" panose="02020603050405020304" pitchFamily="18" charset="0"/>
                <a:cs typeface="Times New Roman" panose="02020603050405020304" pitchFamily="18" charset="0"/>
              </a:rPr>
              <a:t>The subjects are 40 unique individuals with 10 images per subject.</a:t>
            </a:r>
          </a:p>
          <a:p>
            <a:pPr marL="0" indent="0">
              <a:buNone/>
            </a:pPr>
            <a:r>
              <a:rPr lang="en-US" sz="3600" dirty="0">
                <a:latin typeface="Times New Roman" panose="02020603050405020304" pitchFamily="18" charset="0"/>
                <a:cs typeface="Times New Roman" panose="02020603050405020304" pitchFamily="18" charset="0"/>
              </a:rPr>
              <a:t>                         Algorithm </a:t>
            </a:r>
          </a:p>
          <a:p>
            <a:r>
              <a:rPr lang="en-US" sz="2400" dirty="0">
                <a:latin typeface="Times New Roman" panose="02020603050405020304" pitchFamily="18" charset="0"/>
                <a:cs typeface="Times New Roman" panose="02020603050405020304" pitchFamily="18" charset="0"/>
              </a:rPr>
              <a:t>We have used LDA algorithm for the face recognition system.</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Software Used</a:t>
            </a:r>
          </a:p>
          <a:p>
            <a:r>
              <a:rPr lang="en-US" sz="2400" dirty="0">
                <a:latin typeface="Times New Roman" panose="02020603050405020304" pitchFamily="18" charset="0"/>
                <a:cs typeface="Times New Roman" panose="02020603050405020304" pitchFamily="18" charset="0"/>
              </a:rPr>
              <a:t>MATLAB2017</a:t>
            </a:r>
          </a:p>
          <a:p>
            <a:pPr marL="0" indent="0">
              <a:buNone/>
            </a:pP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83742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1F83C-7C0E-48A4-8E18-A5D0279C5403}"/>
              </a:ext>
            </a:extLst>
          </p:cNvPr>
          <p:cNvSpPr>
            <a:spLocks noGrp="1"/>
          </p:cNvSpPr>
          <p:nvPr>
            <p:ph type="title"/>
          </p:nvPr>
        </p:nvSpPr>
        <p:spPr>
          <a:xfrm>
            <a:off x="457200" y="274638"/>
            <a:ext cx="8229600" cy="1300944"/>
          </a:xfrm>
        </p:spPr>
        <p:txBody>
          <a:bodyPr>
            <a:normAutofit/>
          </a:bodyPr>
          <a:lstStyle/>
          <a:p>
            <a:r>
              <a:rPr lang="en-US" sz="2800" dirty="0">
                <a:latin typeface="Times New Roman" panose="02020603050405020304" pitchFamily="18" charset="0"/>
                <a:cs typeface="Times New Roman" panose="02020603050405020304" pitchFamily="18" charset="0"/>
              </a:rPr>
              <a:t>Procedure</a:t>
            </a:r>
          </a:p>
        </p:txBody>
      </p:sp>
      <p:sp>
        <p:nvSpPr>
          <p:cNvPr id="3" name="Content Placeholder 2">
            <a:extLst>
              <a:ext uri="{FF2B5EF4-FFF2-40B4-BE49-F238E27FC236}">
                <a16:creationId xmlns:a16="http://schemas.microsoft.com/office/drawing/2014/main" id="{E6A2D04F-0CC3-4497-82B1-26C3C96E3BCF}"/>
              </a:ext>
            </a:extLst>
          </p:cNvPr>
          <p:cNvSpPr>
            <a:spLocks noGrp="1"/>
          </p:cNvSpPr>
          <p:nvPr>
            <p:ph idx="1"/>
          </p:nvPr>
        </p:nvSpPr>
        <p:spPr>
          <a:xfrm>
            <a:off x="457200" y="1575582"/>
            <a:ext cx="8229600" cy="4550582"/>
          </a:xfrm>
        </p:spPr>
        <p:txBody>
          <a:bodyPr>
            <a:normAutofit/>
          </a:bodyPr>
          <a:lstStyle/>
          <a:p>
            <a:r>
              <a:rPr lang="en-US" sz="2400" dirty="0">
                <a:latin typeface="Times New Roman" panose="02020603050405020304" pitchFamily="18" charset="0"/>
                <a:cs typeface="Times New Roman" panose="02020603050405020304" pitchFamily="18" charset="0"/>
              </a:rPr>
              <a:t>Extract data from the database using recursive function.</a:t>
            </a:r>
          </a:p>
          <a:p>
            <a:r>
              <a:rPr lang="en-US" sz="2400" dirty="0">
                <a:latin typeface="Times New Roman" panose="02020603050405020304" pitchFamily="18" charset="0"/>
                <a:cs typeface="Times New Roman" panose="02020603050405020304" pitchFamily="18" charset="0"/>
              </a:rPr>
              <a:t>Normalize the data</a:t>
            </a:r>
          </a:p>
          <a:p>
            <a:r>
              <a:rPr lang="en-US" sz="2400" dirty="0">
                <a:latin typeface="Times New Roman" panose="02020603050405020304" pitchFamily="18" charset="0"/>
                <a:cs typeface="Times New Roman" panose="02020603050405020304" pitchFamily="18" charset="0"/>
              </a:rPr>
              <a:t>Calculate the within class scatter</a:t>
            </a:r>
          </a:p>
          <a:p>
            <a:r>
              <a:rPr lang="en-US" sz="2400" dirty="0">
                <a:latin typeface="Times New Roman" panose="02020603050405020304" pitchFamily="18" charset="0"/>
                <a:cs typeface="Times New Roman" panose="02020603050405020304" pitchFamily="18" charset="0"/>
              </a:rPr>
              <a:t>Calculate the between class scatter</a:t>
            </a:r>
          </a:p>
          <a:p>
            <a:r>
              <a:rPr lang="en-US" sz="2400" dirty="0">
                <a:latin typeface="Times New Roman" panose="02020603050405020304" pitchFamily="18" charset="0"/>
                <a:cs typeface="Times New Roman" panose="02020603050405020304" pitchFamily="18" charset="0"/>
              </a:rPr>
              <a:t>Calculate the Fisher Space</a:t>
            </a:r>
          </a:p>
          <a:p>
            <a:r>
              <a:rPr lang="en-US" sz="2400" dirty="0">
                <a:latin typeface="Times New Roman" panose="02020603050405020304" pitchFamily="18" charset="0"/>
                <a:cs typeface="Times New Roman" panose="02020603050405020304" pitchFamily="18" charset="0"/>
              </a:rPr>
              <a:t>Project the values into the Fisher Space</a:t>
            </a:r>
          </a:p>
          <a:p>
            <a:r>
              <a:rPr lang="en-US" sz="2400" dirty="0">
                <a:latin typeface="Times New Roman" panose="02020603050405020304" pitchFamily="18" charset="0"/>
                <a:cs typeface="Times New Roman" panose="02020603050405020304" pitchFamily="18" charset="0"/>
              </a:rPr>
              <a:t>Use Euclidean classifier</a:t>
            </a:r>
          </a:p>
          <a:p>
            <a:r>
              <a:rPr lang="en-US" sz="2400" dirty="0">
                <a:latin typeface="Times New Roman" panose="02020603050405020304" pitchFamily="18" charset="0"/>
                <a:cs typeface="Times New Roman" panose="02020603050405020304" pitchFamily="18" charset="0"/>
              </a:rPr>
              <a:t>Create labels</a:t>
            </a:r>
          </a:p>
          <a:p>
            <a:r>
              <a:rPr lang="en-US" sz="2400" dirty="0">
                <a:latin typeface="Times New Roman" panose="02020603050405020304" pitchFamily="18" charset="0"/>
                <a:cs typeface="Times New Roman" panose="02020603050405020304" pitchFamily="18" charset="0"/>
              </a:rPr>
              <a:t>Call the ezroc3 function</a:t>
            </a:r>
          </a:p>
          <a:p>
            <a:endParaRPr lang="en-US" sz="1400" dirty="0"/>
          </a:p>
        </p:txBody>
      </p:sp>
    </p:spTree>
    <p:extLst>
      <p:ext uri="{BB962C8B-B14F-4D97-AF65-F5344CB8AC3E}">
        <p14:creationId xmlns:p14="http://schemas.microsoft.com/office/powerpoint/2010/main" val="3052445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0B23-F7FE-40A0-9A10-CA8218DAAE7D}"/>
              </a:ext>
            </a:extLst>
          </p:cNvPr>
          <p:cNvSpPr>
            <a:spLocks noGrp="1"/>
          </p:cNvSpPr>
          <p:nvPr>
            <p:ph type="title"/>
          </p:nvPr>
        </p:nvSpPr>
        <p:spPr/>
        <p:txBody>
          <a:bodyPr>
            <a:normAutofit/>
          </a:bodyPr>
          <a:lstStyle/>
          <a:p>
            <a:r>
              <a:rPr lang="en-US" sz="3200" dirty="0"/>
              <a:t>ROC Curve for LDA</a:t>
            </a:r>
          </a:p>
        </p:txBody>
      </p:sp>
      <p:pic>
        <p:nvPicPr>
          <p:cNvPr id="5" name="Content Placeholder 4" descr="A screenshot of a social media post&#10;&#10;Description generated with very high confidence">
            <a:extLst>
              <a:ext uri="{FF2B5EF4-FFF2-40B4-BE49-F238E27FC236}">
                <a16:creationId xmlns:a16="http://schemas.microsoft.com/office/drawing/2014/main" id="{FE9EC16E-B74C-46EB-A632-A1E58DE7E38D}"/>
              </a:ext>
            </a:extLst>
          </p:cNvPr>
          <p:cNvPicPr>
            <a:picLocks noGrp="1" noChangeAspect="1"/>
          </p:cNvPicPr>
          <p:nvPr>
            <p:ph idx="1"/>
          </p:nvPr>
        </p:nvPicPr>
        <p:blipFill>
          <a:blip r:embed="rId2"/>
          <a:stretch>
            <a:fillRect/>
          </a:stretch>
        </p:blipFill>
        <p:spPr>
          <a:xfrm>
            <a:off x="1516690" y="1600200"/>
            <a:ext cx="6110620" cy="4525963"/>
          </a:xfrm>
        </p:spPr>
      </p:pic>
    </p:spTree>
    <p:extLst>
      <p:ext uri="{BB962C8B-B14F-4D97-AF65-F5344CB8AC3E}">
        <p14:creationId xmlns:p14="http://schemas.microsoft.com/office/powerpoint/2010/main" val="444488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4F062-12B7-4BA1-A4C3-68BE2E6C6DC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Performance Evaluation</a:t>
            </a:r>
            <a:endParaRPr lang="en-US" dirty="0"/>
          </a:p>
        </p:txBody>
      </p:sp>
      <p:sp>
        <p:nvSpPr>
          <p:cNvPr id="3" name="Content Placeholder 2">
            <a:extLst>
              <a:ext uri="{FF2B5EF4-FFF2-40B4-BE49-F238E27FC236}">
                <a16:creationId xmlns:a16="http://schemas.microsoft.com/office/drawing/2014/main" id="{DFB392FC-B68E-4D8F-B03D-358B4AA408C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GAR value at 0% FAR   : 0</a:t>
            </a:r>
          </a:p>
          <a:p>
            <a:r>
              <a:rPr lang="en-US" dirty="0">
                <a:latin typeface="Times New Roman" panose="02020603050405020304" pitchFamily="18" charset="0"/>
                <a:cs typeface="Times New Roman" panose="02020603050405020304" pitchFamily="18" charset="0"/>
              </a:rPr>
              <a:t>GAR value at 5% FAR   : 0.25</a:t>
            </a:r>
          </a:p>
          <a:p>
            <a:r>
              <a:rPr lang="en-US" dirty="0">
                <a:latin typeface="Times New Roman" panose="02020603050405020304" pitchFamily="18" charset="0"/>
                <a:cs typeface="Times New Roman" panose="02020603050405020304" pitchFamily="18" charset="0"/>
              </a:rPr>
              <a:t>GAR value at 10% FAR   : 0.58</a:t>
            </a:r>
          </a:p>
          <a:p>
            <a:pPr marL="0" indent="0">
              <a:buNone/>
            </a:pPr>
            <a:r>
              <a:rPr lang="en-US" dirty="0">
                <a:latin typeface="Times New Roman" panose="02020603050405020304" pitchFamily="18" charset="0"/>
                <a:cs typeface="Times New Roman" panose="02020603050405020304" pitchFamily="18" charset="0"/>
              </a:rPr>
              <a:t>EER =0.1958</a:t>
            </a:r>
          </a:p>
          <a:p>
            <a:endParaRPr lang="en-US" dirty="0"/>
          </a:p>
        </p:txBody>
      </p:sp>
    </p:spTree>
    <p:extLst>
      <p:ext uri="{BB962C8B-B14F-4D97-AF65-F5344CB8AC3E}">
        <p14:creationId xmlns:p14="http://schemas.microsoft.com/office/powerpoint/2010/main" val="3759370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B7D82-32C6-497E-A1DB-0DB23B171AEE}"/>
              </a:ext>
            </a:extLst>
          </p:cNvPr>
          <p:cNvSpPr>
            <a:spLocks noGrp="1"/>
          </p:cNvSpPr>
          <p:nvPr>
            <p:ph type="title"/>
          </p:nvPr>
        </p:nvSpPr>
        <p:spPr/>
        <p:txBody>
          <a:bodyPr>
            <a:normAutofit/>
          </a:bodyPr>
          <a:lstStyle/>
          <a:p>
            <a:r>
              <a:rPr lang="en-US" sz="3200" dirty="0"/>
              <a:t>Comparison between PCA and LDA</a:t>
            </a:r>
          </a:p>
        </p:txBody>
      </p:sp>
      <p:pic>
        <p:nvPicPr>
          <p:cNvPr id="5" name="Content Placeholder 4" descr="A close up of a map&#10;&#10;Description generated with very high confidence">
            <a:extLst>
              <a:ext uri="{FF2B5EF4-FFF2-40B4-BE49-F238E27FC236}">
                <a16:creationId xmlns:a16="http://schemas.microsoft.com/office/drawing/2014/main" id="{2E43F43E-2BEE-4A94-8CF7-CCEC1FBF701C}"/>
              </a:ext>
            </a:extLst>
          </p:cNvPr>
          <p:cNvPicPr>
            <a:picLocks noGrp="1" noChangeAspect="1"/>
          </p:cNvPicPr>
          <p:nvPr>
            <p:ph idx="1"/>
          </p:nvPr>
        </p:nvPicPr>
        <p:blipFill>
          <a:blip r:embed="rId2"/>
          <a:stretch>
            <a:fillRect/>
          </a:stretch>
        </p:blipFill>
        <p:spPr>
          <a:xfrm>
            <a:off x="0" y="1460598"/>
            <a:ext cx="4572000" cy="4273782"/>
          </a:xfrm>
        </p:spPr>
      </p:pic>
      <p:pic>
        <p:nvPicPr>
          <p:cNvPr id="6" name="Content Placeholder 4">
            <a:extLst>
              <a:ext uri="{FF2B5EF4-FFF2-40B4-BE49-F238E27FC236}">
                <a16:creationId xmlns:a16="http://schemas.microsoft.com/office/drawing/2014/main" id="{57330DC7-1312-4221-863A-26700DEBF054}"/>
              </a:ext>
            </a:extLst>
          </p:cNvPr>
          <p:cNvPicPr>
            <a:picLocks noChangeAspect="1"/>
          </p:cNvPicPr>
          <p:nvPr/>
        </p:nvPicPr>
        <p:blipFill>
          <a:blip r:embed="rId3"/>
          <a:stretch>
            <a:fillRect/>
          </a:stretch>
        </p:blipFill>
        <p:spPr>
          <a:xfrm>
            <a:off x="4466492" y="1460598"/>
            <a:ext cx="4677508" cy="4273782"/>
          </a:xfrm>
          <a:prstGeom prst="rect">
            <a:avLst/>
          </a:prstGeom>
        </p:spPr>
      </p:pic>
    </p:spTree>
    <p:extLst>
      <p:ext uri="{BB962C8B-B14F-4D97-AF65-F5344CB8AC3E}">
        <p14:creationId xmlns:p14="http://schemas.microsoft.com/office/powerpoint/2010/main" val="561128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BB36-2D38-46E3-B397-267C8875DF4B}"/>
              </a:ext>
            </a:extLst>
          </p:cNvPr>
          <p:cNvSpPr>
            <a:spLocks noGrp="1"/>
          </p:cNvSpPr>
          <p:nvPr>
            <p:ph type="title"/>
          </p:nvPr>
        </p:nvSpPr>
        <p:spPr>
          <a:xfrm>
            <a:off x="457200" y="534572"/>
            <a:ext cx="7790688" cy="883066"/>
          </a:xfrm>
        </p:spPr>
        <p:txBody>
          <a:bodyPr>
            <a:normAutofit/>
          </a:bodyPr>
          <a:lstStyle/>
          <a:p>
            <a:r>
              <a:rPr lang="en-US" sz="2800" dirty="0">
                <a:latin typeface="Times New Roman" panose="02020603050405020304" pitchFamily="18" charset="0"/>
                <a:cs typeface="Times New Roman" panose="02020603050405020304" pitchFamily="18" charset="0"/>
              </a:rPr>
              <a:t>Combination of PCA&amp;LDA</a:t>
            </a:r>
          </a:p>
        </p:txBody>
      </p:sp>
      <p:pic>
        <p:nvPicPr>
          <p:cNvPr id="5" name="Content Placeholder 4" descr="A close up of a map&#10;&#10;Description generated with very high confidence">
            <a:extLst>
              <a:ext uri="{FF2B5EF4-FFF2-40B4-BE49-F238E27FC236}">
                <a16:creationId xmlns:a16="http://schemas.microsoft.com/office/drawing/2014/main" id="{CB5EA111-EB11-4790-97EC-67A5467324A6}"/>
              </a:ext>
            </a:extLst>
          </p:cNvPr>
          <p:cNvPicPr>
            <a:picLocks noGrp="1" noChangeAspect="1"/>
          </p:cNvPicPr>
          <p:nvPr>
            <p:ph idx="1"/>
          </p:nvPr>
        </p:nvPicPr>
        <p:blipFill>
          <a:blip r:embed="rId2"/>
          <a:stretch>
            <a:fillRect/>
          </a:stretch>
        </p:blipFill>
        <p:spPr>
          <a:xfrm>
            <a:off x="626012" y="1716259"/>
            <a:ext cx="4452425" cy="4301917"/>
          </a:xfrm>
        </p:spPr>
      </p:pic>
      <p:sp>
        <p:nvSpPr>
          <p:cNvPr id="6" name="TextBox 5">
            <a:extLst>
              <a:ext uri="{FF2B5EF4-FFF2-40B4-BE49-F238E27FC236}">
                <a16:creationId xmlns:a16="http://schemas.microsoft.com/office/drawing/2014/main" id="{0338B4B9-FAA5-400B-A74E-2D8146BF3DB3}"/>
              </a:ext>
            </a:extLst>
          </p:cNvPr>
          <p:cNvSpPr txBox="1"/>
          <p:nvPr/>
        </p:nvSpPr>
        <p:spPr>
          <a:xfrm>
            <a:off x="5289452" y="1955408"/>
            <a:ext cx="3559126"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combination of PCA and </a:t>
            </a:r>
            <a:r>
              <a:rPr lang="en-US">
                <a:latin typeface="Times New Roman" panose="02020603050405020304" pitchFamily="18" charset="0"/>
                <a:cs typeface="Times New Roman" panose="02020603050405020304" pitchFamily="18" charset="0"/>
              </a:rPr>
              <a:t>LDA  </a:t>
            </a:r>
            <a:r>
              <a:rPr lang="en-US" dirty="0">
                <a:latin typeface="Times New Roman" panose="02020603050405020304" pitchFamily="18" charset="0"/>
                <a:cs typeface="Times New Roman" panose="02020603050405020304" pitchFamily="18" charset="0"/>
              </a:rPr>
              <a:t>gave an accuracy of 82% approx. This is because when we apply PCA in the first step, it  helps to remove null spaces from both Sb and </a:t>
            </a:r>
            <a:r>
              <a:rPr lang="en-US" dirty="0" err="1">
                <a:latin typeface="Times New Roman" panose="02020603050405020304" pitchFamily="18" charset="0"/>
                <a:cs typeface="Times New Roman" panose="02020603050405020304" pitchFamily="18" charset="0"/>
              </a:rPr>
              <a:t>Sw</a:t>
            </a:r>
            <a:r>
              <a:rPr lang="en-US" dirty="0">
                <a:latin typeface="Times New Roman" panose="02020603050405020304" pitchFamily="18" charset="0"/>
                <a:cs typeface="Times New Roman" panose="02020603050405020304" pitchFamily="18" charset="0"/>
              </a:rPr>
              <a:t> . But, this step potentially loses useful information. The null space of </a:t>
            </a:r>
            <a:r>
              <a:rPr lang="en-US" dirty="0" err="1">
                <a:latin typeface="Times New Roman" panose="02020603050405020304" pitchFamily="18" charset="0"/>
                <a:cs typeface="Times New Roman" panose="02020603050405020304" pitchFamily="18" charset="0"/>
              </a:rPr>
              <a:t>Sw</a:t>
            </a:r>
            <a:r>
              <a:rPr lang="en-US" dirty="0">
                <a:latin typeface="Times New Roman" panose="02020603050405020304" pitchFamily="18" charset="0"/>
                <a:cs typeface="Times New Roman" panose="02020603050405020304" pitchFamily="18" charset="0"/>
              </a:rPr>
              <a:t> contains the most discriminant information when the projection of Sb is not zero in that direction and so we may not have got the best of accuracy.</a:t>
            </a:r>
          </a:p>
        </p:txBody>
      </p:sp>
    </p:spTree>
    <p:extLst>
      <p:ext uri="{BB962C8B-B14F-4D97-AF65-F5344CB8AC3E}">
        <p14:creationId xmlns:p14="http://schemas.microsoft.com/office/powerpoint/2010/main" val="73857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6D415-D660-4D35-B889-B2FCB7101A6E}"/>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Comparison between PCA and LDA</a:t>
            </a:r>
          </a:p>
        </p:txBody>
      </p:sp>
      <p:sp>
        <p:nvSpPr>
          <p:cNvPr id="3" name="Content Placeholder 2">
            <a:extLst>
              <a:ext uri="{FF2B5EF4-FFF2-40B4-BE49-F238E27FC236}">
                <a16:creationId xmlns:a16="http://schemas.microsoft.com/office/drawing/2014/main" id="{5B50DD8A-FC8A-496A-BF52-82A01FF4822D}"/>
              </a:ext>
            </a:extLst>
          </p:cNvPr>
          <p:cNvSpPr>
            <a:spLocks noGrp="1"/>
          </p:cNvSpPr>
          <p:nvPr>
            <p:ph idx="1"/>
          </p:nvPr>
        </p:nvSpPr>
        <p:spPr>
          <a:xfrm>
            <a:off x="457200" y="1069146"/>
            <a:ext cx="8229600" cy="5057018"/>
          </a:xfrm>
        </p:spPr>
        <p:txBody>
          <a:bodyPr/>
          <a:lstStyle/>
          <a:p>
            <a:r>
              <a:rPr lang="en-US" sz="2400" dirty="0">
                <a:latin typeface="Times New Roman" panose="02020603050405020304" pitchFamily="18" charset="0"/>
                <a:cs typeface="Times New Roman" panose="02020603050405020304" pitchFamily="18" charset="0"/>
              </a:rPr>
              <a:t> LDA should outperform PCA and the area under the curve gives the accuracy. The standard LDA algorithm has difficulty processing high dimensional image data. In terms of accuracy the LDA shows good recognition rate. This is because the use of separate unique classes increases the feature space used for classification. PCA could outperform LDA when we have large datasets which are not labeled. The direct LDA method is numerically unstable because it involves the direct inversion of a likely high-dimensional matrix. The performance changes also with the number of images in each class and also the number </a:t>
            </a:r>
            <a:r>
              <a:rPr lang="en-US" sz="2400">
                <a:latin typeface="Times New Roman" panose="02020603050405020304" pitchFamily="18" charset="0"/>
                <a:cs typeface="Times New Roman" panose="02020603050405020304" pitchFamily="18" charset="0"/>
              </a:rPr>
              <a:t>of classes.</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Result:</a:t>
            </a:r>
            <a:r>
              <a:rPr lang="en-US" sz="2400" dirty="0">
                <a:latin typeface="Times New Roman" panose="02020603050405020304" pitchFamily="18" charset="0"/>
                <a:cs typeface="Times New Roman" panose="02020603050405020304" pitchFamily="18" charset="0"/>
              </a:rPr>
              <a:t> The accuracy we got is 88.16% for the linear discriminant analysis.</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2434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967</TotalTime>
  <Words>349</Words>
  <Application>Microsoft Office PowerPoint</Application>
  <PresentationFormat>On-screen Show (4:3)</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Calibri</vt:lpstr>
      <vt:lpstr>Helvetica</vt:lpstr>
      <vt:lpstr>Times New Roman</vt:lpstr>
      <vt:lpstr>Office Theme</vt:lpstr>
      <vt:lpstr>Custom Design</vt:lpstr>
      <vt:lpstr>Project Assignment</vt:lpstr>
      <vt:lpstr>AT&amp;T Face database</vt:lpstr>
      <vt:lpstr>Procedure</vt:lpstr>
      <vt:lpstr>ROC Curve for LDA</vt:lpstr>
      <vt:lpstr>Performance Evaluation</vt:lpstr>
      <vt:lpstr>Comparison between PCA and LDA</vt:lpstr>
      <vt:lpstr>Combination of PCA&amp;LDA</vt:lpstr>
      <vt:lpstr>Comparison between PCA and LDA</vt:lpstr>
    </vt:vector>
  </TitlesOfParts>
  <Company>University of Missouri - Kansas City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UMKC Faculty and Staff</dc:creator>
  <cp:lastModifiedBy>Jada, Santosh Yadav (UMKC-Student)</cp:lastModifiedBy>
  <cp:revision>31</cp:revision>
  <dcterms:created xsi:type="dcterms:W3CDTF">2014-01-29T16:55:47Z</dcterms:created>
  <dcterms:modified xsi:type="dcterms:W3CDTF">2018-05-07T19:35:19Z</dcterms:modified>
</cp:coreProperties>
</file>