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8" r:id="rId4"/>
    <p:sldId id="269" r:id="rId5"/>
    <p:sldId id="284" r:id="rId6"/>
    <p:sldId id="285" r:id="rId7"/>
    <p:sldId id="278" r:id="rId8"/>
    <p:sldId id="279" r:id="rId9"/>
    <p:sldId id="280" r:id="rId10"/>
    <p:sldId id="281" r:id="rId11"/>
    <p:sldId id="283" r:id="rId12"/>
    <p:sldId id="282" r:id="rId13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9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69A-7C40-4A00-A756-6BE6DED20433}" type="datetimeFigureOut">
              <a:rPr lang="en-US" smtClean="0">
                <a:uFillTx/>
              </a:rPr>
              <a:t>3/22/2018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27C0-CF4B-4BA4-B8B3-7CE669734B6F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69A-7C40-4A00-A756-6BE6DED20433}" type="datetimeFigureOut">
              <a:rPr lang="en-US" smtClean="0">
                <a:uFillTx/>
              </a:rPr>
              <a:t>3/22/2018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27C0-CF4B-4BA4-B8B3-7CE669734B6F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69A-7C40-4A00-A756-6BE6DED20433}" type="datetimeFigureOut">
              <a:rPr lang="en-US" smtClean="0">
                <a:uFillTx/>
              </a:rPr>
              <a:t>3/22/2018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27C0-CF4B-4BA4-B8B3-7CE669734B6F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69A-7C40-4A00-A756-6BE6DED20433}" type="datetimeFigureOut">
              <a:rPr lang="en-US" smtClean="0">
                <a:uFillTx/>
              </a:rPr>
              <a:t>3/22/2018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27C0-CF4B-4BA4-B8B3-7CE669734B6F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69A-7C40-4A00-A756-6BE6DED20433}" type="datetimeFigureOut">
              <a:rPr lang="en-US" smtClean="0">
                <a:uFillTx/>
              </a:rPr>
              <a:t>3/22/2018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27C0-CF4B-4BA4-B8B3-7CE669734B6F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69A-7C40-4A00-A756-6BE6DED20433}" type="datetimeFigureOut">
              <a:rPr lang="en-US" smtClean="0">
                <a:uFillTx/>
              </a:rPr>
              <a:t>3/22/2018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27C0-CF4B-4BA4-B8B3-7CE669734B6F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69A-7C40-4A00-A756-6BE6DED20433}" type="datetimeFigureOut">
              <a:rPr lang="en-US" smtClean="0">
                <a:uFillTx/>
              </a:rPr>
              <a:t>3/22/2018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27C0-CF4B-4BA4-B8B3-7CE669734B6F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69A-7C40-4A00-A756-6BE6DED20433}" type="datetimeFigureOut">
              <a:rPr lang="en-US" smtClean="0">
                <a:uFillTx/>
              </a:rPr>
              <a:t>3/22/2018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27C0-CF4B-4BA4-B8B3-7CE669734B6F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69A-7C40-4A00-A756-6BE6DED20433}" type="datetimeFigureOut">
              <a:rPr lang="en-US" smtClean="0">
                <a:uFillTx/>
              </a:rPr>
              <a:t>3/22/2018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27C0-CF4B-4BA4-B8B3-7CE669734B6F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69A-7C40-4A00-A756-6BE6DED20433}" type="datetimeFigureOut">
              <a:rPr lang="en-US" smtClean="0">
                <a:uFillTx/>
              </a:rPr>
              <a:t>3/22/2018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27C0-CF4B-4BA4-B8B3-7CE669734B6F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769A-7C40-4A00-A756-6BE6DED20433}" type="datetimeFigureOut">
              <a:rPr lang="en-US" smtClean="0">
                <a:uFillTx/>
              </a:rPr>
              <a:t>3/22/2018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27C0-CF4B-4BA4-B8B3-7CE669734B6F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4AF4769A-7C40-4A00-A756-6BE6DED20433}" type="datetimeFigureOut">
              <a:rPr lang="en-US" smtClean="0">
                <a:uFillTx/>
              </a:rPr>
              <a:t>3/22/2018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F70827C0-CF4B-4BA4-B8B3-7CE669734B6F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Project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using Linear Discriminant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3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3. Face Recognition using LDA (Algorithm)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7568"/>
            <a:ext cx="10515600" cy="4529395"/>
          </a:xfrm>
        </p:spPr>
        <p:txBody>
          <a:bodyPr>
            <a:normAutofit/>
          </a:bodyPr>
          <a:lstStyle/>
          <a:p>
            <a:r>
              <a:rPr lang="en-US" dirty="0">
                <a:uFillTx/>
              </a:rPr>
              <a:t>Prepare a training set of face images</a:t>
            </a:r>
          </a:p>
          <a:p>
            <a:pPr lvl="1"/>
            <a:r>
              <a:rPr lang="en-US" dirty="0">
                <a:uFillTx/>
              </a:rPr>
              <a:t>Each image is treated as one vector, simply by concatenating the rows of pixels in the original images</a:t>
            </a:r>
          </a:p>
          <a:p>
            <a:r>
              <a:rPr lang="en-US" dirty="0">
                <a:uFillTx/>
              </a:rPr>
              <a:t>Compute Within and Between class Scatter Matrices. </a:t>
            </a:r>
          </a:p>
          <a:p>
            <a:r>
              <a:rPr lang="en-US" dirty="0">
                <a:uFillTx/>
              </a:rPr>
              <a:t>Calculate the eigenvectors and eigenvalues of the covariance matrix.</a:t>
            </a:r>
          </a:p>
          <a:p>
            <a:r>
              <a:rPr lang="en-US" dirty="0">
                <a:uFillTx/>
              </a:rPr>
              <a:t>Choose the principal components. Sort the eigenvalues in descending order and arrange eigenvectors accordingly. </a:t>
            </a:r>
          </a:p>
          <a:p>
            <a:endParaRPr lang="en-US" dirty="0">
              <a:uFillTx/>
            </a:endParaRPr>
          </a:p>
          <a:p>
            <a:endParaRPr lang="en-US" dirty="0">
              <a:uFillTx/>
            </a:endParaRPr>
          </a:p>
          <a:p>
            <a:endParaRPr lang="en-US" dirty="0">
              <a:uFillTx/>
            </a:endParaRPr>
          </a:p>
          <a:p>
            <a:endParaRPr lang="en-US" dirty="0">
              <a:uFillTx/>
            </a:endParaRPr>
          </a:p>
          <a:p>
            <a:endParaRPr lang="en-US" dirty="0">
              <a:uFillTx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E10F-8DEC-4971-AA2D-098D5F8E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FFA17-40A0-4360-A25D-EFD492F35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Training: </a:t>
            </a:r>
            <a:r>
              <a:rPr lang="en-US" dirty="0"/>
              <a:t>Use 1 to 5 images of 40 subjects to train the Fisher space (LDA subspace).</a:t>
            </a:r>
          </a:p>
          <a:p>
            <a:r>
              <a:rPr lang="en-US" dirty="0"/>
              <a:t>Project all the images (1 to 10) of 40 subjects into the LDA subspace</a:t>
            </a:r>
          </a:p>
          <a:p>
            <a:r>
              <a:rPr lang="en-US" dirty="0">
                <a:solidFill>
                  <a:srgbClr val="FF0000"/>
                </a:solidFill>
              </a:rPr>
              <a:t>Testing: </a:t>
            </a:r>
            <a:r>
              <a:rPr lang="en-US" dirty="0"/>
              <a:t>Following the protocol of Mode 1 of PCA, compute genuine and impostor scores between enrollment and test images (as explained in the class).</a:t>
            </a:r>
          </a:p>
          <a:p>
            <a:pPr lvl="1"/>
            <a:r>
              <a:rPr lang="en-US" sz="2800" dirty="0"/>
              <a:t>Enrollment (training) images : 1 to 5 (40 Subjects)</a:t>
            </a:r>
          </a:p>
          <a:p>
            <a:pPr lvl="1"/>
            <a:r>
              <a:rPr lang="en-US" sz="2800" dirty="0"/>
              <a:t>Test (verification) images: 6 to 10 (40 Subjects)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Performance metrics: </a:t>
            </a:r>
            <a:r>
              <a:rPr lang="en-US" dirty="0"/>
              <a:t>Compute EER and GAR at 0%, 5% and 10% FAR points.</a:t>
            </a:r>
          </a:p>
        </p:txBody>
      </p:sp>
    </p:spTree>
    <p:extLst>
      <p:ext uri="{BB962C8B-B14F-4D97-AF65-F5344CB8AC3E}">
        <p14:creationId xmlns:p14="http://schemas.microsoft.com/office/powerpoint/2010/main" val="418059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448"/>
            <a:ext cx="10515600" cy="4583515"/>
          </a:xfrm>
        </p:spPr>
        <p:txBody>
          <a:bodyPr>
            <a:normAutofit/>
          </a:bodyPr>
          <a:lstStyle/>
          <a:p>
            <a:pPr lvl="1"/>
            <a:endParaRPr lang="en-US" sz="2800" dirty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One page summary of the paper (30 points)</a:t>
            </a:r>
          </a:p>
          <a:p>
            <a:pPr lvl="1"/>
            <a:r>
              <a:rPr lang="en-US" sz="28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Code: (70 points)</a:t>
            </a:r>
          </a:p>
          <a:p>
            <a:pPr lvl="2"/>
            <a:r>
              <a:rPr lang="en-US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Well commented MATLAB code organized in a modular fashion </a:t>
            </a:r>
          </a:p>
          <a:p>
            <a:pPr lvl="2"/>
            <a:r>
              <a:rPr lang="en-US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ROC curve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LDA based face recognition with PCA based face recognition (Mode 1)</a:t>
            </a:r>
          </a:p>
          <a:p>
            <a:pPr lvl="2"/>
            <a:r>
              <a:rPr lang="en-US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Slide presentation of the project goal, steps involved and the obtained results (10 Slides)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Bonus (10 points)</a:t>
            </a:r>
          </a:p>
          <a:p>
            <a:pPr lvl="2"/>
            <a:r>
              <a:rPr lang="en-US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Perform LDA on feature vectors obtained using PCA (1 to 10 images), compute the performance of the system using Mode 1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the obtained ROC Curve.</a:t>
            </a:r>
            <a:endParaRPr lang="en-US" dirty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78227" y="558114"/>
            <a:ext cx="6096000" cy="11430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C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Pipeline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3027" y="1948249"/>
            <a:ext cx="5791200" cy="2426043"/>
          </a:xfrm>
          <a:noFill/>
        </p:spPr>
        <p:txBody>
          <a:bodyPr/>
          <a:lstStyle/>
          <a:p>
            <a:r>
              <a:rPr lang="en-US" altLang="en-US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Face Segmentation/Detection</a:t>
            </a:r>
          </a:p>
          <a:p>
            <a:r>
              <a:rPr lang="en-US" altLang="en-US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Facial Feature Extraction</a:t>
            </a:r>
          </a:p>
          <a:p>
            <a:r>
              <a:rPr lang="en-US" altLang="en-US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</a:p>
          <a:p>
            <a:endParaRPr lang="en-US" altLang="en-US" dirty="0">
              <a:uFillTx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66938" y="500063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4000" b="1" dirty="0">
                <a:solidFill>
                  <a:srgbClr val="C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Linear Discriminant Analysis (LDA)</a:t>
            </a:r>
            <a:endParaRPr lang="en-US" altLang="ko-KR" sz="4000" dirty="0"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1905000" y="1676400"/>
            <a:ext cx="86106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en-US" altLang="ko-KR" sz="24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goal of LDA?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1828800" y="2209799"/>
            <a:ext cx="8686800" cy="404271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uFillTx/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lvl="1" eaLnBrk="1" hangingPunct="1">
              <a:buClr>
                <a:srgbClr val="000000"/>
              </a:buClr>
              <a:buFont typeface="Arial" panose="020B0604020202020204" pitchFamily="34" charset="0"/>
              <a:buChar char="−"/>
            </a:pPr>
            <a:r>
              <a:rPr lang="en-US" altLang="ko-KR" sz="24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Perform dimensionality reduction “while preserving as much of the class discriminatory information as possible”.</a:t>
            </a:r>
          </a:p>
          <a:p>
            <a:pPr lvl="1" eaLnBrk="1" hangingPunct="1">
              <a:buClr>
                <a:srgbClr val="000000"/>
              </a:buClr>
              <a:buFont typeface="Arial" panose="020B0604020202020204" pitchFamily="34" charset="0"/>
              <a:buChar char="−"/>
            </a:pPr>
            <a:r>
              <a:rPr lang="en-US" altLang="ko-KR" sz="24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Seeks to find directions along which the classes are best separated.</a:t>
            </a:r>
          </a:p>
          <a:p>
            <a:pPr lvl="1" eaLnBrk="1" hangingPunct="1">
              <a:buClr>
                <a:srgbClr val="000000"/>
              </a:buClr>
              <a:buFont typeface="Arial" panose="020B0604020202020204" pitchFamily="34" charset="0"/>
              <a:buChar char="−"/>
            </a:pPr>
            <a:r>
              <a:rPr lang="en-US" altLang="ko-KR" sz="24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Takes into consideration the scatter </a:t>
            </a:r>
            <a:r>
              <a:rPr lang="en-US" altLang="ko-KR" sz="2400" i="1" u="sng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within-classes</a:t>
            </a:r>
            <a:r>
              <a:rPr lang="en-US" altLang="ko-KR" sz="2400" i="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but also the scatter </a:t>
            </a:r>
            <a:r>
              <a:rPr lang="en-US" altLang="ko-KR" sz="2400" i="1" u="sng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between-classes</a:t>
            </a:r>
            <a:r>
              <a:rPr lang="en-US" altLang="ko-KR" sz="24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Clr>
                <a:srgbClr val="000000"/>
              </a:buClr>
              <a:buFont typeface="Arial" panose="020B0604020202020204" pitchFamily="34" charset="0"/>
              <a:buChar char="−"/>
            </a:pPr>
            <a:r>
              <a:rPr lang="en-US" altLang="ko-KR" sz="24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For example of face recognition, more capable of distinguishing image variation due to </a:t>
            </a:r>
            <a:r>
              <a:rPr lang="en-US" altLang="ko-KR" sz="2400" u="sng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en-US" altLang="ko-KR" sz="24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from variation due to other sources such as </a:t>
            </a:r>
            <a:r>
              <a:rPr lang="en-US" altLang="ko-KR" sz="2400" u="sng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illumination</a:t>
            </a:r>
            <a:r>
              <a:rPr lang="en-US" altLang="ko-KR" sz="24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ko-KR" sz="2400" u="sng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ko-KR" sz="24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03120" y="530085"/>
            <a:ext cx="7467600" cy="1143000"/>
          </a:xfrm>
        </p:spPr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03120" y="1836516"/>
            <a:ext cx="8336280" cy="4716684"/>
          </a:xfrm>
        </p:spPr>
        <p:txBody>
          <a:bodyPr/>
          <a:lstStyle/>
          <a:p>
            <a:r>
              <a:rPr lang="en-US" altLang="en-US" sz="20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method using LDA is called fisherface method.</a:t>
            </a:r>
          </a:p>
          <a:p>
            <a:endParaRPr lang="en-US" altLang="en-US" sz="2000" dirty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Eigenface use linear PCA. It is not optimal to discrimination for one face class from others.</a:t>
            </a:r>
          </a:p>
          <a:p>
            <a:endParaRPr lang="en-US" altLang="en-US" sz="2000" dirty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 err="1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Fisherface</a:t>
            </a:r>
            <a:r>
              <a:rPr lang="en-US" altLang="en-US" sz="20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method seeks to find a linear transformation to maximize the between-class scatter and minimize the within-class scatter.</a:t>
            </a:r>
          </a:p>
          <a:p>
            <a:endParaRPr lang="en-US" altLang="en-US" sz="2000" dirty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Test results demonstrated LDA is better than eigenface using linear PCA (1997).</a:t>
            </a:r>
          </a:p>
          <a:p>
            <a:endParaRPr lang="en-US" altLang="en-US" sz="2000" dirty="0">
              <a:uFillTx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ChangeArrowheads="1"/>
          </p:cNvSpPr>
          <p:nvPr/>
        </p:nvSpPr>
        <p:spPr bwMode="auto">
          <a:xfrm>
            <a:off x="1752600" y="132835"/>
            <a:ext cx="8763000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b="1" dirty="0">
                <a:solidFill>
                  <a:srgbClr val="C00000"/>
                </a:solidFill>
              </a:rPr>
              <a:t>Biometrics Terms:      Authentication vs. Identification</a:t>
            </a:r>
          </a:p>
        </p:txBody>
      </p:sp>
      <p:sp>
        <p:nvSpPr>
          <p:cNvPr id="964611" name="Rectangle 3"/>
          <p:cNvSpPr>
            <a:spLocks noChangeArrowheads="1"/>
          </p:cNvSpPr>
          <p:nvPr/>
        </p:nvSpPr>
        <p:spPr bwMode="auto">
          <a:xfrm>
            <a:off x="2705101" y="1208387"/>
            <a:ext cx="8610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Face Authentication/Verification (1:1 matching)</a:t>
            </a:r>
          </a:p>
          <a:p>
            <a:pPr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Face Identification/Recognition (1:N matching)</a:t>
            </a:r>
          </a:p>
        </p:txBody>
      </p:sp>
      <p:pic>
        <p:nvPicPr>
          <p:cNvPr id="964612" name="Picture 4" descr="se10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1865871"/>
            <a:ext cx="13716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4613" name="Picture 5" descr="se01_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6" y="5105401"/>
            <a:ext cx="752475" cy="112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4614" name="Picture 6" descr="se02_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6" y="5105401"/>
            <a:ext cx="752475" cy="112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4615" name="Picture 7" descr="se04_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26" y="5105401"/>
            <a:ext cx="752475" cy="112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4616" name="Picture 8" descr="se05_0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726" y="5105401"/>
            <a:ext cx="752475" cy="112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4617" name="Picture 9" descr="se10_0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05400"/>
            <a:ext cx="762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4618" name="Picture 10" descr="se10_0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1865871"/>
            <a:ext cx="13716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4619" name="Picture 11" descr="se10_0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20" y="4641057"/>
            <a:ext cx="13716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98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56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Biometrics Terms:                                     Genuine and Impostors</a:t>
            </a:r>
          </a:p>
        </p:txBody>
      </p:sp>
      <p:pic>
        <p:nvPicPr>
          <p:cNvPr id="4" name="Picture 10" descr="se10_0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792" y="1690688"/>
            <a:ext cx="1442208" cy="216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e10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931" y="1776198"/>
            <a:ext cx="1442208" cy="216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-Right Arrow 5"/>
          <p:cNvSpPr/>
          <p:nvPr/>
        </p:nvSpPr>
        <p:spPr>
          <a:xfrm>
            <a:off x="3616024" y="2680740"/>
            <a:ext cx="757882" cy="3542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0" descr="se10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792" y="4375235"/>
            <a:ext cx="1442208" cy="216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se01_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931" y="4602893"/>
            <a:ext cx="1442208" cy="199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-Right Arrow 8"/>
          <p:cNvSpPr/>
          <p:nvPr/>
        </p:nvSpPr>
        <p:spPr>
          <a:xfrm>
            <a:off x="3616024" y="5243964"/>
            <a:ext cx="757882" cy="3542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47005" y="2599377"/>
            <a:ext cx="2290119" cy="876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Genuine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47004" y="4982750"/>
            <a:ext cx="2290119" cy="876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Impostor</a:t>
            </a:r>
          </a:p>
        </p:txBody>
      </p:sp>
    </p:spTree>
    <p:extLst>
      <p:ext uri="{BB962C8B-B14F-4D97-AF65-F5344CB8AC3E}">
        <p14:creationId xmlns:p14="http://schemas.microsoft.com/office/powerpoint/2010/main" val="166030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Project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Reading Assignment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Face Recognition using Linear Discriminant Analysis (LDA)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Comparison with Principal Component Analysis (PCA) based Face Recognition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uFillTx/>
            </a:endParaRPr>
          </a:p>
          <a:p>
            <a:endParaRPr lang="en-US" dirty="0">
              <a:uFillTx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b="1" dirty="0">
                <a:solidFill>
                  <a:srgbClr val="C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C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Reading Assignment</a:t>
            </a:r>
            <a:endParaRPr lang="en-US" dirty="0">
              <a:solidFill>
                <a:srgbClr val="C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687" y="1690688"/>
            <a:ext cx="10515600" cy="4351338"/>
          </a:xfrm>
        </p:spPr>
        <p:txBody>
          <a:bodyPr/>
          <a:lstStyle/>
          <a:p>
            <a:endParaRPr lang="en-US" dirty="0">
              <a:uFillTx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paper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Yang, Hua Yu, William Kunz “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Efficient LDA Algorithm  for Face Recognition”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(https://pdfs.semanticscholar.org/13b8/e93e463286a4b0275ecbb599569bbb7bf70f.pdf)</a:t>
            </a:r>
          </a:p>
          <a:p>
            <a:pPr marL="0" indent="0">
              <a:buNone/>
            </a:pPr>
            <a:endParaRPr lang="en-US" sz="2400" dirty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Prepare </a:t>
            </a:r>
            <a:r>
              <a:rPr lang="en-US" i="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page summary of the paper (critical analysis may be added)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2.  AT&amp;T Face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20632" cy="4351338"/>
          </a:xfrm>
        </p:spPr>
        <p:txBody>
          <a:bodyPr>
            <a:normAutofit/>
          </a:bodyPr>
          <a:lstStyle/>
          <a:p>
            <a:r>
              <a:rPr lang="en-US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AT&amp;T</a:t>
            </a:r>
            <a:r>
              <a:rPr lang="en-US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database is freely downloadable and contains a set of 400 face images (http://www.cl.cam.ac.uk/research/dtg/attarchive/facedatabase.html)</a:t>
            </a:r>
          </a:p>
          <a:p>
            <a:pPr algn="just"/>
            <a:endParaRPr lang="en-US" dirty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There are ten different images of each of 40 distinct subjects </a:t>
            </a:r>
          </a:p>
          <a:p>
            <a:pPr algn="just"/>
            <a:endParaRPr lang="en-US" dirty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For some subjects, the images were taken at different times, varying the lighting, facial expressions (open / closed eyes, smiling / not smiling) and facial details (glasses / no glasses)</a:t>
            </a:r>
          </a:p>
          <a:p>
            <a:endParaRPr lang="en-US" dirty="0">
              <a:uFillTx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641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Gulim</vt:lpstr>
      <vt:lpstr>맑은 고딕</vt:lpstr>
      <vt:lpstr>新細明體</vt:lpstr>
      <vt:lpstr>Arial</vt:lpstr>
      <vt:lpstr>Calibri</vt:lpstr>
      <vt:lpstr>Calibri Light</vt:lpstr>
      <vt:lpstr>Times New Roman</vt:lpstr>
      <vt:lpstr>Office Theme</vt:lpstr>
      <vt:lpstr>Project Assignment</vt:lpstr>
      <vt:lpstr>Face Recognition Pipeline</vt:lpstr>
      <vt:lpstr>Linear Discriminant Analysis (LDA)</vt:lpstr>
      <vt:lpstr>LDA</vt:lpstr>
      <vt:lpstr>PowerPoint Presentation</vt:lpstr>
      <vt:lpstr>Biometrics Terms:                                     Genuine and Impostors</vt:lpstr>
      <vt:lpstr>Project Assignment</vt:lpstr>
      <vt:lpstr>1. Reading Assignment</vt:lpstr>
      <vt:lpstr>2.  AT&amp;T Face Database</vt:lpstr>
      <vt:lpstr>3. Face Recognition using LDA (Algorithm)</vt:lpstr>
      <vt:lpstr>Experimental Protocol</vt:lpstr>
      <vt:lpstr>Deliverables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Rattani, Ajita</dc:creator>
  <cp:lastModifiedBy>Vinay Budhraja</cp:lastModifiedBy>
  <cp:revision>23</cp:revision>
  <dcterms:created xsi:type="dcterms:W3CDTF">2016-03-22T11:06:53Z</dcterms:created>
  <dcterms:modified xsi:type="dcterms:W3CDTF">2018-03-23T00:29:21Z</dcterms:modified>
</cp:coreProperties>
</file>