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61" r:id="rId4"/>
    <p:sldId id="266" r:id="rId5"/>
    <p:sldId id="263" r:id="rId6"/>
    <p:sldId id="270" r:id="rId7"/>
    <p:sldId id="267" r:id="rId8"/>
    <p:sldId id="268" r:id="rId9"/>
    <p:sldId id="26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5514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2697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09086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696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602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3987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55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9916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8048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08491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7912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401628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60969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2582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9374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3116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B77C0E-67A9-7043-A4EF-BB6590D640F8}"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231439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B77C0E-67A9-7043-A4EF-BB6590D640F8}"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30395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B77C0E-67A9-7043-A4EF-BB6590D640F8}"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2793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7C0E-67A9-7043-A4EF-BB6590D640F8}"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8634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5957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6453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77C0E-67A9-7043-A4EF-BB6590D640F8}" type="datetimeFigureOut">
              <a:rPr lang="en-US" smtClean="0"/>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70EF-DC70-1C42-943C-79D494D2C8C8}" type="slidenum">
              <a:rPr lang="en-US" smtClean="0"/>
              <a:t>‹#›</a:t>
            </a:fld>
            <a:endParaRPr lang="en-US"/>
          </a:p>
        </p:txBody>
      </p:sp>
    </p:spTree>
    <p:extLst>
      <p:ext uri="{BB962C8B-B14F-4D97-AF65-F5344CB8AC3E}">
        <p14:creationId xmlns:p14="http://schemas.microsoft.com/office/powerpoint/2010/main" val="794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8123"/>
            <a:ext cx="7772400" cy="984739"/>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Project Assignment</a:t>
            </a:r>
            <a:endParaRPr lang="en-US" sz="3600" dirty="0"/>
          </a:p>
        </p:txBody>
      </p:sp>
      <p:sp>
        <p:nvSpPr>
          <p:cNvPr id="3" name="Subtitle 2"/>
          <p:cNvSpPr>
            <a:spLocks noGrp="1"/>
          </p:cNvSpPr>
          <p:nvPr>
            <p:ph type="subTitle" idx="1"/>
          </p:nvPr>
        </p:nvSpPr>
        <p:spPr>
          <a:xfrm>
            <a:off x="1139483" y="2827606"/>
            <a:ext cx="6632917" cy="2342271"/>
          </a:xfrm>
        </p:spPr>
        <p:txBody>
          <a:bodyPr>
            <a:normAutofit fontScale="92500" lnSpcReduction="10000"/>
          </a:bodyPr>
          <a:lstStyle/>
          <a:p>
            <a:r>
              <a:rPr lang="en-US" sz="3500" b="1" dirty="0">
                <a:latin typeface="Times New Roman" panose="02020603050405020304" pitchFamily="18" charset="0"/>
                <a:cs typeface="Times New Roman" panose="02020603050405020304" pitchFamily="18" charset="0"/>
              </a:rPr>
              <a:t>Multi-Classifier System for Face Recognition</a:t>
            </a:r>
          </a:p>
          <a:p>
            <a:endParaRPr lang="en-US" dirty="0"/>
          </a:p>
          <a:p>
            <a:r>
              <a:rPr lang="en-US" sz="2600" b="1" dirty="0">
                <a:latin typeface="Times New Roman" panose="02020603050405020304" pitchFamily="18" charset="0"/>
                <a:cs typeface="Times New Roman" panose="02020603050405020304" pitchFamily="18" charset="0"/>
              </a:rPr>
              <a:t>Santosh Yadav Jada</a:t>
            </a:r>
          </a:p>
          <a:p>
            <a:r>
              <a:rPr lang="en-US" sz="2600" b="1" dirty="0">
                <a:latin typeface="Times New Roman" panose="02020603050405020304" pitchFamily="18" charset="0"/>
                <a:cs typeface="Times New Roman" panose="02020603050405020304" pitchFamily="18" charset="0"/>
              </a:rPr>
              <a:t>16245773</a:t>
            </a:r>
          </a:p>
          <a:p>
            <a:endParaRPr lang="en-US" dirty="0"/>
          </a:p>
        </p:txBody>
      </p:sp>
    </p:spTree>
    <p:extLst>
      <p:ext uri="{BB962C8B-B14F-4D97-AF65-F5344CB8AC3E}">
        <p14:creationId xmlns:p14="http://schemas.microsoft.com/office/powerpoint/2010/main" val="176128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0B23-F7FE-40A0-9A10-CA8218DAAE7D}"/>
              </a:ext>
            </a:extLst>
          </p:cNvPr>
          <p:cNvSpPr>
            <a:spLocks noGrp="1"/>
          </p:cNvSpPr>
          <p:nvPr>
            <p:ph type="title"/>
          </p:nvPr>
        </p:nvSpPr>
        <p:spPr>
          <a:xfrm>
            <a:off x="457200" y="506436"/>
            <a:ext cx="8229600" cy="911201"/>
          </a:xfrm>
        </p:spPr>
        <p:txBody>
          <a:bodyPr>
            <a:normAutofit/>
          </a:bodyPr>
          <a:lstStyle/>
          <a:p>
            <a:r>
              <a:rPr lang="en-US" sz="3600" dirty="0">
                <a:latin typeface="Times New Roman" panose="02020603050405020304" pitchFamily="18" charset="0"/>
                <a:cs typeface="Times New Roman" panose="02020603050405020304" pitchFamily="18" charset="0"/>
              </a:rPr>
              <a:t>AT&amp;T Face database</a:t>
            </a:r>
          </a:p>
        </p:txBody>
      </p:sp>
      <p:sp>
        <p:nvSpPr>
          <p:cNvPr id="3" name="Content Placeholder 2">
            <a:extLst>
              <a:ext uri="{FF2B5EF4-FFF2-40B4-BE49-F238E27FC236}">
                <a16:creationId xmlns:a16="http://schemas.microsoft.com/office/drawing/2014/main" id="{09E82653-6459-4D40-9449-8C40AEA0D21B}"/>
              </a:ext>
            </a:extLst>
          </p:cNvPr>
          <p:cNvSpPr>
            <a:spLocks noGrp="1"/>
          </p:cNvSpPr>
          <p:nvPr>
            <p:ph idx="1"/>
          </p:nvPr>
        </p:nvSpPr>
        <p:spPr>
          <a:xfrm>
            <a:off x="457200" y="1600201"/>
            <a:ext cx="8229600" cy="4645854"/>
          </a:xfrm>
        </p:spPr>
        <p:txBody>
          <a:bodyPr>
            <a:normAutofit/>
          </a:bodyPr>
          <a:lstStyle/>
          <a:p>
            <a:r>
              <a:rPr lang="en-US" sz="2400" dirty="0">
                <a:latin typeface="Times New Roman" panose="02020603050405020304" pitchFamily="18" charset="0"/>
                <a:cs typeface="Times New Roman" panose="02020603050405020304" pitchFamily="18" charset="0"/>
              </a:rPr>
              <a:t>This data base consists of 400 face images.</a:t>
            </a:r>
          </a:p>
          <a:p>
            <a:r>
              <a:rPr lang="en-US" sz="2400" dirty="0">
                <a:latin typeface="Times New Roman" panose="02020603050405020304" pitchFamily="18" charset="0"/>
                <a:cs typeface="Times New Roman" panose="02020603050405020304" pitchFamily="18" charset="0"/>
              </a:rPr>
              <a:t>The subjects are 40 unique individuals with 10 images per subject.</a:t>
            </a:r>
          </a:p>
          <a:p>
            <a:pPr marL="0" indent="0">
              <a:buNone/>
            </a:pPr>
            <a:r>
              <a:rPr lang="en-US" sz="3600" dirty="0">
                <a:latin typeface="Times New Roman" panose="02020603050405020304" pitchFamily="18" charset="0"/>
                <a:cs typeface="Times New Roman" panose="02020603050405020304" pitchFamily="18" charset="0"/>
              </a:rPr>
              <a:t>                         Algorithm </a:t>
            </a:r>
          </a:p>
          <a:p>
            <a:r>
              <a:rPr lang="en-US" sz="2400" dirty="0">
                <a:latin typeface="Times New Roman" panose="02020603050405020304" pitchFamily="18" charset="0"/>
                <a:cs typeface="Times New Roman" panose="02020603050405020304" pitchFamily="18" charset="0"/>
              </a:rPr>
              <a:t>We have used  PCA, LDA </a:t>
            </a:r>
            <a:r>
              <a:rPr lang="en-US" sz="2400">
                <a:latin typeface="Times New Roman" panose="02020603050405020304" pitchFamily="18" charset="0"/>
                <a:cs typeface="Times New Roman" panose="02020603050405020304" pitchFamily="18" charset="0"/>
              </a:rPr>
              <a:t>algorithm for </a:t>
            </a:r>
            <a:r>
              <a:rPr lang="en-US" sz="2400" dirty="0">
                <a:latin typeface="Times New Roman" panose="02020603050405020304" pitchFamily="18" charset="0"/>
                <a:cs typeface="Times New Roman" panose="02020603050405020304" pitchFamily="18" charset="0"/>
              </a:rPr>
              <a:t>the face recognition system.</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Software Used</a:t>
            </a:r>
          </a:p>
          <a:p>
            <a:r>
              <a:rPr lang="en-US" sz="2400" dirty="0">
                <a:latin typeface="Times New Roman" panose="02020603050405020304" pitchFamily="18" charset="0"/>
                <a:cs typeface="Times New Roman" panose="02020603050405020304" pitchFamily="18" charset="0"/>
              </a:rPr>
              <a:t>MATLAB2017</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374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154FF-450A-4836-B148-64BDC97E8858}"/>
              </a:ext>
            </a:extLst>
          </p:cNvPr>
          <p:cNvSpPr>
            <a:spLocks noGrp="1"/>
          </p:cNvSpPr>
          <p:nvPr>
            <p:ph idx="1"/>
          </p:nvPr>
        </p:nvSpPr>
        <p:spPr>
          <a:xfrm>
            <a:off x="457200" y="576775"/>
            <a:ext cx="8229600" cy="5739619"/>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                                     Procedure</a:t>
            </a:r>
          </a:p>
          <a:p>
            <a:r>
              <a:rPr lang="en-US" sz="2400" dirty="0">
                <a:latin typeface="Times New Roman" panose="02020603050405020304" pitchFamily="18" charset="0"/>
                <a:cs typeface="Times New Roman" panose="02020603050405020304" pitchFamily="18" charset="0"/>
              </a:rPr>
              <a:t>Read the data</a:t>
            </a:r>
          </a:p>
          <a:p>
            <a:r>
              <a:rPr lang="en-US" sz="2400" dirty="0">
                <a:latin typeface="Times New Roman" panose="02020603050405020304" pitchFamily="18" charset="0"/>
                <a:cs typeface="Times New Roman" panose="02020603050405020304" pitchFamily="18" charset="0"/>
              </a:rPr>
              <a:t>Take the mean of the data</a:t>
            </a:r>
          </a:p>
          <a:p>
            <a:r>
              <a:rPr lang="en-US" sz="2400" dirty="0">
                <a:latin typeface="Times New Roman" panose="02020603050405020304" pitchFamily="18" charset="0"/>
                <a:cs typeface="Times New Roman" panose="02020603050405020304" pitchFamily="18" charset="0"/>
              </a:rPr>
              <a:t>Find the covariance</a:t>
            </a:r>
          </a:p>
          <a:p>
            <a:r>
              <a:rPr lang="en-US" sz="2400" dirty="0">
                <a:latin typeface="Times New Roman" panose="02020603050405020304" pitchFamily="18" charset="0"/>
                <a:cs typeface="Times New Roman" panose="02020603050405020304" pitchFamily="18" charset="0"/>
              </a:rPr>
              <a:t>Find the eigen values and vectors</a:t>
            </a:r>
          </a:p>
          <a:p>
            <a:r>
              <a:rPr lang="en-US" sz="2400" dirty="0">
                <a:latin typeface="Times New Roman" panose="02020603050405020304" pitchFamily="18" charset="0"/>
                <a:cs typeface="Times New Roman" panose="02020603050405020304" pitchFamily="18" charset="0"/>
              </a:rPr>
              <a:t>Sort the eigen values in descending order</a:t>
            </a:r>
          </a:p>
          <a:p>
            <a:r>
              <a:rPr lang="en-US" sz="2400" dirty="0">
                <a:latin typeface="Times New Roman" panose="02020603050405020304" pitchFamily="18" charset="0"/>
                <a:cs typeface="Times New Roman" panose="02020603050405020304" pitchFamily="18" charset="0"/>
              </a:rPr>
              <a:t>Compute the feature matrix</a:t>
            </a:r>
          </a:p>
          <a:p>
            <a:r>
              <a:rPr lang="en-US" sz="2400" dirty="0">
                <a:latin typeface="Times New Roman" panose="02020603050405020304" pitchFamily="18" charset="0"/>
                <a:cs typeface="Times New Roman" panose="02020603050405020304" pitchFamily="18" charset="0"/>
              </a:rPr>
              <a:t>Test the data</a:t>
            </a:r>
          </a:p>
          <a:p>
            <a:r>
              <a:rPr lang="en-US" sz="2400" dirty="0">
                <a:latin typeface="Times New Roman" panose="02020603050405020304" pitchFamily="18" charset="0"/>
                <a:cs typeface="Times New Roman" panose="02020603050405020304" pitchFamily="18" charset="0"/>
              </a:rPr>
              <a:t>Compute the feature matrix for the test data</a:t>
            </a:r>
          </a:p>
          <a:p>
            <a:r>
              <a:rPr lang="en-US" sz="2400" dirty="0">
                <a:latin typeface="Times New Roman" panose="02020603050405020304" pitchFamily="18" charset="0"/>
                <a:cs typeface="Times New Roman" panose="02020603050405020304" pitchFamily="18" charset="0"/>
              </a:rPr>
              <a:t>Use Euclidean classifier</a:t>
            </a:r>
          </a:p>
          <a:p>
            <a:r>
              <a:rPr lang="en-US" sz="2400" dirty="0">
                <a:latin typeface="Times New Roman" panose="02020603050405020304" pitchFamily="18" charset="0"/>
                <a:cs typeface="Times New Roman" panose="02020603050405020304" pitchFamily="18" charset="0"/>
              </a:rPr>
              <a:t>Create labels</a:t>
            </a:r>
          </a:p>
          <a:p>
            <a:r>
              <a:rPr lang="en-US" sz="2400" dirty="0">
                <a:latin typeface="Times New Roman" panose="02020603050405020304" pitchFamily="18" charset="0"/>
                <a:cs typeface="Times New Roman" panose="02020603050405020304" pitchFamily="18" charset="0"/>
              </a:rPr>
              <a:t>Use ezroc3 function</a:t>
            </a:r>
          </a:p>
          <a:p>
            <a:r>
              <a:rPr lang="en-US" sz="2400" dirty="0">
                <a:latin typeface="Times New Roman" panose="02020603050405020304" pitchFamily="18" charset="0"/>
                <a:cs typeface="Times New Roman" panose="02020603050405020304" pitchFamily="18" charset="0"/>
              </a:rPr>
              <a:t>Perform PCA</a:t>
            </a:r>
          </a:p>
          <a:p>
            <a:r>
              <a:rPr lang="en-US" sz="2400" dirty="0">
                <a:latin typeface="Times New Roman" panose="02020603050405020304" pitchFamily="18" charset="0"/>
                <a:cs typeface="Times New Roman" panose="02020603050405020304" pitchFamily="18" charset="0"/>
              </a:rPr>
              <a:t>Get scores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49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F83C-7C0E-48A4-8E18-A5D0279C5403}"/>
              </a:ext>
            </a:extLst>
          </p:cNvPr>
          <p:cNvSpPr>
            <a:spLocks noGrp="1"/>
          </p:cNvSpPr>
          <p:nvPr>
            <p:ph type="title"/>
          </p:nvPr>
        </p:nvSpPr>
        <p:spPr>
          <a:xfrm>
            <a:off x="457200" y="274638"/>
            <a:ext cx="8229600" cy="1300944"/>
          </a:xfrm>
        </p:spPr>
        <p:txBody>
          <a:bodyPr>
            <a:normAutofit/>
          </a:bodyPr>
          <a:lstStyle/>
          <a:p>
            <a:r>
              <a:rPr lang="en-US" sz="2800" dirty="0">
                <a:latin typeface="Times New Roman" panose="02020603050405020304" pitchFamily="18" charset="0"/>
                <a:cs typeface="Times New Roman" panose="02020603050405020304" pitchFamily="18" charset="0"/>
              </a:rPr>
              <a:t>Procedure</a:t>
            </a:r>
          </a:p>
        </p:txBody>
      </p:sp>
      <p:sp>
        <p:nvSpPr>
          <p:cNvPr id="3" name="Content Placeholder 2">
            <a:extLst>
              <a:ext uri="{FF2B5EF4-FFF2-40B4-BE49-F238E27FC236}">
                <a16:creationId xmlns:a16="http://schemas.microsoft.com/office/drawing/2014/main" id="{E6A2D04F-0CC3-4497-82B1-26C3C96E3BCF}"/>
              </a:ext>
            </a:extLst>
          </p:cNvPr>
          <p:cNvSpPr>
            <a:spLocks noGrp="1"/>
          </p:cNvSpPr>
          <p:nvPr>
            <p:ph idx="1"/>
          </p:nvPr>
        </p:nvSpPr>
        <p:spPr>
          <a:xfrm>
            <a:off x="457200" y="1575582"/>
            <a:ext cx="8229600" cy="4550582"/>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Extract data from the database using recursive function.</a:t>
            </a:r>
          </a:p>
          <a:p>
            <a:r>
              <a:rPr lang="en-US" sz="2400" dirty="0">
                <a:latin typeface="Times New Roman" panose="02020603050405020304" pitchFamily="18" charset="0"/>
                <a:cs typeface="Times New Roman" panose="02020603050405020304" pitchFamily="18" charset="0"/>
              </a:rPr>
              <a:t>Normalize the data</a:t>
            </a:r>
          </a:p>
          <a:p>
            <a:r>
              <a:rPr lang="en-US" sz="2400" dirty="0">
                <a:latin typeface="Times New Roman" panose="02020603050405020304" pitchFamily="18" charset="0"/>
                <a:cs typeface="Times New Roman" panose="02020603050405020304" pitchFamily="18" charset="0"/>
              </a:rPr>
              <a:t>Calculate the within class scatter</a:t>
            </a:r>
          </a:p>
          <a:p>
            <a:r>
              <a:rPr lang="en-US" sz="2400" dirty="0">
                <a:latin typeface="Times New Roman" panose="02020603050405020304" pitchFamily="18" charset="0"/>
                <a:cs typeface="Times New Roman" panose="02020603050405020304" pitchFamily="18" charset="0"/>
              </a:rPr>
              <a:t>Calculate the between class scatter</a:t>
            </a:r>
          </a:p>
          <a:p>
            <a:r>
              <a:rPr lang="en-US" sz="2400" dirty="0">
                <a:latin typeface="Times New Roman" panose="02020603050405020304" pitchFamily="18" charset="0"/>
                <a:cs typeface="Times New Roman" panose="02020603050405020304" pitchFamily="18" charset="0"/>
              </a:rPr>
              <a:t>Calculate the Fisher Space</a:t>
            </a:r>
          </a:p>
          <a:p>
            <a:r>
              <a:rPr lang="en-US" sz="2400" dirty="0">
                <a:latin typeface="Times New Roman" panose="02020603050405020304" pitchFamily="18" charset="0"/>
                <a:cs typeface="Times New Roman" panose="02020603050405020304" pitchFamily="18" charset="0"/>
              </a:rPr>
              <a:t>Project the values into the Fisher Space</a:t>
            </a:r>
          </a:p>
          <a:p>
            <a:r>
              <a:rPr lang="en-US" sz="2400" dirty="0">
                <a:latin typeface="Times New Roman" panose="02020603050405020304" pitchFamily="18" charset="0"/>
                <a:cs typeface="Times New Roman" panose="02020603050405020304" pitchFamily="18" charset="0"/>
              </a:rPr>
              <a:t>Use Euclidean classifier</a:t>
            </a:r>
          </a:p>
          <a:p>
            <a:r>
              <a:rPr lang="en-US" sz="2400" dirty="0">
                <a:latin typeface="Times New Roman" panose="02020603050405020304" pitchFamily="18" charset="0"/>
                <a:cs typeface="Times New Roman" panose="02020603050405020304" pitchFamily="18" charset="0"/>
              </a:rPr>
              <a:t>Create labels</a:t>
            </a:r>
          </a:p>
          <a:p>
            <a:r>
              <a:rPr lang="en-US" sz="2400" dirty="0">
                <a:latin typeface="Times New Roman" panose="02020603050405020304" pitchFamily="18" charset="0"/>
                <a:cs typeface="Times New Roman" panose="02020603050405020304" pitchFamily="18" charset="0"/>
              </a:rPr>
              <a:t>Call the ezroc3 function</a:t>
            </a:r>
          </a:p>
          <a:p>
            <a:r>
              <a:rPr lang="en-US" sz="2400" dirty="0">
                <a:latin typeface="Times New Roman" panose="02020603050405020304" pitchFamily="18" charset="0"/>
                <a:cs typeface="Times New Roman" panose="02020603050405020304" pitchFamily="18" charset="0"/>
              </a:rPr>
              <a:t>Perform LDA</a:t>
            </a:r>
          </a:p>
          <a:p>
            <a:r>
              <a:rPr lang="en-US" sz="2400" dirty="0">
                <a:latin typeface="Times New Roman" panose="02020603050405020304" pitchFamily="18" charset="0"/>
                <a:cs typeface="Times New Roman" panose="02020603050405020304" pitchFamily="18" charset="0"/>
              </a:rPr>
              <a:t>Get scores</a:t>
            </a:r>
          </a:p>
          <a:p>
            <a:endParaRPr lang="en-US" sz="1400" dirty="0"/>
          </a:p>
        </p:txBody>
      </p:sp>
    </p:spTree>
    <p:extLst>
      <p:ext uri="{BB962C8B-B14F-4D97-AF65-F5344CB8AC3E}">
        <p14:creationId xmlns:p14="http://schemas.microsoft.com/office/powerpoint/2010/main" val="305244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0D1F6E-F3D6-42DE-BF6D-55608CE4403F}"/>
              </a:ext>
            </a:extLst>
          </p:cNvPr>
          <p:cNvSpPr>
            <a:spLocks noGrp="1"/>
          </p:cNvSpPr>
          <p:nvPr>
            <p:ph type="title"/>
          </p:nvPr>
        </p:nvSpPr>
        <p:spPr>
          <a:xfrm>
            <a:off x="457200" y="274638"/>
            <a:ext cx="8229600" cy="822642"/>
          </a:xfrm>
        </p:spPr>
        <p:txBody>
          <a:bodyPr>
            <a:normAutofit/>
          </a:bodyPr>
          <a:lstStyle/>
          <a:p>
            <a:r>
              <a:rPr lang="en-US" sz="3400" dirty="0" err="1">
                <a:latin typeface="Times New Roman" panose="02020603050405020304" pitchFamily="18" charset="0"/>
                <a:cs typeface="Times New Roman" panose="02020603050405020304" pitchFamily="18" charset="0"/>
              </a:rPr>
              <a:t>Matlab</a:t>
            </a:r>
            <a:r>
              <a:rPr lang="en-US" sz="3400" dirty="0">
                <a:latin typeface="Times New Roman" panose="02020603050405020304" pitchFamily="18" charset="0"/>
                <a:cs typeface="Times New Roman" panose="02020603050405020304" pitchFamily="18" charset="0"/>
              </a:rPr>
              <a:t> </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0868FF90-7D0C-4801-8F3D-775D70B40718}"/>
              </a:ext>
            </a:extLst>
          </p:cNvPr>
          <p:cNvPicPr>
            <a:picLocks noGrp="1" noChangeAspect="1"/>
          </p:cNvPicPr>
          <p:nvPr>
            <p:ph idx="1"/>
          </p:nvPr>
        </p:nvPicPr>
        <p:blipFill>
          <a:blip r:embed="rId2"/>
          <a:stretch>
            <a:fillRect/>
          </a:stretch>
        </p:blipFill>
        <p:spPr>
          <a:xfrm>
            <a:off x="457200" y="1491175"/>
            <a:ext cx="8229600" cy="4564959"/>
          </a:xfrm>
        </p:spPr>
      </p:pic>
    </p:spTree>
    <p:extLst>
      <p:ext uri="{BB962C8B-B14F-4D97-AF65-F5344CB8AC3E}">
        <p14:creationId xmlns:p14="http://schemas.microsoft.com/office/powerpoint/2010/main" val="70526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3059-B3A4-4188-A017-EDCEF2155F32}"/>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 Multi-classifier System combining PCA and LDA at score level</a:t>
            </a:r>
          </a:p>
        </p:txBody>
      </p:sp>
      <p:sp>
        <p:nvSpPr>
          <p:cNvPr id="3" name="Content Placeholder 2">
            <a:extLst>
              <a:ext uri="{FF2B5EF4-FFF2-40B4-BE49-F238E27FC236}">
                <a16:creationId xmlns:a16="http://schemas.microsoft.com/office/drawing/2014/main" id="{99749FEF-19DF-4648-94DD-7677575B667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is done using the  minimum, maximum and average rules </a:t>
            </a:r>
          </a:p>
          <a:p>
            <a:r>
              <a:rPr lang="en-US" sz="2400" dirty="0">
                <a:latin typeface="Times New Roman" panose="02020603050405020304" pitchFamily="18" charset="0"/>
                <a:cs typeface="Times New Roman" panose="02020603050405020304" pitchFamily="18" charset="0"/>
              </a:rPr>
              <a:t>We have taken scores of PCA and LDA</a:t>
            </a:r>
          </a:p>
        </p:txBody>
      </p:sp>
      <p:pic>
        <p:nvPicPr>
          <p:cNvPr id="6" name="Picture 5" descr="A close up of a map&#10;&#10;Description generated with high confidence">
            <a:extLst>
              <a:ext uri="{FF2B5EF4-FFF2-40B4-BE49-F238E27FC236}">
                <a16:creationId xmlns:a16="http://schemas.microsoft.com/office/drawing/2014/main" id="{E805CB31-FC31-477B-8C0F-83AA01B4664B}"/>
              </a:ext>
            </a:extLst>
          </p:cNvPr>
          <p:cNvPicPr>
            <a:picLocks noChangeAspect="1"/>
          </p:cNvPicPr>
          <p:nvPr/>
        </p:nvPicPr>
        <p:blipFill>
          <a:blip r:embed="rId2"/>
          <a:stretch>
            <a:fillRect/>
          </a:stretch>
        </p:blipFill>
        <p:spPr>
          <a:xfrm>
            <a:off x="1899137" y="2546252"/>
            <a:ext cx="5176911" cy="4052519"/>
          </a:xfrm>
          <a:prstGeom prst="rect">
            <a:avLst/>
          </a:prstGeom>
        </p:spPr>
      </p:pic>
    </p:spTree>
    <p:extLst>
      <p:ext uri="{BB962C8B-B14F-4D97-AF65-F5344CB8AC3E}">
        <p14:creationId xmlns:p14="http://schemas.microsoft.com/office/powerpoint/2010/main" val="123276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9DEB-86B0-43B6-8843-126DA51D21CE}"/>
              </a:ext>
            </a:extLst>
          </p:cNvPr>
          <p:cNvSpPr>
            <a:spLocks noGrp="1"/>
          </p:cNvSpPr>
          <p:nvPr>
            <p:ph type="title"/>
          </p:nvPr>
        </p:nvSpPr>
        <p:spPr/>
        <p:txBody>
          <a:bodyPr>
            <a:normAutofit/>
          </a:bodyPr>
          <a:lstStyle/>
          <a:p>
            <a:r>
              <a:rPr lang="en-US" sz="3400" dirty="0">
                <a:latin typeface="Times New Roman" panose="02020603050405020304" pitchFamily="18" charset="0"/>
                <a:cs typeface="Times New Roman" panose="02020603050405020304" pitchFamily="18" charset="0"/>
              </a:rPr>
              <a:t>B. Multi instance system at score level on PCA and LDA</a:t>
            </a:r>
          </a:p>
        </p:txBody>
      </p:sp>
      <p:pic>
        <p:nvPicPr>
          <p:cNvPr id="4" name="Content Placeholder 3">
            <a:extLst>
              <a:ext uri="{FF2B5EF4-FFF2-40B4-BE49-F238E27FC236}">
                <a16:creationId xmlns:a16="http://schemas.microsoft.com/office/drawing/2014/main" id="{41953266-EF6B-48F9-A7D0-3B0A3497729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86712" y="1794000"/>
            <a:ext cx="5334000" cy="4000500"/>
          </a:xfrm>
          <a:prstGeom prst="rect">
            <a:avLst/>
          </a:prstGeom>
        </p:spPr>
      </p:pic>
    </p:spTree>
    <p:extLst>
      <p:ext uri="{BB962C8B-B14F-4D97-AF65-F5344CB8AC3E}">
        <p14:creationId xmlns:p14="http://schemas.microsoft.com/office/powerpoint/2010/main" val="301017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59BF0-EDF7-4B0E-A475-9EF322FAC935}"/>
              </a:ext>
            </a:extLst>
          </p:cNvPr>
          <p:cNvSpPr>
            <a:spLocks noGrp="1"/>
          </p:cNvSpPr>
          <p:nvPr>
            <p:ph idx="1"/>
          </p:nvPr>
        </p:nvSpPr>
        <p:spPr>
          <a:xfrm>
            <a:off x="457200" y="292608"/>
            <a:ext cx="8229600" cy="5833555"/>
          </a:xfrm>
        </p:spPr>
        <p:txBody>
          <a:bodyPr/>
          <a:lstStyle/>
          <a:p>
            <a:pPr marL="0" indent="0">
              <a:buNone/>
            </a:pPr>
            <a:r>
              <a:rPr lang="en-US" dirty="0">
                <a:latin typeface="Times New Roman" panose="02020603050405020304" pitchFamily="18" charset="0"/>
                <a:cs typeface="Times New Roman" panose="02020603050405020304" pitchFamily="18" charset="0"/>
              </a:rPr>
              <a:t>Result:</a:t>
            </a:r>
          </a:p>
          <a:p>
            <a:pPr marL="0" indent="0">
              <a:buNone/>
            </a:pPr>
            <a:r>
              <a:rPr lang="en-US" sz="2000" dirty="0">
                <a:latin typeface="Times New Roman" panose="02020603050405020304" pitchFamily="18" charset="0"/>
                <a:cs typeface="Times New Roman" panose="02020603050405020304" pitchFamily="18" charset="0"/>
              </a:rPr>
              <a:t>Here we are combining both LDA and PCA for the face recognition. This combination could be more reliable than a single classifier. First we applied PCA  and then LDA. Later we took the scores and combined them using the different rules. Finally we did multi instance at score level. From the figures we understand that max rule and LDA gave good accuracy and PCA gave the least accuracy under the ROC curve. In experiment B we have performed multi level instance based classification for both PCA and LDA. One with multi instance fusion and one without it  and compared the accuracies of these two cases. From the output we could tell that PCA with multi instance performed the best and  LDA without the multi instance performed the worst.</a:t>
            </a:r>
          </a:p>
          <a:p>
            <a:pPr marL="0" indent="0">
              <a:buNone/>
            </a:pPr>
            <a:r>
              <a:rPr lang="en-US" sz="2000" dirty="0">
                <a:latin typeface="Times New Roman" panose="02020603050405020304" pitchFamily="18" charset="0"/>
                <a:cs typeface="Times New Roman" panose="02020603050405020304" pitchFamily="18" charset="0"/>
              </a:rPr>
              <a:t>For LDA+PCA (max rule): EER =0.0563, AUC =0.961</a:t>
            </a:r>
          </a:p>
          <a:p>
            <a:pPr marL="0" indent="0">
              <a:buNone/>
            </a:pPr>
            <a:r>
              <a:rPr lang="en-US" sz="2000" dirty="0">
                <a:latin typeface="Times New Roman" panose="02020603050405020304" pitchFamily="18" charset="0"/>
                <a:cs typeface="Times New Roman" panose="02020603050405020304" pitchFamily="18" charset="0"/>
              </a:rPr>
              <a:t>For LDA only: EER =0.0290, AUC= 0.976</a:t>
            </a:r>
          </a:p>
          <a:p>
            <a:pPr marL="0" indent="0">
              <a:buNone/>
            </a:pPr>
            <a:r>
              <a:rPr lang="en-US" sz="2000" dirty="0">
                <a:latin typeface="Times New Roman" panose="02020603050405020304" pitchFamily="18" charset="0"/>
                <a:cs typeface="Times New Roman" panose="02020603050405020304" pitchFamily="18" charset="0"/>
              </a:rPr>
              <a:t>For PCA only: EER =0.0152, AUC= 0.788</a:t>
            </a:r>
          </a:p>
          <a:p>
            <a:pPr marL="0" indent="0">
              <a:buNone/>
            </a:pPr>
            <a:r>
              <a:rPr lang="en-US" sz="2000" dirty="0">
                <a:latin typeface="Times New Roman" panose="02020603050405020304" pitchFamily="18" charset="0"/>
                <a:cs typeface="Times New Roman" panose="02020603050405020304" pitchFamily="18" charset="0"/>
              </a:rPr>
              <a:t>PCA(with multi instance): EER=0.0137, AUC= 0.986</a:t>
            </a:r>
          </a:p>
          <a:p>
            <a:pPr marL="0" indent="0">
              <a:buNone/>
            </a:pPr>
            <a:r>
              <a:rPr lang="en-US" sz="2000" dirty="0">
                <a:latin typeface="Times New Roman" panose="02020603050405020304" pitchFamily="18" charset="0"/>
                <a:cs typeface="Times New Roman" panose="02020603050405020304" pitchFamily="18" charset="0"/>
              </a:rPr>
              <a:t>LDA(without multi instance): EER= 0.0156, AUC=  0.771</a:t>
            </a:r>
          </a:p>
        </p:txBody>
      </p:sp>
    </p:spTree>
    <p:extLst>
      <p:ext uri="{BB962C8B-B14F-4D97-AF65-F5344CB8AC3E}">
        <p14:creationId xmlns:p14="http://schemas.microsoft.com/office/powerpoint/2010/main" val="215444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3790</TotalTime>
  <Words>403</Words>
  <Application>Microsoft Office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Helvetica</vt:lpstr>
      <vt:lpstr>Times New Roman</vt:lpstr>
      <vt:lpstr>Office Theme</vt:lpstr>
      <vt:lpstr>Custom Design</vt:lpstr>
      <vt:lpstr>Project Assignment</vt:lpstr>
      <vt:lpstr>AT&amp;T Face database</vt:lpstr>
      <vt:lpstr>PowerPoint Presentation</vt:lpstr>
      <vt:lpstr>Procedure</vt:lpstr>
      <vt:lpstr>Matlab </vt:lpstr>
      <vt:lpstr>A. Multi-classifier System combining PCA and LDA at score level</vt:lpstr>
      <vt:lpstr>B. Multi instance system at score level on PCA and LDA</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Jada, Santosh Yadav (UMKC-Student)</cp:lastModifiedBy>
  <cp:revision>46</cp:revision>
  <dcterms:created xsi:type="dcterms:W3CDTF">2014-01-29T16:55:47Z</dcterms:created>
  <dcterms:modified xsi:type="dcterms:W3CDTF">2018-05-09T18:37:01Z</dcterms:modified>
</cp:coreProperties>
</file>