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5"/>
  </p:notesMasterIdLst>
  <p:handoutMasterIdLst>
    <p:handoutMasterId r:id="rId16"/>
  </p:handoutMasterIdLst>
  <p:sldIdLst>
    <p:sldId id="256" r:id="rId5"/>
    <p:sldId id="260" r:id="rId6"/>
    <p:sldId id="276" r:id="rId7"/>
    <p:sldId id="277" r:id="rId8"/>
    <p:sldId id="280" r:id="rId9"/>
    <p:sldId id="283" r:id="rId10"/>
    <p:sldId id="284" r:id="rId11"/>
    <p:sldId id="278" r:id="rId12"/>
    <p:sldId id="282"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72" autoAdjust="0"/>
    <p:restoredTop sz="95033" autoAdjust="0"/>
  </p:normalViewPr>
  <p:slideViewPr>
    <p:cSldViewPr snapToGrid="0" snapToObjects="1">
      <p:cViewPr varScale="1">
        <p:scale>
          <a:sx n="69" d="100"/>
          <a:sy n="69" d="100"/>
        </p:scale>
        <p:origin x="-798"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pPr/>
              <a:t>4/28/2021</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pPr/>
              <a:t>‹#›</a:t>
            </a:fld>
            <a:endParaRPr lang="en-US" dirty="0"/>
          </a:p>
        </p:txBody>
      </p:sp>
    </p:spTree>
    <p:extLst>
      <p:ext uri="{BB962C8B-B14F-4D97-AF65-F5344CB8AC3E}">
        <p14:creationId xmlns:p14="http://schemas.microsoft.com/office/powerpoint/2010/main" xmlns=""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pPr/>
              <a:t>4/28/2021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pPr/>
              <a:t>‹#›</a:t>
            </a:fld>
            <a:endParaRPr lang="en-US" dirty="0"/>
          </a:p>
        </p:txBody>
      </p:sp>
    </p:spTree>
    <p:extLst>
      <p:ext uri="{BB962C8B-B14F-4D97-AF65-F5344CB8AC3E}">
        <p14:creationId xmlns:p14="http://schemas.microsoft.com/office/powerpoint/2010/main" xmlns=""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pPr/>
              <a:t>1</a:t>
            </a:fld>
            <a:endParaRPr lang="en-US" dirty="0"/>
          </a:p>
        </p:txBody>
      </p:sp>
    </p:spTree>
    <p:extLst>
      <p:ext uri="{BB962C8B-B14F-4D97-AF65-F5344CB8AC3E}">
        <p14:creationId xmlns:p14="http://schemas.microsoft.com/office/powerpoint/2010/main" xmlns=""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pPr/>
              <a:t>2</a:t>
            </a:fld>
            <a:endParaRPr lang="en-US" dirty="0"/>
          </a:p>
        </p:txBody>
      </p:sp>
    </p:spTree>
    <p:extLst>
      <p:ext uri="{BB962C8B-B14F-4D97-AF65-F5344CB8AC3E}">
        <p14:creationId xmlns:p14="http://schemas.microsoft.com/office/powerpoint/2010/main" xmlns="" val="72403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INVICTUS\OneDrive\Desktop\water.mp4" TargetMode="External"/><Relationship Id="rId1" Type="http://schemas.openxmlformats.org/officeDocument/2006/relationships/video" Target="file:///C:\Users\INVICTUS\OneDrive\Desktop\solar.mp4"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04043" y="804263"/>
            <a:ext cx="10531364" cy="2585323"/>
          </a:xfrm>
          <a:prstGeom prst="rect">
            <a:avLst/>
          </a:prstGeom>
          <a:noFill/>
        </p:spPr>
        <p:txBody>
          <a:bodyPr wrap="squar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Major  Project On </a:t>
            </a:r>
          </a:p>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Smart Multi-Application </a:t>
            </a:r>
          </a:p>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Energy Harvester </a:t>
            </a: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U</a:t>
            </a: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sing Arduino </a:t>
            </a:r>
          </a:p>
        </p:txBody>
      </p:sp>
      <p:sp>
        <p:nvSpPr>
          <p:cNvPr id="7" name="Rectangle 6"/>
          <p:cNvSpPr/>
          <p:nvPr/>
        </p:nvSpPr>
        <p:spPr>
          <a:xfrm>
            <a:off x="94593" y="4292741"/>
            <a:ext cx="2490952" cy="523220"/>
          </a:xfrm>
          <a:prstGeom prst="rect">
            <a:avLst/>
          </a:prstGeom>
        </p:spPr>
        <p:txBody>
          <a:bodyPr wrap="square">
            <a:spAutoFit/>
          </a:bodyPr>
          <a:lstStyle/>
          <a:p>
            <a:pPr algn="ctr"/>
            <a:r>
              <a:rPr lang="en-US" sz="28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Guided BY:-</a:t>
            </a:r>
          </a:p>
        </p:txBody>
      </p:sp>
      <p:sp>
        <p:nvSpPr>
          <p:cNvPr id="8" name="Rectangle 7"/>
          <p:cNvSpPr/>
          <p:nvPr/>
        </p:nvSpPr>
        <p:spPr>
          <a:xfrm>
            <a:off x="189186" y="5132834"/>
            <a:ext cx="2343014" cy="400110"/>
          </a:xfrm>
          <a:prstGeom prst="rect">
            <a:avLst/>
          </a:prstGeom>
        </p:spPr>
        <p:txBody>
          <a:bodyPr wrap="none">
            <a:spAutoFit/>
          </a:bodyPr>
          <a:lstStyle/>
          <a:p>
            <a:r>
              <a:rPr lang="en-US" sz="2000" b="1" dirty="0">
                <a:solidFill>
                  <a:schemeClr val="bg1"/>
                </a:solidFill>
                <a:latin typeface="Times New Roman" pitchFamily="18" charset="0"/>
                <a:cs typeface="Times New Roman" pitchFamily="18" charset="0"/>
              </a:rPr>
              <a:t>Mr. Mukesh Bathre</a:t>
            </a:r>
          </a:p>
        </p:txBody>
      </p:sp>
      <p:sp>
        <p:nvSpPr>
          <p:cNvPr id="10" name="Rectangle 9"/>
          <p:cNvSpPr/>
          <p:nvPr/>
        </p:nvSpPr>
        <p:spPr>
          <a:xfrm>
            <a:off x="7614745" y="4292741"/>
            <a:ext cx="2490952" cy="523220"/>
          </a:xfrm>
          <a:prstGeom prst="rect">
            <a:avLst/>
          </a:prstGeom>
        </p:spPr>
        <p:txBody>
          <a:bodyPr wrap="square">
            <a:spAutoFit/>
          </a:bodyPr>
          <a:lstStyle/>
          <a:p>
            <a:pPr algn="ctr"/>
            <a:r>
              <a:rPr lang="en-US" sz="2800" b="1" dirty="0">
                <a:ln/>
                <a:solidFill>
                  <a:schemeClr val="accent3"/>
                </a:solidFill>
                <a:latin typeface="Times New Roman" pitchFamily="18" charset="0"/>
                <a:cs typeface="Times New Roman" pitchFamily="18" charset="0"/>
              </a:rPr>
              <a:t>Presented By:-</a:t>
            </a:r>
          </a:p>
        </p:txBody>
      </p:sp>
      <p:sp>
        <p:nvSpPr>
          <p:cNvPr id="11" name="Rectangle 10"/>
          <p:cNvSpPr/>
          <p:nvPr/>
        </p:nvSpPr>
        <p:spPr>
          <a:xfrm>
            <a:off x="7614745" y="5000627"/>
            <a:ext cx="4403833" cy="1323439"/>
          </a:xfrm>
          <a:prstGeom prst="rect">
            <a:avLst/>
          </a:prstGeom>
        </p:spPr>
        <p:txBody>
          <a:bodyPr wrap="square">
            <a:spAutoFit/>
          </a:bodyPr>
          <a:lstStyle/>
          <a:p>
            <a:pPr algn="just"/>
            <a:r>
              <a:rPr lang="en-US" sz="2000" b="1" dirty="0">
                <a:solidFill>
                  <a:schemeClr val="bg1"/>
                </a:solidFill>
                <a:latin typeface="Times New Roman" pitchFamily="18" charset="0"/>
                <a:cs typeface="Times New Roman" pitchFamily="18" charset="0"/>
              </a:rPr>
              <a:t>GROUP NO- 11</a:t>
            </a:r>
          </a:p>
          <a:p>
            <a:pPr algn="just"/>
            <a:r>
              <a:rPr lang="en-US" sz="2000" b="1" dirty="0">
                <a:solidFill>
                  <a:schemeClr val="bg1"/>
                </a:solidFill>
                <a:latin typeface="Times New Roman" pitchFamily="18" charset="0"/>
                <a:cs typeface="Times New Roman" pitchFamily="18" charset="0"/>
              </a:rPr>
              <a:t>Santosh Kumar Bhuyan (1701104040)</a:t>
            </a:r>
          </a:p>
          <a:p>
            <a:pPr algn="just"/>
            <a:r>
              <a:rPr lang="en-US" sz="2000" b="1" dirty="0">
                <a:solidFill>
                  <a:schemeClr val="bg1"/>
                </a:solidFill>
                <a:latin typeface="Times New Roman" pitchFamily="18" charset="0"/>
                <a:cs typeface="Times New Roman" pitchFamily="18" charset="0"/>
              </a:rPr>
              <a:t>Sambit Kumar Behera (1701104224)</a:t>
            </a:r>
          </a:p>
          <a:p>
            <a:pPr algn="just"/>
            <a:r>
              <a:rPr lang="en-US" sz="2000" b="1" dirty="0">
                <a:solidFill>
                  <a:schemeClr val="bg1"/>
                </a:solidFill>
                <a:latin typeface="Times New Roman" pitchFamily="18" charset="0"/>
                <a:cs typeface="Times New Roman" pitchFamily="18" charset="0"/>
              </a:rPr>
              <a:t>Subhashree Nayak (1701104226)</a:t>
            </a:r>
          </a:p>
        </p:txBody>
      </p:sp>
    </p:spTree>
    <p:extLst>
      <p:ext uri="{BB962C8B-B14F-4D97-AF65-F5344CB8AC3E}">
        <p14:creationId xmlns:p14="http://schemas.microsoft.com/office/powerpoint/2010/main" xmlns=""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7865" y="2967335"/>
            <a:ext cx="5109294" cy="1015663"/>
          </a:xfrm>
          <a:prstGeom prst="rect">
            <a:avLst/>
          </a:prstGeom>
          <a:noFill/>
          <a:ln>
            <a:solidFill>
              <a:schemeClr val="accent1"/>
            </a:solidFill>
          </a:ln>
        </p:spPr>
        <p:txBody>
          <a:bodyPr wrap="square" lIns="91440" tIns="45720" rIns="91440" bIns="45720">
            <a:spAutoFit/>
          </a:bodyPr>
          <a:lstStyle/>
          <a:p>
            <a:pPr algn="ctr"/>
            <a:r>
              <a:rPr lang="en-US" sz="6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THANK YOU</a:t>
            </a:r>
            <a:endParaRPr lang="en-US" sz="6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1" y="1844567"/>
            <a:ext cx="10807261" cy="4303986"/>
          </a:xfrm>
        </p:spPr>
        <p:txBody>
          <a:bodyPr>
            <a:normAutofit/>
          </a:bodyPr>
          <a:lstStyle/>
          <a:p>
            <a:pPr algn="just"/>
            <a:r>
              <a:rPr lang="en-US" sz="2000" dirty="0"/>
              <a:t>Energy harvesting can be defined as power harvesting or energy scavenging which is a process that captures small amounts of energy that would otherwise be lost as heat, light, sound, vibration or movement. It uses the captured energy to improve efficiency, enable new technology, etc. which provide significant economical and environmental impact. Energy harvesting utilizes naturally occurring sources of energy and converts them into forms that can be utilized in the normal ways. Traditionally, energy has been taken from coal, gas, fossil fuels etc. which are finite and environmentally costly. However, to ensure that greenhouse gasses and other forms of pollution are not created, energy harvesting techniques can be used to overcome the climate change and global warming. Although large wind [8] generators could be termed energy harvesting, this technology typically looks more at the forms of energy harvesting that provide small amounts of power for powering low-energy electronics. </a:t>
            </a:r>
            <a:endParaRPr lang="en-US" sz="2000" dirty="0">
              <a:latin typeface="Times New Roman" pitchFamily="18" charset="0"/>
              <a:cs typeface="Times New Roman" pitchFamily="18" charset="0"/>
            </a:endParaRPr>
          </a:p>
        </p:txBody>
      </p:sp>
      <p:sp>
        <p:nvSpPr>
          <p:cNvPr id="7" name="Rectangle 6"/>
          <p:cNvSpPr/>
          <p:nvPr/>
        </p:nvSpPr>
        <p:spPr>
          <a:xfrm>
            <a:off x="3653023" y="693683"/>
            <a:ext cx="4634474"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INTRODUCTION</a:t>
            </a:r>
          </a:p>
        </p:txBody>
      </p:sp>
    </p:spTree>
    <p:extLst>
      <p:ext uri="{BB962C8B-B14F-4D97-AF65-F5344CB8AC3E}">
        <p14:creationId xmlns:p14="http://schemas.microsoft.com/office/powerpoint/2010/main" xmlns=""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98179"/>
            <a:ext cx="10681137" cy="3626069"/>
          </a:xfrm>
        </p:spPr>
        <p:txBody>
          <a:bodyPr>
            <a:normAutofit/>
          </a:bodyPr>
          <a:lstStyle/>
          <a:p>
            <a:pPr algn="just"/>
            <a:r>
              <a:rPr lang="en-US" sz="2000" dirty="0">
                <a:latin typeface="Times New Roman" pitchFamily="18" charset="0"/>
                <a:cs typeface="Times New Roman" pitchFamily="18" charset="0"/>
              </a:rPr>
              <a:t>The project starts when the natural energy is harvested by solar panel dynamo for kinetic energy and stored the power in lithium ion battery. The value of input is varied and the power need to be regulated to 5V storage. The period to charging the storage is limited to one hour, then will stop charging for one minute to avoid overheat. The function of Arduino is to control the capacity harvest power from mechanical part to store in storage. The users are able to use the stored power through device or as a charger. The output of the project can be used neither in DC nor AC.</a:t>
            </a:r>
          </a:p>
        </p:txBody>
      </p:sp>
      <p:sp>
        <p:nvSpPr>
          <p:cNvPr id="4" name="Rectangle 3"/>
          <p:cNvSpPr/>
          <p:nvPr/>
        </p:nvSpPr>
        <p:spPr>
          <a:xfrm>
            <a:off x="4428844" y="495567"/>
            <a:ext cx="3122521" cy="923330"/>
          </a:xfrm>
          <a:prstGeom prst="rect">
            <a:avLst/>
          </a:prstGeom>
          <a:noFill/>
        </p:spPr>
        <p:txBody>
          <a:bodyPr wrap="none" lIns="91440" tIns="45720" rIns="91440" bIns="45720">
            <a:spAutoFit/>
          </a:bodyPr>
          <a:lstStyle/>
          <a:p>
            <a:pPr algn="ctr"/>
            <a:r>
              <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WORKING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2321" y="599090"/>
            <a:ext cx="5111918" cy="923330"/>
          </a:xfrm>
          <a:prstGeom prst="rect">
            <a:avLst/>
          </a:prstGeom>
          <a:noFill/>
        </p:spPr>
        <p:txBody>
          <a:bodyPr wrap="squar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REQUIREMENTS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C:\Users\INVICTUS\Desktop\ard.jpg"/>
          <p:cNvPicPr>
            <a:picLocks noChangeAspect="1" noChangeArrowheads="1"/>
          </p:cNvPicPr>
          <p:nvPr/>
        </p:nvPicPr>
        <p:blipFill>
          <a:blip r:embed="rId2"/>
          <a:srcRect/>
          <a:stretch>
            <a:fillRect/>
          </a:stretch>
        </p:blipFill>
        <p:spPr bwMode="auto">
          <a:xfrm>
            <a:off x="228315" y="1681695"/>
            <a:ext cx="2571750" cy="1771650"/>
          </a:xfrm>
          <a:prstGeom prst="rect">
            <a:avLst/>
          </a:prstGeom>
          <a:noFill/>
        </p:spPr>
      </p:pic>
      <p:pic>
        <p:nvPicPr>
          <p:cNvPr id="1028" name="Picture 4" descr="C:\Users\INVICTUS\Desktop\sola.jpg"/>
          <p:cNvPicPr>
            <a:picLocks noChangeAspect="1" noChangeArrowheads="1"/>
          </p:cNvPicPr>
          <p:nvPr/>
        </p:nvPicPr>
        <p:blipFill>
          <a:blip r:embed="rId3"/>
          <a:srcRect/>
          <a:stretch>
            <a:fillRect/>
          </a:stretch>
        </p:blipFill>
        <p:spPr bwMode="auto">
          <a:xfrm>
            <a:off x="3530126" y="1667252"/>
            <a:ext cx="2358236" cy="1771650"/>
          </a:xfrm>
          <a:prstGeom prst="rect">
            <a:avLst/>
          </a:prstGeom>
          <a:noFill/>
        </p:spPr>
      </p:pic>
      <p:pic>
        <p:nvPicPr>
          <p:cNvPr id="1029" name="Picture 5" descr="C:\Users\INVICTUS\Desktop\water.jpg"/>
          <p:cNvPicPr>
            <a:picLocks noChangeAspect="1" noChangeArrowheads="1"/>
          </p:cNvPicPr>
          <p:nvPr/>
        </p:nvPicPr>
        <p:blipFill>
          <a:blip r:embed="rId4"/>
          <a:srcRect/>
          <a:stretch>
            <a:fillRect/>
          </a:stretch>
        </p:blipFill>
        <p:spPr bwMode="auto">
          <a:xfrm>
            <a:off x="6618423" y="1667252"/>
            <a:ext cx="2143125" cy="1771650"/>
          </a:xfrm>
          <a:prstGeom prst="rect">
            <a:avLst/>
          </a:prstGeom>
          <a:noFill/>
        </p:spPr>
      </p:pic>
      <p:pic>
        <p:nvPicPr>
          <p:cNvPr id="1031" name="Picture 7" descr="C:\Users\INVICTUS\Desktop\batt.jpg"/>
          <p:cNvPicPr>
            <a:picLocks noChangeAspect="1" noChangeArrowheads="1"/>
          </p:cNvPicPr>
          <p:nvPr/>
        </p:nvPicPr>
        <p:blipFill>
          <a:blip r:embed="rId5"/>
          <a:srcRect/>
          <a:stretch>
            <a:fillRect/>
          </a:stretch>
        </p:blipFill>
        <p:spPr bwMode="auto">
          <a:xfrm>
            <a:off x="3590637" y="4122889"/>
            <a:ext cx="2113280" cy="1787415"/>
          </a:xfrm>
          <a:prstGeom prst="rect">
            <a:avLst/>
          </a:prstGeom>
          <a:noFill/>
        </p:spPr>
      </p:pic>
      <p:sp>
        <p:nvSpPr>
          <p:cNvPr id="13" name="TextBox 12"/>
          <p:cNvSpPr txBox="1"/>
          <p:nvPr/>
        </p:nvSpPr>
        <p:spPr>
          <a:xfrm>
            <a:off x="736930" y="3540516"/>
            <a:ext cx="1797269" cy="369332"/>
          </a:xfrm>
          <a:prstGeom prst="rect">
            <a:avLst/>
          </a:prstGeom>
          <a:noFill/>
        </p:spPr>
        <p:txBody>
          <a:bodyPr wrap="square" rtlCol="0">
            <a:spAutoFit/>
          </a:bodyPr>
          <a:lstStyle/>
          <a:p>
            <a:r>
              <a:rPr lang="en-US" dirty="0"/>
              <a:t>Arduino Uno</a:t>
            </a:r>
          </a:p>
        </p:txBody>
      </p:sp>
      <p:sp>
        <p:nvSpPr>
          <p:cNvPr id="14" name="TextBox 13"/>
          <p:cNvSpPr txBox="1"/>
          <p:nvPr/>
        </p:nvSpPr>
        <p:spPr>
          <a:xfrm>
            <a:off x="3834941" y="3506955"/>
            <a:ext cx="1391941" cy="369332"/>
          </a:xfrm>
          <a:prstGeom prst="rect">
            <a:avLst/>
          </a:prstGeom>
          <a:noFill/>
        </p:spPr>
        <p:txBody>
          <a:bodyPr wrap="square" rtlCol="0">
            <a:spAutoFit/>
          </a:bodyPr>
          <a:lstStyle/>
          <a:p>
            <a:r>
              <a:rPr lang="en-US" dirty="0"/>
              <a:t>   Solar Panel</a:t>
            </a:r>
          </a:p>
        </p:txBody>
      </p:sp>
      <p:sp>
        <p:nvSpPr>
          <p:cNvPr id="15" name="TextBox 14"/>
          <p:cNvSpPr txBox="1"/>
          <p:nvPr/>
        </p:nvSpPr>
        <p:spPr>
          <a:xfrm>
            <a:off x="6527625" y="3515302"/>
            <a:ext cx="1781503" cy="369332"/>
          </a:xfrm>
          <a:prstGeom prst="rect">
            <a:avLst/>
          </a:prstGeom>
          <a:noFill/>
        </p:spPr>
        <p:txBody>
          <a:bodyPr wrap="square" rtlCol="0">
            <a:spAutoFit/>
          </a:bodyPr>
          <a:lstStyle/>
          <a:p>
            <a:r>
              <a:rPr lang="en-US" dirty="0"/>
              <a:t>    Water  Turbine</a:t>
            </a:r>
          </a:p>
        </p:txBody>
      </p:sp>
      <p:sp>
        <p:nvSpPr>
          <p:cNvPr id="16" name="TextBox 15"/>
          <p:cNvSpPr txBox="1"/>
          <p:nvPr/>
        </p:nvSpPr>
        <p:spPr>
          <a:xfrm>
            <a:off x="3322321" y="6002133"/>
            <a:ext cx="3631629" cy="369332"/>
          </a:xfrm>
          <a:prstGeom prst="rect">
            <a:avLst/>
          </a:prstGeom>
          <a:noFill/>
        </p:spPr>
        <p:txBody>
          <a:bodyPr wrap="square" rtlCol="0">
            <a:spAutoFit/>
          </a:bodyPr>
          <a:lstStyle/>
          <a:p>
            <a:r>
              <a:rPr lang="en-US" dirty="0"/>
              <a:t>Rechargeable  Lithium  Battery</a:t>
            </a:r>
          </a:p>
        </p:txBody>
      </p:sp>
      <p:pic>
        <p:nvPicPr>
          <p:cNvPr id="5" name="Picture 4">
            <a:extLst>
              <a:ext uri="{FF2B5EF4-FFF2-40B4-BE49-F238E27FC236}">
                <a16:creationId xmlns:a16="http://schemas.microsoft.com/office/drawing/2014/main" xmlns="" id="{FCA9B030-2D94-45BC-A0C3-87527FF92513}"/>
              </a:ext>
            </a:extLst>
          </p:cNvPr>
          <p:cNvPicPr>
            <a:picLocks noChangeAspect="1"/>
          </p:cNvPicPr>
          <p:nvPr/>
        </p:nvPicPr>
        <p:blipFill>
          <a:blip r:embed="rId6"/>
          <a:stretch>
            <a:fillRect/>
          </a:stretch>
        </p:blipFill>
        <p:spPr>
          <a:xfrm>
            <a:off x="6618423" y="4122889"/>
            <a:ext cx="2322377" cy="1879244"/>
          </a:xfrm>
          <a:prstGeom prst="rect">
            <a:avLst/>
          </a:prstGeom>
        </p:spPr>
      </p:pic>
      <p:sp>
        <p:nvSpPr>
          <p:cNvPr id="6" name="TextBox 5">
            <a:extLst>
              <a:ext uri="{FF2B5EF4-FFF2-40B4-BE49-F238E27FC236}">
                <a16:creationId xmlns:a16="http://schemas.microsoft.com/office/drawing/2014/main" xmlns="" id="{B8B0E09A-E1CE-433F-BA5F-63567A274EBB}"/>
              </a:ext>
            </a:extLst>
          </p:cNvPr>
          <p:cNvSpPr txBox="1"/>
          <p:nvPr/>
        </p:nvSpPr>
        <p:spPr>
          <a:xfrm>
            <a:off x="6901949" y="6055722"/>
            <a:ext cx="1576072" cy="369332"/>
          </a:xfrm>
          <a:prstGeom prst="rect">
            <a:avLst/>
          </a:prstGeom>
          <a:noFill/>
        </p:spPr>
        <p:txBody>
          <a:bodyPr wrap="none" rtlCol="0">
            <a:spAutoFit/>
          </a:bodyPr>
          <a:lstStyle/>
          <a:p>
            <a:r>
              <a:rPr lang="en-IN" dirty="0"/>
              <a:t>Voltage Sensor</a:t>
            </a:r>
          </a:p>
        </p:txBody>
      </p:sp>
      <p:pic>
        <p:nvPicPr>
          <p:cNvPr id="8" name="Picture 7">
            <a:extLst>
              <a:ext uri="{FF2B5EF4-FFF2-40B4-BE49-F238E27FC236}">
                <a16:creationId xmlns:a16="http://schemas.microsoft.com/office/drawing/2014/main" xmlns="" id="{7F20F46B-3572-40A6-BE0E-9A2204F45BAA}"/>
              </a:ext>
            </a:extLst>
          </p:cNvPr>
          <p:cNvPicPr>
            <a:picLocks noChangeAspect="1"/>
          </p:cNvPicPr>
          <p:nvPr/>
        </p:nvPicPr>
        <p:blipFill>
          <a:blip r:embed="rId7"/>
          <a:stretch>
            <a:fillRect/>
          </a:stretch>
        </p:blipFill>
        <p:spPr>
          <a:xfrm>
            <a:off x="9596326" y="4122890"/>
            <a:ext cx="2143125" cy="1879244"/>
          </a:xfrm>
          <a:prstGeom prst="rect">
            <a:avLst/>
          </a:prstGeom>
        </p:spPr>
      </p:pic>
      <p:sp>
        <p:nvSpPr>
          <p:cNvPr id="9" name="TextBox 8">
            <a:extLst>
              <a:ext uri="{FF2B5EF4-FFF2-40B4-BE49-F238E27FC236}">
                <a16:creationId xmlns:a16="http://schemas.microsoft.com/office/drawing/2014/main" xmlns="" id="{36496726-8EE0-4EC9-8333-4E66C6A968E7}"/>
              </a:ext>
            </a:extLst>
          </p:cNvPr>
          <p:cNvSpPr txBox="1"/>
          <p:nvPr/>
        </p:nvSpPr>
        <p:spPr>
          <a:xfrm>
            <a:off x="9793982" y="6074244"/>
            <a:ext cx="1945469" cy="369332"/>
          </a:xfrm>
          <a:prstGeom prst="rect">
            <a:avLst/>
          </a:prstGeom>
          <a:noFill/>
        </p:spPr>
        <p:txBody>
          <a:bodyPr wrap="none" rtlCol="0">
            <a:spAutoFit/>
          </a:bodyPr>
          <a:lstStyle/>
          <a:p>
            <a:r>
              <a:rPr lang="en-IN" dirty="0"/>
              <a:t>Two Channel Relay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 y="0"/>
            <a:ext cx="12192001" cy="685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olar.mp4">
            <a:hlinkClick r:id="" action="ppaction://media"/>
          </p:cNvPr>
          <p:cNvPicPr>
            <a:picLocks noGrp="1" noRot="1" noChangeAspect="1"/>
          </p:cNvPicPr>
          <p:nvPr>
            <p:ph idx="1"/>
            <a:videoFile r:link="rId1"/>
          </p:nvPr>
        </p:nvPicPr>
        <p:blipFill>
          <a:blip r:embed="rId4"/>
          <a:stretch>
            <a:fillRect/>
          </a:stretch>
        </p:blipFill>
        <p:spPr>
          <a:xfrm>
            <a:off x="235527" y="1335266"/>
            <a:ext cx="5638799" cy="4064253"/>
          </a:xfrm>
          <a:prstGeom prst="rect">
            <a:avLst/>
          </a:prstGeom>
        </p:spPr>
      </p:pic>
      <p:pic>
        <p:nvPicPr>
          <p:cNvPr id="6" name="water.mp4">
            <a:hlinkClick r:id="" action="ppaction://media"/>
          </p:cNvPr>
          <p:cNvPicPr>
            <a:picLocks noRot="1" noChangeAspect="1"/>
          </p:cNvPicPr>
          <p:nvPr>
            <a:videoFile r:link="rId2"/>
          </p:nvPr>
        </p:nvPicPr>
        <p:blipFill>
          <a:blip r:embed="rId4"/>
          <a:stretch>
            <a:fillRect/>
          </a:stretch>
        </p:blipFill>
        <p:spPr>
          <a:xfrm>
            <a:off x="6400799" y="1376830"/>
            <a:ext cx="5419004" cy="4064253"/>
          </a:xfrm>
          <a:prstGeom prst="rect">
            <a:avLst/>
          </a:prstGeom>
        </p:spPr>
      </p:pic>
      <p:sp>
        <p:nvSpPr>
          <p:cNvPr id="5" name="Rectangle 4"/>
          <p:cNvSpPr/>
          <p:nvPr/>
        </p:nvSpPr>
        <p:spPr>
          <a:xfrm>
            <a:off x="3702673" y="193964"/>
            <a:ext cx="4710136" cy="923330"/>
          </a:xfrm>
          <a:prstGeom prst="rect">
            <a:avLst/>
          </a:prstGeom>
          <a:noFill/>
        </p:spPr>
        <p:txBody>
          <a:bodyPr wrap="non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Working Videos</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video>
              <p:cMediaNode>
                <p:cTn id="13"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na1.jpg"/>
          <p:cNvPicPr>
            <a:picLocks noGrp="1" noChangeAspect="1"/>
          </p:cNvPicPr>
          <p:nvPr>
            <p:ph idx="1"/>
          </p:nvPr>
        </p:nvPicPr>
        <p:blipFill>
          <a:blip r:embed="rId2"/>
          <a:stretch>
            <a:fillRect/>
          </a:stretch>
        </p:blipFill>
        <p:spPr>
          <a:xfrm>
            <a:off x="2133601" y="191270"/>
            <a:ext cx="7190508" cy="623480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4347" y="713913"/>
            <a:ext cx="400346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CONCLUSION</a:t>
            </a:r>
          </a:p>
        </p:txBody>
      </p:sp>
      <p:sp>
        <p:nvSpPr>
          <p:cNvPr id="6" name="Content Placeholder 5"/>
          <p:cNvSpPr>
            <a:spLocks noGrp="1"/>
          </p:cNvSpPr>
          <p:nvPr>
            <p:ph idx="1"/>
          </p:nvPr>
        </p:nvSpPr>
        <p:spPr/>
        <p:txBody>
          <a:bodyPr>
            <a:normAutofit fontScale="85000" lnSpcReduction="20000"/>
          </a:bodyPr>
          <a:lstStyle/>
          <a:p>
            <a:pPr algn="just"/>
            <a:r>
              <a:rPr lang="en-US" sz="2400" dirty="0">
                <a:latin typeface="Times New Roman" pitchFamily="18" charset="0"/>
                <a:cs typeface="Times New Roman" pitchFamily="18" charset="0"/>
              </a:rPr>
              <a:t>Energy harvesting has become an important aspect in the modern age because of rapid exhaustion of non-renewable sources for different applications. The concept of reducing, reusing and recycling is correctly applied in this project. Two different kinds of energy ,that is solar energy and water energy  are harvested and been able to store. The stored energy has been further used to supply current to both AC devices as well as DC devices. </a:t>
            </a:r>
          </a:p>
          <a:p>
            <a:pPr algn="just"/>
            <a:r>
              <a:rPr lang="en-US" sz="2400" dirty="0">
                <a:latin typeface="Times New Roman" pitchFamily="18" charset="0"/>
                <a:cs typeface="Times New Roman" pitchFamily="18" charset="0"/>
              </a:rPr>
              <a:t> Many research &amp; works has been done before &amp; there are still active researches are going on to investigate a number of alternatives to extract energy from the environment &amp; convert it to electrical energy to power an electronic device. With the advancement in technology and reduction in device sizes it is possible to increase the generated energy using new transducer designs or new materials, as well as innovative power conditioning circuits &amp; energy storage elements. Also, the combination in the same device of several energy harvesting strategies will increase its capabilities to obtain energy in different situations.</a:t>
            </a:r>
          </a:p>
          <a:p>
            <a:pPr marL="0" indent="0">
              <a:buNone/>
            </a:pPr>
            <a:r>
              <a:rPr lang="en-US" dirty="0"/>
              <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4263" y="466590"/>
            <a:ext cx="3842399"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REFERENCES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6" name="Content Placeholder 5"/>
          <p:cNvSpPr>
            <a:spLocks noGrp="1"/>
          </p:cNvSpPr>
          <p:nvPr>
            <p:ph idx="1"/>
          </p:nvPr>
        </p:nvSpPr>
        <p:spPr>
          <a:xfrm>
            <a:off x="949037" y="1389920"/>
            <a:ext cx="10131425" cy="3649133"/>
          </a:xfrm>
        </p:spPr>
        <p:txBody>
          <a:bodyPr/>
          <a:lstStyle/>
          <a:p>
            <a:pPr marL="342900" indent="-342900" algn="just">
              <a:buFont typeface="+mj-lt"/>
              <a:buAutoNum type="arabicPeriod"/>
            </a:pPr>
            <a:r>
              <a:rPr lang="en-US" i="1" dirty="0" err="1" smtClean="0">
                <a:latin typeface="Times New Roman" pitchFamily="18" charset="0"/>
                <a:cs typeface="Times New Roman" pitchFamily="18" charset="0"/>
              </a:rPr>
              <a:t>Barbosa</a:t>
            </a:r>
            <a:r>
              <a:rPr lang="en-US" dirty="0" smtClean="0"/>
              <a:t>, </a:t>
            </a:r>
            <a:r>
              <a:rPr lang="en-US" i="1" dirty="0" smtClean="0">
                <a:latin typeface="Times New Roman" pitchFamily="18" charset="0"/>
                <a:cs typeface="Times New Roman" pitchFamily="18" charset="0"/>
              </a:rPr>
              <a:t>Tamara J.G., </a:t>
            </a:r>
            <a:r>
              <a:rPr lang="en-US" dirty="0" smtClean="0"/>
              <a:t>and </a:t>
            </a:r>
            <a:r>
              <a:rPr lang="en-US" i="1" dirty="0" smtClean="0">
                <a:latin typeface="Times New Roman" pitchFamily="18" charset="0"/>
                <a:cs typeface="Times New Roman" pitchFamily="18" charset="0"/>
              </a:rPr>
              <a:t>Mary Jo </a:t>
            </a:r>
            <a:r>
              <a:rPr lang="en-US" i="1" dirty="0" err="1" smtClean="0">
                <a:latin typeface="Times New Roman" pitchFamily="18" charset="0"/>
                <a:cs typeface="Times New Roman" pitchFamily="18" charset="0"/>
              </a:rPr>
              <a:t>Barbosa</a:t>
            </a:r>
            <a:r>
              <a:rPr lang="en-US" dirty="0" smtClean="0"/>
              <a:t>. "</a:t>
            </a:r>
            <a:r>
              <a:rPr lang="en-US" i="1" dirty="0" smtClean="0">
                <a:latin typeface="Times New Roman" pitchFamily="18" charset="0"/>
                <a:cs typeface="Times New Roman" pitchFamily="18" charset="0"/>
              </a:rPr>
              <a:t>An Innovative Solution For Hybrid Energy Harvesting</a:t>
            </a:r>
            <a:r>
              <a:rPr lang="en-US" dirty="0" smtClean="0"/>
              <a:t> </a:t>
            </a:r>
            <a:r>
              <a:rPr lang="en-US" dirty="0" smtClean="0">
                <a:latin typeface="Times New Roman" pitchFamily="18" charset="0"/>
                <a:cs typeface="Times New Roman" pitchFamily="18" charset="0"/>
              </a:rPr>
              <a:t>Available from : " </a:t>
            </a:r>
            <a:r>
              <a:rPr lang="en-US" i="1" dirty="0" smtClean="0">
                <a:latin typeface="Times New Roman" pitchFamily="18" charset="0"/>
                <a:cs typeface="Times New Roman" pitchFamily="18" charset="0"/>
              </a:rPr>
              <a:t>HETS Online Journal</a:t>
            </a:r>
            <a:r>
              <a:rPr lang="en-US" dirty="0" smtClean="0">
                <a:latin typeface="Times New Roman" pitchFamily="18" charset="0"/>
                <a:cs typeface="Times New Roman" pitchFamily="18" charset="0"/>
              </a:rPr>
              <a:t>, vol. 9, no. 2, 2019. [Accessed 30 Sept. 2020]</a:t>
            </a:r>
          </a:p>
          <a:p>
            <a:pPr marL="342900" indent="-342900" algn="just">
              <a:buFont typeface="+mj-lt"/>
              <a:buAutoNum type="arabicPeriod"/>
            </a:pPr>
            <a:r>
              <a:rPr lang="en-US" i="1" dirty="0" err="1" smtClean="0">
                <a:latin typeface="Times New Roman" pitchFamily="18" charset="0"/>
                <a:cs typeface="Times New Roman" pitchFamily="18" charset="0"/>
              </a:rPr>
              <a:t>Liamputtong</a:t>
            </a:r>
            <a:r>
              <a:rPr lang="en-US" i="1" dirty="0" smtClean="0">
                <a:latin typeface="Times New Roman" pitchFamily="18" charset="0"/>
                <a:cs typeface="Times New Roman" pitchFamily="18" charset="0"/>
              </a:rPr>
              <a:t> P. Sustainable Energy Harvesting Methodology: Principles and Practice</a:t>
            </a:r>
            <a:r>
              <a:rPr lang="en-US" dirty="0" smtClean="0">
                <a:latin typeface="Times New Roman" pitchFamily="18" charset="0"/>
                <a:cs typeface="Times New Roman" pitchFamily="18" charset="0"/>
              </a:rPr>
              <a:t>. In: Sage Research Methods. London, UK: Sage Publications; 2011:1847879098.</a:t>
            </a:r>
          </a:p>
          <a:p>
            <a:pPr marL="342900" indent="-342900" algn="just">
              <a:buFont typeface="+mj-lt"/>
              <a:buAutoNum type="arabicPeriod"/>
            </a:pPr>
            <a:r>
              <a:rPr lang="en-US" i="1" dirty="0" smtClean="0">
                <a:latin typeface="Times New Roman" pitchFamily="18" charset="0"/>
                <a:cs typeface="Times New Roman" pitchFamily="18" charset="0"/>
              </a:rPr>
              <a:t>Gulliver A, Griffiths KM, Christensen H. </a:t>
            </a:r>
            <a:r>
              <a:rPr lang="en-US" dirty="0" smtClean="0">
                <a:latin typeface="Times New Roman" pitchFamily="18" charset="0"/>
                <a:cs typeface="Times New Roman" pitchFamily="18" charset="0"/>
              </a:rPr>
              <a:t>Perceived </a:t>
            </a:r>
            <a:r>
              <a:rPr lang="en-US" i="1" dirty="0" smtClean="0">
                <a:latin typeface="Times New Roman" pitchFamily="18" charset="0"/>
                <a:cs typeface="Times New Roman" pitchFamily="18" charset="0"/>
              </a:rPr>
              <a:t>barriers and facilitators in wireless </a:t>
            </a:r>
            <a:r>
              <a:rPr lang="en-US" i="1" smtClean="0">
                <a:latin typeface="Times New Roman" pitchFamily="18" charset="0"/>
                <a:cs typeface="Times New Roman" pitchFamily="18" charset="0"/>
              </a:rPr>
              <a:t>sensor networks</a:t>
            </a:r>
            <a:r>
              <a:rPr lang="en-US" smtClean="0">
                <a:latin typeface="Times New Roman" pitchFamily="18" charset="0"/>
                <a:cs typeface="Times New Roman" pitchFamily="18" charset="0"/>
              </a:rPr>
              <a:t>. </a:t>
            </a:r>
            <a:r>
              <a:rPr lang="en-US" dirty="0" smtClean="0">
                <a:latin typeface="Times New Roman" pitchFamily="18" charset="0"/>
                <a:cs typeface="Times New Roman" pitchFamily="18" charset="0"/>
              </a:rPr>
              <a:t>BMC Psychiatry 2010;10:113</a:t>
            </a:r>
          </a:p>
          <a:p>
            <a:pPr marL="342900" indent="-342900" algn="just">
              <a:buFont typeface="+mj-lt"/>
              <a:buAutoNum type="arabicPeriod"/>
            </a:pPr>
            <a:r>
              <a:rPr lang="en-US" dirty="0" smtClean="0">
                <a:latin typeface="Times New Roman" pitchFamily="18" charset="0"/>
                <a:cs typeface="Times New Roman" pitchFamily="18" charset="0"/>
              </a:rPr>
              <a:t>Liu, H., Fu, H., Sun, L., Lee, C., &amp; </a:t>
            </a:r>
            <a:r>
              <a:rPr lang="en-US" dirty="0" err="1" smtClean="0">
                <a:latin typeface="Times New Roman" pitchFamily="18" charset="0"/>
                <a:cs typeface="Times New Roman" pitchFamily="18" charset="0"/>
              </a:rPr>
              <a:t>Yeatman</a:t>
            </a:r>
            <a:r>
              <a:rPr lang="en-US" dirty="0" smtClean="0">
                <a:latin typeface="Times New Roman" pitchFamily="18" charset="0"/>
                <a:cs typeface="Times New Roman" pitchFamily="18" charset="0"/>
              </a:rPr>
              <a:t>, E. M. (2020). </a:t>
            </a:r>
            <a:r>
              <a:rPr lang="en-US" i="1" dirty="0" smtClean="0">
                <a:latin typeface="Times New Roman" pitchFamily="18" charset="0"/>
                <a:cs typeface="Times New Roman" pitchFamily="18" charset="0"/>
              </a:rPr>
              <a:t>Hybrid energy harvesting technology: From materials, structural design, system integration to applications. Renewable and Sustainable Energy Reviews, 110473.</a:t>
            </a:r>
            <a:r>
              <a:rPr lang="en-US" dirty="0" smtClean="0">
                <a:latin typeface="Times New Roman" pitchFamily="18" charset="0"/>
                <a:cs typeface="Times New Roman" pitchFamily="18" charset="0"/>
              </a:rPr>
              <a:t> doi:10.1016/j.rser.2020.110473</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566005_win32">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tf22566005_win32</Template>
  <TotalTime>0</TotalTime>
  <Words>422</Words>
  <Application>Microsoft Office PowerPoint</Application>
  <PresentationFormat>Custom</PresentationFormat>
  <Paragraphs>34</Paragraphs>
  <Slides>10</Slides>
  <Notes>2</Notes>
  <HiddenSlides>0</HiddenSlides>
  <MMClips>2</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tf22566005_win32</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2020-11-03T02:32:00Z</dcterms:created>
  <dcterms:modified xsi:type="dcterms:W3CDTF">2021-04-28T14:27:23Z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