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8"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5A8EA-BDA0-4990-BE53-703192DCE73A}" v="28" dt="2024-07-13T07:12:59.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5D96BFD-6704-41D8-A8F5-B4FCF35A33C2}"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061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96BFD-6704-41D8-A8F5-B4FCF35A33C2}" type="slidenum">
              <a:rPr lang="en-IN" smtClean="0"/>
              <a:pPr/>
              <a:t>‹#›</a:t>
            </a:fld>
            <a:endParaRPr lang="en-IN"/>
          </a:p>
        </p:txBody>
      </p:sp>
    </p:spTree>
    <p:extLst>
      <p:ext uri="{BB962C8B-B14F-4D97-AF65-F5344CB8AC3E}">
        <p14:creationId xmlns:p14="http://schemas.microsoft.com/office/powerpoint/2010/main" val="374595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57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090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spTree>
    <p:extLst>
      <p:ext uri="{BB962C8B-B14F-4D97-AF65-F5344CB8AC3E}">
        <p14:creationId xmlns:p14="http://schemas.microsoft.com/office/powerpoint/2010/main" val="4052876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73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89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605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74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spTree>
    <p:extLst>
      <p:ext uri="{BB962C8B-B14F-4D97-AF65-F5344CB8AC3E}">
        <p14:creationId xmlns:p14="http://schemas.microsoft.com/office/powerpoint/2010/main" val="87110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96BFD-6704-41D8-A8F5-B4FCF35A33C2}"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32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96BFD-6704-41D8-A8F5-B4FCF35A33C2}" type="slidenum">
              <a:rPr lang="en-IN" smtClean="0"/>
              <a:pPr/>
              <a:t>‹#›</a:t>
            </a:fld>
            <a:endParaRPr lang="en-IN"/>
          </a:p>
        </p:txBody>
      </p:sp>
    </p:spTree>
    <p:extLst>
      <p:ext uri="{BB962C8B-B14F-4D97-AF65-F5344CB8AC3E}">
        <p14:creationId xmlns:p14="http://schemas.microsoft.com/office/powerpoint/2010/main" val="277247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D96BFD-6704-41D8-A8F5-B4FCF35A33C2}"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3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D96BFD-6704-41D8-A8F5-B4FCF35A33C2}"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931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D96BFD-6704-41D8-A8F5-B4FCF35A33C2}" type="slidenum">
              <a:rPr lang="en-IN" smtClean="0"/>
              <a:pPr/>
              <a:t>‹#›</a:t>
            </a:fld>
            <a:endParaRPr lang="en-IN"/>
          </a:p>
        </p:txBody>
      </p:sp>
    </p:spTree>
    <p:extLst>
      <p:ext uri="{BB962C8B-B14F-4D97-AF65-F5344CB8AC3E}">
        <p14:creationId xmlns:p14="http://schemas.microsoft.com/office/powerpoint/2010/main" val="187058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96BFD-6704-41D8-A8F5-B4FCF35A33C2}"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807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3D5D8-D04D-47D6-B3F8-ECDBCE6A100A}" type="datetimeFigureOut">
              <a:rPr lang="en-IN" smtClean="0"/>
              <a:pPr/>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96BFD-6704-41D8-A8F5-B4FCF35A33C2}" type="slidenum">
              <a:rPr lang="en-IN" smtClean="0"/>
              <a:pPr/>
              <a:t>‹#›</a:t>
            </a:fld>
            <a:endParaRPr lang="en-IN"/>
          </a:p>
        </p:txBody>
      </p:sp>
    </p:spTree>
    <p:extLst>
      <p:ext uri="{BB962C8B-B14F-4D97-AF65-F5344CB8AC3E}">
        <p14:creationId xmlns:p14="http://schemas.microsoft.com/office/powerpoint/2010/main" val="305297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3D5D8-D04D-47D6-B3F8-ECDBCE6A100A}" type="datetimeFigureOut">
              <a:rPr lang="en-IN" smtClean="0"/>
              <a:pPr/>
              <a:t>13-07-2024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D96BFD-6704-41D8-A8F5-B4FCF35A33C2}" type="slidenum">
              <a:rPr lang="en-IN" smtClean="0"/>
              <a:pPr/>
              <a:t>‹#›</a:t>
            </a:fld>
            <a:endParaRPr lang="en-IN"/>
          </a:p>
        </p:txBody>
      </p:sp>
    </p:spTree>
    <p:extLst>
      <p:ext uri="{BB962C8B-B14F-4D97-AF65-F5344CB8AC3E}">
        <p14:creationId xmlns:p14="http://schemas.microsoft.com/office/powerpoint/2010/main" val="31022709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8DEF-6854-99A2-398A-82EA7F9DB2A6}"/>
              </a:ext>
            </a:extLst>
          </p:cNvPr>
          <p:cNvSpPr>
            <a:spLocks noGrp="1"/>
          </p:cNvSpPr>
          <p:nvPr>
            <p:ph type="ctrTitle"/>
          </p:nvPr>
        </p:nvSpPr>
        <p:spPr>
          <a:xfrm>
            <a:off x="2595442" y="2010017"/>
            <a:ext cx="6815669" cy="1515533"/>
          </a:xfrm>
        </p:spPr>
        <p:txBody>
          <a:bodyPr/>
          <a:lstStyle/>
          <a:p>
            <a:r>
              <a:rPr lang="en-US" sz="6000" dirty="0">
                <a:latin typeface="Monotype Corsiva" panose="03010101010201010101" pitchFamily="66" charset="0"/>
                <a:cs typeface="Times New Roman" panose="02020603050405020304" pitchFamily="18" charset="0"/>
              </a:rPr>
              <a:t>FINAL PROJECT</a:t>
            </a:r>
            <a:endParaRPr lang="en-IN" sz="6000" dirty="0">
              <a:latin typeface="Monotype Corsiva" panose="03010101010201010101" pitchFamily="66" charset="0"/>
            </a:endParaRPr>
          </a:p>
        </p:txBody>
      </p:sp>
      <p:sp>
        <p:nvSpPr>
          <p:cNvPr id="3" name="Subtitle 2">
            <a:extLst>
              <a:ext uri="{FF2B5EF4-FFF2-40B4-BE49-F238E27FC236}">
                <a16:creationId xmlns:a16="http://schemas.microsoft.com/office/drawing/2014/main" id="{F7F0FE81-5F6A-6456-6871-BE727A356972}"/>
              </a:ext>
            </a:extLst>
          </p:cNvPr>
          <p:cNvSpPr>
            <a:spLocks noGrp="1"/>
          </p:cNvSpPr>
          <p:nvPr>
            <p:ph type="subTitle" idx="1"/>
          </p:nvPr>
        </p:nvSpPr>
        <p:spPr>
          <a:xfrm>
            <a:off x="2683933" y="4090216"/>
            <a:ext cx="6815669" cy="462119"/>
          </a:xfrm>
        </p:spPr>
        <p:txBody>
          <a:bodyPr>
            <a:normAutofit/>
          </a:bodyPr>
          <a:lstStyle/>
          <a:p>
            <a:r>
              <a:rPr lang="en-US" sz="2000" dirty="0">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IKHILENDRA SATYA SAI SANTOSH VINNAKOTA</a:t>
            </a:r>
          </a:p>
        </p:txBody>
      </p:sp>
      <p:sp>
        <p:nvSpPr>
          <p:cNvPr id="4" name="TextBox 3">
            <a:extLst>
              <a:ext uri="{FF2B5EF4-FFF2-40B4-BE49-F238E27FC236}">
                <a16:creationId xmlns:a16="http://schemas.microsoft.com/office/drawing/2014/main" id="{E91C19D7-94C6-500B-8C37-DA458CFCA224}"/>
              </a:ext>
            </a:extLst>
          </p:cNvPr>
          <p:cNvSpPr txBox="1"/>
          <p:nvPr/>
        </p:nvSpPr>
        <p:spPr>
          <a:xfrm>
            <a:off x="4201857" y="1717629"/>
            <a:ext cx="3779820" cy="584775"/>
          </a:xfrm>
          <a:prstGeom prst="rect">
            <a:avLst/>
          </a:prstGeom>
          <a:noFill/>
        </p:spPr>
        <p:txBody>
          <a:bodyPr wrap="square" rtlCol="0">
            <a:spAutoFit/>
          </a:bodyPr>
          <a:lstStyle/>
          <a:p>
            <a:r>
              <a:rPr lang="en-US" sz="3200" u="sng" dirty="0">
                <a:latin typeface="Berlin Sans FB Demi" panose="020E0802020502020306" pitchFamily="34" charset="0"/>
              </a:rPr>
              <a:t>STEGANOGRAPHY</a:t>
            </a:r>
            <a:r>
              <a:rPr lang="en-US" u="sng" dirty="0"/>
              <a:t> </a:t>
            </a:r>
            <a:endParaRPr lang="en-IN" u="sng" dirty="0"/>
          </a:p>
        </p:txBody>
      </p:sp>
      <p:sp>
        <p:nvSpPr>
          <p:cNvPr id="6" name="TextBox 5">
            <a:extLst>
              <a:ext uri="{FF2B5EF4-FFF2-40B4-BE49-F238E27FC236}">
                <a16:creationId xmlns:a16="http://schemas.microsoft.com/office/drawing/2014/main" id="{0F791F95-170F-152A-4258-F6C30F86DBB1}"/>
              </a:ext>
            </a:extLst>
          </p:cNvPr>
          <p:cNvSpPr txBox="1"/>
          <p:nvPr/>
        </p:nvSpPr>
        <p:spPr>
          <a:xfrm>
            <a:off x="8103066" y="4932335"/>
            <a:ext cx="1396536" cy="369332"/>
          </a:xfrm>
          <a:prstGeom prst="rect">
            <a:avLst/>
          </a:prstGeom>
          <a:noFill/>
        </p:spPr>
        <p:txBody>
          <a:bodyPr wrap="none" rtlCol="0">
            <a:spAutoFit/>
          </a:bodyPr>
          <a:lstStyle/>
          <a:p>
            <a:r>
              <a:rPr lang="en-US" dirty="0">
                <a:latin typeface="Bahnschrift Condensed" panose="020B0502040204020203" pitchFamily="34" charset="0"/>
              </a:rPr>
              <a:t>CYBER SECURITY</a:t>
            </a:r>
            <a:endParaRPr lang="en-IN" dirty="0">
              <a:latin typeface="Bahnschrift Condensed" panose="020B0502040204020203" pitchFamily="34" charset="0"/>
            </a:endParaRPr>
          </a:p>
        </p:txBody>
      </p:sp>
    </p:spTree>
    <p:extLst>
      <p:ext uri="{BB962C8B-B14F-4D97-AF65-F5344CB8AC3E}">
        <p14:creationId xmlns:p14="http://schemas.microsoft.com/office/powerpoint/2010/main" val="3754588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39E8-1C77-792C-8109-31BED077FD3D}"/>
              </a:ext>
            </a:extLst>
          </p:cNvPr>
          <p:cNvSpPr>
            <a:spLocks noGrp="1"/>
          </p:cNvSpPr>
          <p:nvPr>
            <p:ph type="title"/>
          </p:nvPr>
        </p:nvSpPr>
        <p:spPr>
          <a:xfrm>
            <a:off x="1295402" y="911012"/>
            <a:ext cx="9601196" cy="1303867"/>
          </a:xfrm>
        </p:spPr>
        <p:txBody>
          <a:bodyPr/>
          <a:lstStyle/>
          <a:p>
            <a:r>
              <a:rPr lang="en-US"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MODELING</a:t>
            </a:r>
            <a:endParaRPr lang="en-IN"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2B5671-CF57-5504-A781-DB9BEEC1E78B}"/>
              </a:ext>
            </a:extLst>
          </p:cNvPr>
          <p:cNvSpPr>
            <a:spLocks noGrp="1"/>
          </p:cNvSpPr>
          <p:nvPr>
            <p:ph idx="1"/>
          </p:nvPr>
        </p:nvSpPr>
        <p:spPr>
          <a:xfrm>
            <a:off x="1295402" y="2380880"/>
            <a:ext cx="10083798" cy="4382244"/>
          </a:xfrm>
        </p:spPr>
        <p:txBody>
          <a:bodyPr>
            <a:normAutofit/>
          </a:bodyPr>
          <a:lstStyle/>
          <a:p>
            <a:pPr>
              <a:buFont typeface="Wingdings" panose="05000000000000000000" pitchFamily="2" charset="2"/>
              <a:buChar char="Ø"/>
            </a:pPr>
            <a:r>
              <a:rPr lang="en-US" sz="2000" b="1" u="sng" dirty="0">
                <a:latin typeface="Sitka Small Semibold" pitchFamily="2" charset="0"/>
                <a:cs typeface="Times New Roman" panose="02020603050405020304" pitchFamily="18" charset="0"/>
              </a:rPr>
              <a:t>System Processes</a:t>
            </a:r>
            <a:r>
              <a:rPr lang="en-US" sz="1600" b="1" dirty="0">
                <a:latin typeface="Sitka Small Semibold" pitchFamily="2" charset="0"/>
                <a:cs typeface="Times New Roman" panose="02020603050405020304" pitchFamily="18" charset="0"/>
              </a:rPr>
              <a:t>:</a:t>
            </a:r>
          </a:p>
          <a:p>
            <a:pPr>
              <a:buFont typeface="Wingdings" panose="05000000000000000000" pitchFamily="2" charset="2"/>
              <a:buChar char="Ø"/>
            </a:pPr>
            <a:r>
              <a:rPr lang="en-US" sz="1600" b="1" dirty="0">
                <a:latin typeface="Sitka Small Semibold" pitchFamily="2" charset="0"/>
                <a:cs typeface="Times New Roman" panose="02020603050405020304" pitchFamily="18" charset="0"/>
              </a:rPr>
              <a:t>Data Hiding Process: Embeds data into the image using steganography techniques.</a:t>
            </a:r>
          </a:p>
          <a:p>
            <a:pPr>
              <a:buFont typeface="Wingdings" panose="05000000000000000000" pitchFamily="2" charset="2"/>
              <a:buChar char="Ø"/>
            </a:pPr>
            <a:r>
              <a:rPr lang="en-US" sz="1600" b="1" dirty="0">
                <a:latin typeface="Sitka Small Semibold" pitchFamily="2" charset="0"/>
                <a:cs typeface="Times New Roman" panose="02020603050405020304" pitchFamily="18" charset="0"/>
              </a:rPr>
              <a:t>Data Extraction Process: Extracts hidden data from the </a:t>
            </a:r>
            <a:r>
              <a:rPr lang="en-US" sz="1600" b="1" dirty="0" err="1">
                <a:latin typeface="Sitka Small Semibold" pitchFamily="2" charset="0"/>
                <a:cs typeface="Times New Roman" panose="02020603050405020304" pitchFamily="18" charset="0"/>
              </a:rPr>
              <a:t>stego</a:t>
            </a:r>
            <a:r>
              <a:rPr lang="en-US" sz="1600" b="1" dirty="0">
                <a:latin typeface="Sitka Small Semibold" pitchFamily="2" charset="0"/>
                <a:cs typeface="Times New Roman" panose="02020603050405020304" pitchFamily="18" charset="0"/>
              </a:rPr>
              <a:t>-image.</a:t>
            </a:r>
          </a:p>
          <a:p>
            <a:pPr>
              <a:buFont typeface="Wingdings" panose="05000000000000000000" pitchFamily="2" charset="2"/>
              <a:buChar char="Ø"/>
            </a:pPr>
            <a:r>
              <a:rPr lang="en-US" sz="1600" b="1" dirty="0">
                <a:latin typeface="Sitka Small Semibold" pitchFamily="2" charset="0"/>
                <a:cs typeface="Times New Roman" panose="02020603050405020304" pitchFamily="18" charset="0"/>
              </a:rPr>
              <a:t>Encryption Process: Encrypts text data using chosen algorithms.</a:t>
            </a:r>
          </a:p>
          <a:p>
            <a:pPr>
              <a:buFont typeface="Wingdings" panose="05000000000000000000" pitchFamily="2" charset="2"/>
              <a:buChar char="Ø"/>
            </a:pPr>
            <a:r>
              <a:rPr lang="en-US" sz="1600" b="1" dirty="0">
                <a:latin typeface="Sitka Small Semibold" pitchFamily="2" charset="0"/>
                <a:cs typeface="Times New Roman" panose="02020603050405020304" pitchFamily="18" charset="0"/>
              </a:rPr>
              <a:t>Decryption Process: Decrypts extracted data using corresponding algorithms.</a:t>
            </a:r>
          </a:p>
          <a:p>
            <a:pPr>
              <a:buFont typeface="Wingdings" panose="05000000000000000000" pitchFamily="2" charset="2"/>
              <a:buChar char="Ø"/>
            </a:pPr>
            <a:r>
              <a:rPr lang="en-US" sz="2000" b="1" u="sng" dirty="0">
                <a:latin typeface="Sitka Small Semibold" pitchFamily="2" charset="0"/>
                <a:cs typeface="Times New Roman" panose="02020603050405020304" pitchFamily="18" charset="0"/>
              </a:rPr>
              <a:t>Modeling Tools:</a:t>
            </a:r>
          </a:p>
          <a:p>
            <a:pPr>
              <a:buFont typeface="Wingdings" panose="05000000000000000000" pitchFamily="2" charset="2"/>
              <a:buChar char="Ø"/>
            </a:pPr>
            <a:r>
              <a:rPr lang="en-US" sz="1600" b="1" dirty="0">
                <a:latin typeface="Sitka Small Semibold" pitchFamily="2" charset="0"/>
                <a:cs typeface="Times New Roman" panose="02020603050405020304" pitchFamily="18" charset="0"/>
              </a:rPr>
              <a:t>Unified Modeling Language (UML): For system architecture and component modeling.</a:t>
            </a:r>
          </a:p>
          <a:p>
            <a:pPr>
              <a:buFont typeface="Wingdings" panose="05000000000000000000" pitchFamily="2" charset="2"/>
              <a:buChar char="Ø"/>
            </a:pPr>
            <a:r>
              <a:rPr lang="en-US" sz="1600" b="1" dirty="0">
                <a:latin typeface="Sitka Small Semibold" pitchFamily="2" charset="0"/>
                <a:cs typeface="Times New Roman" panose="02020603050405020304" pitchFamily="18" charset="0"/>
              </a:rPr>
              <a:t>Data Flow Diagrams (DFD): For process modeling and data flow representation.</a:t>
            </a:r>
          </a:p>
          <a:p>
            <a:pPr>
              <a:buFont typeface="Wingdings" panose="05000000000000000000" pitchFamily="2" charset="2"/>
              <a:buChar char="Ø"/>
            </a:pPr>
            <a:r>
              <a:rPr lang="en-US" sz="1600" b="1" dirty="0">
                <a:latin typeface="Sitka Small Semibold" pitchFamily="2" charset="0"/>
                <a:cs typeface="Times New Roman" panose="02020603050405020304" pitchFamily="18" charset="0"/>
              </a:rPr>
              <a:t>State Machine Diagrams: For modeling system behavior and transitions.</a:t>
            </a:r>
            <a:endParaRPr lang="en-IN" sz="1600" dirty="0">
              <a:latin typeface="Sitka Small Semibold" pitchFamily="2" charset="0"/>
            </a:endParaRPr>
          </a:p>
        </p:txBody>
      </p:sp>
    </p:spTree>
    <p:extLst>
      <p:ext uri="{BB962C8B-B14F-4D97-AF65-F5344CB8AC3E}">
        <p14:creationId xmlns:p14="http://schemas.microsoft.com/office/powerpoint/2010/main" val="166688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6AEC-40E5-7A66-D470-A6E1AD1486D1}"/>
              </a:ext>
            </a:extLst>
          </p:cNvPr>
          <p:cNvSpPr>
            <a:spLocks noGrp="1"/>
          </p:cNvSpPr>
          <p:nvPr>
            <p:ph type="title"/>
          </p:nvPr>
        </p:nvSpPr>
        <p:spPr>
          <a:xfrm>
            <a:off x="1295402" y="829732"/>
            <a:ext cx="9601196" cy="1303867"/>
          </a:xfrm>
        </p:spPr>
        <p:txBody>
          <a:bodyPr>
            <a:normAutofit/>
          </a:bodyPr>
          <a:lstStyle/>
          <a:p>
            <a:r>
              <a:rPr lang="en-US"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RESULT</a:t>
            </a:r>
            <a:endParaRPr lang="en-IN"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06EA0E7F-75EA-2E20-73FE-7CA5623BA080}"/>
              </a:ext>
            </a:extLst>
          </p:cNvPr>
          <p:cNvSpPr>
            <a:spLocks noGrp="1"/>
          </p:cNvSpPr>
          <p:nvPr>
            <p:ph idx="1"/>
          </p:nvPr>
        </p:nvSpPr>
        <p:spPr>
          <a:xfrm>
            <a:off x="731520" y="2556932"/>
            <a:ext cx="10810240" cy="3318936"/>
          </a:xfrm>
        </p:spPr>
        <p:txBody>
          <a:bodyPr>
            <a:normAutofit/>
          </a:bodyPr>
          <a:lstStyle/>
          <a:p>
            <a:pPr defTabSz="914400" eaLnBrk="0" fontAlgn="base" hangingPunct="0">
              <a:spcBef>
                <a:spcPct val="0"/>
              </a:spcBef>
              <a:spcAft>
                <a:spcPct val="0"/>
              </a:spcAft>
              <a:buClrTx/>
              <a:buSzTx/>
            </a:pPr>
            <a:r>
              <a:rPr kumimoji="0" lang="en-US" altLang="en-US" sz="1600" b="0" i="0" u="none" strike="noStrike" cap="none" normalizeH="0" baseline="0" dirty="0" err="1">
                <a:ln>
                  <a:noFill/>
                </a:ln>
                <a:solidFill>
                  <a:schemeClr val="tx1"/>
                </a:solidFill>
                <a:effectLst/>
                <a:latin typeface="Sitka Small Semibold" pitchFamily="2" charset="0"/>
                <a:cs typeface="Times New Roman" panose="02020603050405020304" pitchFamily="18" charset="0"/>
              </a:rPr>
              <a:t>Stego</a:t>
            </a: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-Image: A modified image that contains the hidden text data.</a:t>
            </a:r>
          </a:p>
          <a:p>
            <a:pPr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Hidden Data: Text data successfully hidden in the image.</a:t>
            </a:r>
          </a:p>
          <a:p>
            <a:pPr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Extracted Data: Text data successfully extracted from the </a:t>
            </a:r>
            <a:r>
              <a:rPr kumimoji="0" lang="en-US" altLang="en-US" sz="1600" b="0" i="0" u="none" strike="noStrike" cap="none" normalizeH="0" baseline="0" dirty="0" err="1">
                <a:ln>
                  <a:noFill/>
                </a:ln>
                <a:solidFill>
                  <a:schemeClr val="tx1"/>
                </a:solidFill>
                <a:effectLst/>
                <a:latin typeface="Sitka Small Semibold" pitchFamily="2" charset="0"/>
                <a:cs typeface="Times New Roman" panose="02020603050405020304" pitchFamily="18" charset="0"/>
              </a:rPr>
              <a:t>stego</a:t>
            </a: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-image.</a:t>
            </a:r>
          </a:p>
          <a:p>
            <a:pPr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System Evaluation:- Security: The system ensures secure data hiding and extraction. </a:t>
            </a:r>
          </a:p>
          <a:p>
            <a:pPr marL="0" indent="0" defTabSz="914400" eaLnBrk="0" fontAlgn="base" hangingPunct="0">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 		        - Robustness: The system withstands common image processing operations.     		        - Capacity: The system hides a reasonable amount of text data.    </a:t>
            </a:r>
          </a:p>
          <a:p>
            <a:pPr marL="0" indent="0" defTabSz="914400" eaLnBrk="0" fontAlgn="base" hangingPunct="0">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   		        - Visual Fidelity: The </a:t>
            </a:r>
            <a:r>
              <a:rPr kumimoji="0" lang="en-US" altLang="en-US" sz="1600" b="0" i="0" u="none" strike="noStrike" cap="none" normalizeH="0" baseline="0" dirty="0" err="1">
                <a:ln>
                  <a:noFill/>
                </a:ln>
                <a:solidFill>
                  <a:schemeClr val="tx1"/>
                </a:solidFill>
                <a:effectLst/>
                <a:latin typeface="Sitka Small Semibold" pitchFamily="2" charset="0"/>
                <a:cs typeface="Times New Roman" panose="02020603050405020304" pitchFamily="18" charset="0"/>
              </a:rPr>
              <a:t>stego</a:t>
            </a: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-image maintains its original visual quality.</a:t>
            </a:r>
          </a:p>
          <a:p>
            <a:pPr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Sitka Small Semibold" pitchFamily="2" charset="0"/>
                <a:cs typeface="Times New Roman" panose="02020603050405020304" pitchFamily="18" charset="0"/>
              </a:rPr>
              <a:t> System Deployment: The system is ready for real-world applications.</a:t>
            </a:r>
            <a:endParaRPr lang="en-IN" sz="1600" dirty="0">
              <a:latin typeface="Sitka Small Semibold" pitchFamily="2" charset="0"/>
            </a:endParaRPr>
          </a:p>
        </p:txBody>
      </p:sp>
    </p:spTree>
    <p:extLst>
      <p:ext uri="{BB962C8B-B14F-4D97-AF65-F5344CB8AC3E}">
        <p14:creationId xmlns:p14="http://schemas.microsoft.com/office/powerpoint/2010/main" val="241997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2046-D06F-AD10-64FF-94D082A52207}"/>
              </a:ext>
            </a:extLst>
          </p:cNvPr>
          <p:cNvSpPr>
            <a:spLocks noGrp="1"/>
          </p:cNvSpPr>
          <p:nvPr>
            <p:ph type="title"/>
          </p:nvPr>
        </p:nvSpPr>
        <p:spPr>
          <a:xfrm>
            <a:off x="1797666" y="1008982"/>
            <a:ext cx="8596668" cy="1710755"/>
          </a:xfrm>
        </p:spPr>
        <p:txBody>
          <a:bodyPr>
            <a:noAutofit/>
          </a:bodyPr>
          <a:lstStyle/>
          <a:p>
            <a:r>
              <a:rPr lang="en-IN" sz="8000" dirty="0">
                <a:effectLst>
                  <a:outerShdw blurRad="38100" dist="38100" dir="2700000" algn="tl">
                    <a:srgbClr val="000000">
                      <a:alpha val="43137"/>
                    </a:srgbClr>
                  </a:outerShdw>
                </a:effectLst>
                <a:latin typeface="Lucida Handwriting" panose="03010101010101010101" pitchFamily="66" charset="0"/>
                <a:cs typeface="Times New Roman" panose="02020603050405020304" pitchFamily="18" charset="0"/>
              </a:rPr>
              <a:t>THANK</a:t>
            </a:r>
            <a:r>
              <a:rPr lang="en-IN" sz="8000" dirty="0">
                <a:latin typeface="Lucida Handwriting" panose="03010101010101010101" pitchFamily="66" charset="0"/>
                <a:cs typeface="Times New Roman" panose="02020603050405020304" pitchFamily="18" charset="0"/>
              </a:rPr>
              <a:t> YOU</a:t>
            </a:r>
          </a:p>
        </p:txBody>
      </p:sp>
      <p:sp>
        <p:nvSpPr>
          <p:cNvPr id="3" name="TextBox 2">
            <a:extLst>
              <a:ext uri="{FF2B5EF4-FFF2-40B4-BE49-F238E27FC236}">
                <a16:creationId xmlns:a16="http://schemas.microsoft.com/office/drawing/2014/main" id="{3D838070-A7C2-67B9-F8FE-9BB8005410A6}"/>
              </a:ext>
            </a:extLst>
          </p:cNvPr>
          <p:cNvSpPr txBox="1"/>
          <p:nvPr/>
        </p:nvSpPr>
        <p:spPr>
          <a:xfrm>
            <a:off x="2701481" y="3228945"/>
            <a:ext cx="6789038" cy="400110"/>
          </a:xfrm>
          <a:prstGeom prst="rect">
            <a:avLst/>
          </a:prstGeom>
          <a:noFill/>
        </p:spPr>
        <p:txBody>
          <a:bodyPr wrap="none" rtlCol="0">
            <a:spAutoFit/>
          </a:bodyPr>
          <a:lstStyle/>
          <a:p>
            <a:r>
              <a:rPr lang="en-US" sz="2000" dirty="0">
                <a:latin typeface="Sitka Small Semibold" pitchFamily="2" charset="0"/>
              </a:rPr>
              <a:t>NIKHILENDRA SATYA SAI SANTOSH VINNAKOTA </a:t>
            </a:r>
            <a:endParaRPr lang="en-IN" sz="2000" dirty="0">
              <a:latin typeface="Sitka Small Semibold" pitchFamily="2" charset="0"/>
            </a:endParaRPr>
          </a:p>
        </p:txBody>
      </p:sp>
      <p:sp>
        <p:nvSpPr>
          <p:cNvPr id="4" name="TextBox 3">
            <a:extLst>
              <a:ext uri="{FF2B5EF4-FFF2-40B4-BE49-F238E27FC236}">
                <a16:creationId xmlns:a16="http://schemas.microsoft.com/office/drawing/2014/main" id="{30553497-0E75-F6DC-551A-15D4FC6528F2}"/>
              </a:ext>
            </a:extLst>
          </p:cNvPr>
          <p:cNvSpPr txBox="1"/>
          <p:nvPr/>
        </p:nvSpPr>
        <p:spPr>
          <a:xfrm>
            <a:off x="9347200" y="3953597"/>
            <a:ext cx="1407758" cy="369332"/>
          </a:xfrm>
          <a:prstGeom prst="rect">
            <a:avLst/>
          </a:prstGeom>
          <a:noFill/>
        </p:spPr>
        <p:txBody>
          <a:bodyPr wrap="none" rtlCol="0">
            <a:spAutoFit/>
          </a:bodyPr>
          <a:lstStyle/>
          <a:p>
            <a:r>
              <a:rPr lang="en-US" dirty="0">
                <a:latin typeface="Bahnschrift Condensed" panose="020B0502040204020203" pitchFamily="34" charset="0"/>
              </a:rPr>
              <a:t>CYBER</a:t>
            </a:r>
            <a:r>
              <a:rPr lang="en-US" dirty="0"/>
              <a:t> </a:t>
            </a:r>
            <a:r>
              <a:rPr lang="en-US" dirty="0">
                <a:latin typeface="Bahnschrift Condensed" panose="020B0502040204020203" pitchFamily="34" charset="0"/>
              </a:rPr>
              <a:t>SECURITY</a:t>
            </a:r>
            <a:endParaRPr lang="en-IN" dirty="0">
              <a:latin typeface="Bahnschrift Condensed" panose="020B0502040204020203" pitchFamily="34" charset="0"/>
            </a:endParaRPr>
          </a:p>
        </p:txBody>
      </p:sp>
    </p:spTree>
    <p:extLst>
      <p:ext uri="{BB962C8B-B14F-4D97-AF65-F5344CB8AC3E}">
        <p14:creationId xmlns:p14="http://schemas.microsoft.com/office/powerpoint/2010/main" val="31403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DD53-4B87-162D-6154-A8B01E051947}"/>
              </a:ext>
            </a:extLst>
          </p:cNvPr>
          <p:cNvSpPr>
            <a:spLocks noGrp="1"/>
          </p:cNvSpPr>
          <p:nvPr>
            <p:ph type="title"/>
          </p:nvPr>
        </p:nvSpPr>
        <p:spPr>
          <a:xfrm>
            <a:off x="2397842" y="982132"/>
            <a:ext cx="7396314" cy="984320"/>
          </a:xfrm>
        </p:spPr>
        <p:txBody>
          <a:bodyPr>
            <a:normAutofit/>
          </a:bodyPr>
          <a:lstStyle/>
          <a:p>
            <a:r>
              <a:rPr lang="en-US" sz="4000" u="sng"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STEGANOGRAPHY </a:t>
            </a:r>
            <a:endParaRPr lang="en-IN" sz="4000" u="sng"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97E0C00A-BEA3-CFAC-4AD8-4048087C42F5}"/>
              </a:ext>
            </a:extLst>
          </p:cNvPr>
          <p:cNvSpPr>
            <a:spLocks noGrp="1"/>
          </p:cNvSpPr>
          <p:nvPr>
            <p:ph idx="1"/>
          </p:nvPr>
        </p:nvSpPr>
        <p:spPr/>
        <p:txBody>
          <a:bodyPr>
            <a:normAutofit/>
          </a:bodyPr>
          <a:lstStyle/>
          <a:p>
            <a:r>
              <a:rPr lang="en-US" sz="2800" b="1" dirty="0">
                <a:latin typeface="Sitka Small Semibold" pitchFamily="2" charset="0"/>
                <a:cs typeface="Times New Roman" panose="02020603050405020304" pitchFamily="18" charset="0"/>
              </a:rPr>
              <a:t> </a:t>
            </a:r>
            <a:r>
              <a:rPr lang="en-US" sz="2800" b="1" u="sng" dirty="0">
                <a:latin typeface="Sitka Small Semibold" pitchFamily="2" charset="0"/>
                <a:cs typeface="Times New Roman" panose="02020603050405020304" pitchFamily="18" charset="0"/>
              </a:rPr>
              <a:t>Introduction</a:t>
            </a:r>
            <a:r>
              <a:rPr lang="en-US" sz="2800" b="1" dirty="0">
                <a:latin typeface="Sitka Small Semibold" pitchFamily="2" charset="0"/>
                <a:cs typeface="Times New Roman" panose="02020603050405020304" pitchFamily="18" charset="0"/>
              </a:rPr>
              <a:t>- Definition: Steganography is the art of hiding secret information within a non-secret message, image, or other medium.</a:t>
            </a:r>
          </a:p>
          <a:p>
            <a:r>
              <a:rPr lang="en-US" sz="2800" b="1" dirty="0">
                <a:latin typeface="Sitka Small Semibold" pitchFamily="2" charset="0"/>
                <a:cs typeface="Times New Roman" panose="02020603050405020304" pitchFamily="18" charset="0"/>
              </a:rPr>
              <a:t> </a:t>
            </a:r>
            <a:r>
              <a:rPr lang="en-US" sz="2800" b="1" u="sng" dirty="0">
                <a:latin typeface="Sitka Small Semibold" pitchFamily="2" charset="0"/>
                <a:cs typeface="Times New Roman" panose="02020603050405020304" pitchFamily="18" charset="0"/>
              </a:rPr>
              <a:t>Purpose</a:t>
            </a:r>
            <a:r>
              <a:rPr lang="en-US" sz="2800" b="1" dirty="0">
                <a:latin typeface="Sitka Small Semibold" pitchFamily="2" charset="0"/>
                <a:cs typeface="Times New Roman" panose="02020603050405020304" pitchFamily="18" charset="0"/>
              </a:rPr>
              <a:t>: To conceal the existence of the secret information.</a:t>
            </a:r>
            <a:endParaRPr lang="en-IN" sz="1200" b="1" dirty="0">
              <a:latin typeface="Sitka Small Semibold" pitchFamily="2" charset="0"/>
            </a:endParaRPr>
          </a:p>
        </p:txBody>
      </p:sp>
    </p:spTree>
    <p:extLst>
      <p:ext uri="{BB962C8B-B14F-4D97-AF65-F5344CB8AC3E}">
        <p14:creationId xmlns:p14="http://schemas.microsoft.com/office/powerpoint/2010/main" val="127754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A8C6-A6AC-5D78-15C7-F823B713B207}"/>
              </a:ext>
            </a:extLst>
          </p:cNvPr>
          <p:cNvSpPr>
            <a:spLocks noGrp="1"/>
          </p:cNvSpPr>
          <p:nvPr>
            <p:ph type="title"/>
          </p:nvPr>
        </p:nvSpPr>
        <p:spPr>
          <a:xfrm>
            <a:off x="1125728" y="1121819"/>
            <a:ext cx="4718304" cy="1178559"/>
          </a:xfrm>
          <a:ln w="19050">
            <a:noFill/>
          </a:ln>
        </p:spPr>
        <p:txBody>
          <a:bodyPr>
            <a:noAutofit/>
          </a:bodyPr>
          <a:lstStyle/>
          <a:p>
            <a:pPr marL="457200" indent="-457200">
              <a:buFont typeface="Wingdings" panose="05000000000000000000" pitchFamily="2" charset="2"/>
              <a:buChar char="Ø"/>
            </a:pPr>
            <a:r>
              <a:rPr lang="en-IN" sz="2000" dirty="0">
                <a:latin typeface="Arial Black" panose="020B0A04020102020204" pitchFamily="34" charset="0"/>
              </a:rPr>
              <a:t>Types</a:t>
            </a:r>
            <a:r>
              <a:rPr lang="en-IN" sz="2400" dirty="0">
                <a:latin typeface="Arial Black" panose="020B0A04020102020204" pitchFamily="34" charset="0"/>
              </a:rPr>
              <a:t> of </a:t>
            </a:r>
            <a:r>
              <a:rPr lang="en-IN" sz="2000" dirty="0">
                <a:latin typeface="Arial Black" panose="020B0A04020102020204" pitchFamily="34" charset="0"/>
              </a:rPr>
              <a:t>Steganography</a:t>
            </a:r>
            <a:endParaRPr lang="en-IN"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7ACDE36-3DDD-7778-6550-5BF0C1AA2140}"/>
              </a:ext>
            </a:extLst>
          </p:cNvPr>
          <p:cNvSpPr>
            <a:spLocks noGrp="1"/>
          </p:cNvSpPr>
          <p:nvPr>
            <p:ph sz="half" idx="1"/>
          </p:nvPr>
        </p:nvSpPr>
        <p:spPr>
          <a:ln w="19050">
            <a:solidFill>
              <a:schemeClr val="tx1"/>
            </a:solidFill>
          </a:ln>
        </p:spPr>
        <p:txBody>
          <a:bodyPr>
            <a:normAutofit lnSpcReduction="10000"/>
          </a:bodyPr>
          <a:lstStyle/>
          <a:p>
            <a:pPr>
              <a:buFont typeface="Wingdings" panose="05000000000000000000" pitchFamily="2" charset="2"/>
              <a:buChar char="Ø"/>
            </a:pPr>
            <a:r>
              <a:rPr lang="en-IN" dirty="0"/>
              <a:t>Image Steganography (hiding data in images)</a:t>
            </a:r>
          </a:p>
          <a:p>
            <a:pPr>
              <a:buFont typeface="Wingdings" panose="05000000000000000000" pitchFamily="2" charset="2"/>
              <a:buChar char="Ø"/>
            </a:pPr>
            <a:r>
              <a:rPr lang="en-IN" dirty="0"/>
              <a:t>Audio Steganography (hiding data in audio files)</a:t>
            </a:r>
          </a:p>
          <a:p>
            <a:pPr>
              <a:buFont typeface="Wingdings" panose="05000000000000000000" pitchFamily="2" charset="2"/>
              <a:buChar char="Ø"/>
            </a:pPr>
            <a:r>
              <a:rPr lang="en-IN" dirty="0"/>
              <a:t>Text Steganography (hiding data in text messages)</a:t>
            </a:r>
          </a:p>
          <a:p>
            <a:pPr>
              <a:buFont typeface="Wingdings" panose="05000000000000000000" pitchFamily="2" charset="2"/>
              <a:buChar char="Ø"/>
            </a:pPr>
            <a:r>
              <a:rPr lang="en-IN" dirty="0"/>
              <a:t>Network Steganography (hiding data in network protocols)</a:t>
            </a:r>
          </a:p>
        </p:txBody>
      </p:sp>
      <p:sp>
        <p:nvSpPr>
          <p:cNvPr id="4" name="Content Placeholder 3">
            <a:extLst>
              <a:ext uri="{FF2B5EF4-FFF2-40B4-BE49-F238E27FC236}">
                <a16:creationId xmlns:a16="http://schemas.microsoft.com/office/drawing/2014/main" id="{C0E3CDE3-61A2-FEDC-3C09-52665628B68C}"/>
              </a:ext>
            </a:extLst>
          </p:cNvPr>
          <p:cNvSpPr>
            <a:spLocks noGrp="1"/>
          </p:cNvSpPr>
          <p:nvPr>
            <p:ph sz="half" idx="2"/>
          </p:nvPr>
        </p:nvSpPr>
        <p:spPr>
          <a:ln w="19050">
            <a:solidFill>
              <a:schemeClr val="tx1"/>
            </a:solidFill>
          </a:ln>
        </p:spPr>
        <p:txBody>
          <a:bodyPr>
            <a:normAutofit lnSpcReduction="10000"/>
          </a:bodyPr>
          <a:lstStyle/>
          <a:p>
            <a:pPr>
              <a:buFont typeface="Wingdings" panose="05000000000000000000" pitchFamily="2" charset="2"/>
              <a:buChar char="Ø"/>
            </a:pPr>
            <a:r>
              <a:rPr lang="en-US" dirty="0"/>
              <a:t>Least Significant Bit (LSB) substitution</a:t>
            </a:r>
          </a:p>
          <a:p>
            <a:pPr>
              <a:buFont typeface="Wingdings" panose="05000000000000000000" pitchFamily="2" charset="2"/>
              <a:buChar char="Ø"/>
            </a:pPr>
            <a:r>
              <a:rPr lang="en-US" dirty="0"/>
              <a:t>Spatial domain techniques</a:t>
            </a:r>
          </a:p>
          <a:p>
            <a:pPr>
              <a:buFont typeface="Wingdings" panose="05000000000000000000" pitchFamily="2" charset="2"/>
              <a:buChar char="Ø"/>
            </a:pPr>
            <a:r>
              <a:rPr lang="en-US" dirty="0"/>
              <a:t> Frequency domain techniques</a:t>
            </a:r>
          </a:p>
          <a:p>
            <a:pPr>
              <a:buFont typeface="Wingdings" panose="05000000000000000000" pitchFamily="2" charset="2"/>
              <a:buChar char="Ø"/>
            </a:pPr>
            <a:r>
              <a:rPr lang="en-US" dirty="0"/>
              <a:t> Spread spectrum techniques</a:t>
            </a:r>
            <a:endParaRPr lang="en-IN" dirty="0"/>
          </a:p>
        </p:txBody>
      </p:sp>
      <p:sp>
        <p:nvSpPr>
          <p:cNvPr id="6" name="TextBox 5">
            <a:extLst>
              <a:ext uri="{FF2B5EF4-FFF2-40B4-BE49-F238E27FC236}">
                <a16:creationId xmlns:a16="http://schemas.microsoft.com/office/drawing/2014/main" id="{40179957-A32E-43E8-AACD-36A11BB7A9CC}"/>
              </a:ext>
            </a:extLst>
          </p:cNvPr>
          <p:cNvSpPr txBox="1"/>
          <p:nvPr/>
        </p:nvSpPr>
        <p:spPr>
          <a:xfrm>
            <a:off x="6016752" y="1511044"/>
            <a:ext cx="5647944" cy="400110"/>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latin typeface="Arial Black" panose="020B0A04020102020204" pitchFamily="34" charset="0"/>
              </a:rPr>
              <a:t>Techniques Used in Steganography</a:t>
            </a:r>
            <a:endParaRPr lang="en-IN" sz="2000" dirty="0">
              <a:latin typeface="Arial Black" panose="020B0A04020102020204" pitchFamily="34" charset="0"/>
            </a:endParaRPr>
          </a:p>
        </p:txBody>
      </p:sp>
    </p:spTree>
    <p:extLst>
      <p:ext uri="{BB962C8B-B14F-4D97-AF65-F5344CB8AC3E}">
        <p14:creationId xmlns:p14="http://schemas.microsoft.com/office/powerpoint/2010/main" val="109943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0529-0111-1C3E-5BB9-283BF22629D7}"/>
              </a:ext>
            </a:extLst>
          </p:cNvPr>
          <p:cNvSpPr>
            <a:spLocks noGrp="1"/>
          </p:cNvSpPr>
          <p:nvPr>
            <p:ph type="title"/>
          </p:nvPr>
        </p:nvSpPr>
        <p:spPr/>
        <p:txBody>
          <a:bodyPr>
            <a:normAutofit/>
          </a:bodyPr>
          <a:lstStyle/>
          <a:p>
            <a:r>
              <a:rPr lang="en-US" sz="6000"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AGENDA</a:t>
            </a:r>
            <a:endParaRPr lang="en-IN" sz="6000"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6192ED80-95F2-B74A-3875-BC8EE2077DE1}"/>
              </a:ext>
            </a:extLst>
          </p:cNvPr>
          <p:cNvSpPr>
            <a:spLocks noGrp="1"/>
          </p:cNvSpPr>
          <p:nvPr>
            <p:ph idx="1"/>
          </p:nvPr>
        </p:nvSpPr>
        <p:spPr>
          <a:xfrm>
            <a:off x="1295401" y="2556932"/>
            <a:ext cx="4800599" cy="3318936"/>
          </a:xfrm>
        </p:spPr>
        <p:txBody>
          <a:bodyPr>
            <a:noAutofit/>
          </a:bodyPr>
          <a:lstStyle/>
          <a:p>
            <a:pPr>
              <a:buClrTx/>
              <a:buFont typeface="Wingdings" panose="05000000000000000000" pitchFamily="2" charset="2"/>
              <a:buChar char="q"/>
            </a:pPr>
            <a:r>
              <a:rPr lang="en-US" dirty="0">
                <a:latin typeface="Sitka Small Semibold" pitchFamily="2" charset="0"/>
                <a:cs typeface="Times New Roman" panose="02020603050405020304" pitchFamily="18" charset="0"/>
              </a:rPr>
              <a:t>Introduction</a:t>
            </a:r>
          </a:p>
          <a:p>
            <a:pPr>
              <a:buClrTx/>
              <a:buFont typeface="Wingdings" panose="05000000000000000000" pitchFamily="2" charset="2"/>
              <a:buChar char="q"/>
            </a:pPr>
            <a:r>
              <a:rPr lang="en-US" dirty="0">
                <a:latin typeface="Sitka Small Semibold" pitchFamily="2" charset="0"/>
                <a:cs typeface="Times New Roman" panose="02020603050405020304" pitchFamily="18" charset="0"/>
              </a:rPr>
              <a:t>Problem Statement</a:t>
            </a:r>
          </a:p>
          <a:p>
            <a:pPr>
              <a:buClrTx/>
              <a:buFont typeface="Wingdings" panose="05000000000000000000" pitchFamily="2" charset="2"/>
              <a:buChar char="q"/>
            </a:pPr>
            <a:r>
              <a:rPr lang="en-US" dirty="0">
                <a:latin typeface="Sitka Small Semibold" pitchFamily="2" charset="0"/>
                <a:cs typeface="Times New Roman" panose="02020603050405020304" pitchFamily="18" charset="0"/>
              </a:rPr>
              <a:t>Project Overview</a:t>
            </a:r>
          </a:p>
          <a:p>
            <a:pPr>
              <a:buClrTx/>
              <a:buFont typeface="Wingdings" panose="05000000000000000000" pitchFamily="2" charset="2"/>
              <a:buChar char="q"/>
            </a:pPr>
            <a:r>
              <a:rPr lang="en-US" dirty="0">
                <a:latin typeface="Sitka Small Semibold" pitchFamily="2" charset="0"/>
                <a:cs typeface="Times New Roman" panose="02020603050405020304" pitchFamily="18" charset="0"/>
              </a:rPr>
              <a:t>End Users</a:t>
            </a:r>
          </a:p>
        </p:txBody>
      </p:sp>
      <p:sp>
        <p:nvSpPr>
          <p:cNvPr id="4" name="TextBox 3">
            <a:extLst>
              <a:ext uri="{FF2B5EF4-FFF2-40B4-BE49-F238E27FC236}">
                <a16:creationId xmlns:a16="http://schemas.microsoft.com/office/drawing/2014/main" id="{39D07E30-4872-E5DE-AD63-3CF4E44504CF}"/>
              </a:ext>
            </a:extLst>
          </p:cNvPr>
          <p:cNvSpPr txBox="1"/>
          <p:nvPr/>
        </p:nvSpPr>
        <p:spPr>
          <a:xfrm>
            <a:off x="5770880" y="2556932"/>
            <a:ext cx="6415771" cy="1938992"/>
          </a:xfrm>
          <a:prstGeom prst="rect">
            <a:avLst/>
          </a:prstGeom>
          <a:noFill/>
        </p:spPr>
        <p:txBody>
          <a:bodyPr wrap="square" rtlCol="0">
            <a:spAutoFit/>
          </a:bodyPr>
          <a:lstStyle/>
          <a:p>
            <a:pPr marL="457200" indent="-457200">
              <a:buFont typeface="Wingdings" panose="05000000000000000000" pitchFamily="2" charset="2"/>
              <a:buChar char="q"/>
            </a:pPr>
            <a:r>
              <a:rPr lang="en-US" sz="2400" dirty="0">
                <a:latin typeface="Sitka Small Semibold" pitchFamily="2" charset="0"/>
                <a:cs typeface="Times New Roman" panose="02020603050405020304" pitchFamily="18" charset="0"/>
              </a:rPr>
              <a:t>Solution and Value Proposition</a:t>
            </a:r>
          </a:p>
          <a:p>
            <a:pPr marL="457200" indent="-457200">
              <a:buFont typeface="Wingdings" panose="05000000000000000000" pitchFamily="2" charset="2"/>
              <a:buChar char="q"/>
            </a:pPr>
            <a:r>
              <a:rPr lang="en-US" sz="2400" dirty="0">
                <a:latin typeface="Sitka Small Semibold" pitchFamily="2" charset="0"/>
                <a:cs typeface="Times New Roman" panose="02020603050405020304" pitchFamily="18" charset="0"/>
              </a:rPr>
              <a:t>Modelling</a:t>
            </a:r>
          </a:p>
          <a:p>
            <a:pPr marL="457200" indent="-457200">
              <a:buFont typeface="Wingdings" panose="05000000000000000000" pitchFamily="2" charset="2"/>
              <a:buChar char="q"/>
            </a:pPr>
            <a:r>
              <a:rPr lang="en-US" sz="2400" dirty="0">
                <a:latin typeface="Sitka Small Semibold" pitchFamily="2" charset="0"/>
                <a:cs typeface="Times New Roman" panose="02020603050405020304" pitchFamily="18" charset="0"/>
              </a:rPr>
              <a:t>Results</a:t>
            </a:r>
          </a:p>
          <a:p>
            <a:pPr marL="457200" indent="-457200">
              <a:buFont typeface="Wingdings" panose="05000000000000000000" pitchFamily="2" charset="2"/>
              <a:buChar char="q"/>
            </a:pPr>
            <a:r>
              <a:rPr lang="en-US" sz="2400" dirty="0">
                <a:latin typeface="Sitka Small Semibold" pitchFamily="2" charset="0"/>
                <a:cs typeface="Times New Roman" panose="02020603050405020304" pitchFamily="18" charset="0"/>
              </a:rPr>
              <a:t>Conclusion</a:t>
            </a:r>
          </a:p>
          <a:p>
            <a:pPr marL="457200" indent="-457200">
              <a:buFont typeface="Wingdings" panose="05000000000000000000" pitchFamily="2" charset="2"/>
              <a:buChar char="q"/>
            </a:pPr>
            <a:endParaRPr lang="en-IN" sz="2400" dirty="0">
              <a:latin typeface="Sitka Small Semibold" pitchFamily="2" charset="0"/>
            </a:endParaRPr>
          </a:p>
        </p:txBody>
      </p:sp>
    </p:spTree>
    <p:extLst>
      <p:ext uri="{BB962C8B-B14F-4D97-AF65-F5344CB8AC3E}">
        <p14:creationId xmlns:p14="http://schemas.microsoft.com/office/powerpoint/2010/main" val="262221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A001-F955-B4A9-E485-59B27210650E}"/>
              </a:ext>
            </a:extLst>
          </p:cNvPr>
          <p:cNvSpPr>
            <a:spLocks noGrp="1"/>
          </p:cNvSpPr>
          <p:nvPr>
            <p:ph type="title"/>
          </p:nvPr>
        </p:nvSpPr>
        <p:spPr>
          <a:xfrm>
            <a:off x="1295401" y="819572"/>
            <a:ext cx="9601196" cy="1303867"/>
          </a:xfrm>
        </p:spPr>
        <p:txBody>
          <a:bodyPr>
            <a:normAutofit/>
          </a:bodyPr>
          <a:lstStyle/>
          <a:p>
            <a:r>
              <a:rPr lang="en-IN"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88F46DF-1B74-1264-E73E-46A521108711}"/>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sng" strike="noStrike" cap="none" normalizeH="0" baseline="0" dirty="0">
                <a:ln>
                  <a:noFill/>
                </a:ln>
                <a:solidFill>
                  <a:schemeClr val="tx1"/>
                </a:solidFill>
                <a:effectLst/>
                <a:latin typeface="Sitka Small Semibold" pitchFamily="2" charset="0"/>
                <a:cs typeface="Times New Roman" panose="02020603050405020304" pitchFamily="18" charset="0"/>
              </a:rPr>
              <a:t>Problem</a:t>
            </a:r>
            <a:r>
              <a:rPr kumimoji="0" lang="en-US" altLang="en-US" sz="1600" i="0" u="none" strike="noStrike" cap="none" normalizeH="0" baseline="0" dirty="0">
                <a:ln>
                  <a:noFill/>
                </a:ln>
                <a:solidFill>
                  <a:schemeClr val="tx1"/>
                </a:solidFill>
                <a:effectLst/>
                <a:latin typeface="Sitka Small Semibold" pitchFamily="2" charset="0"/>
                <a:cs typeface="Times New Roman" panose="02020603050405020304" pitchFamily="18" charset="0"/>
              </a:rPr>
              <a:t> </a:t>
            </a:r>
            <a:r>
              <a:rPr lang="en-US" altLang="en-US" sz="1600" dirty="0">
                <a:solidFill>
                  <a:schemeClr val="tx1"/>
                </a:solidFill>
                <a:latin typeface="Sitka Small Semibold" pitchFamily="2"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Sitka Small Semibold" pitchFamily="2"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Sitka Small Semibold" pitchFamily="2" charset="0"/>
                <a:cs typeface="Times New Roman" panose="02020603050405020304" pitchFamily="18" charset="0"/>
              </a:rPr>
              <a:t>Design a steganography system that can hide sensitive text data within a digital image in such a way that: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Sitka Small Semibold" pitchFamily="2" charset="0"/>
                <a:cs typeface="Times New Roman" panose="02020603050405020304" pitchFamily="18" charset="0"/>
              </a:rPr>
              <a:t>The hidden data can only be extracted by authorized personnel with the correct decryption key.</a:t>
            </a:r>
          </a:p>
          <a:p>
            <a:pPr defTabSz="914400" eaLnBrk="0" fontAlgn="base" hangingPunct="0">
              <a:spcBef>
                <a:spcPct val="0"/>
              </a:spcBef>
              <a:spcAft>
                <a:spcPct val="0"/>
              </a:spcAft>
              <a:buClrTx/>
              <a:buSzTx/>
              <a:buFont typeface="Wingdings" panose="05000000000000000000" pitchFamily="2" charset="2"/>
              <a:buChar char="Ø"/>
            </a:pPr>
            <a:r>
              <a:rPr kumimoji="0" lang="en-US" altLang="en-US" sz="1600" i="0" u="none" strike="noStrike" cap="none" normalizeH="0" baseline="0" dirty="0">
                <a:ln>
                  <a:noFill/>
                </a:ln>
                <a:solidFill>
                  <a:schemeClr val="tx1"/>
                </a:solidFill>
                <a:effectLst/>
                <a:latin typeface="Sitka Small Semibold" pitchFamily="2" charset="0"/>
                <a:cs typeface="Times New Roman" panose="02020603050405020304" pitchFamily="18" charset="0"/>
              </a:rPr>
              <a:t>The image remains visually unchanged and appears identical to the original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Sitka Small Semibold" pitchFamily="2" charset="0"/>
                <a:cs typeface="Times New Roman" panose="02020603050405020304" pitchFamily="18" charset="0"/>
              </a:rPr>
              <a:t>The system can accommodate hiding at least 1KB of text data within a single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Sitka Small Semibold" pitchFamily="2" charset="0"/>
                <a:cs typeface="Times New Roman" panose="02020603050405020304" pitchFamily="18" charset="0"/>
              </a:rPr>
              <a:t>The system should be robust against common image processing operations like compression, scaling, and cropping.</a:t>
            </a:r>
            <a:endParaRPr lang="en-IN" sz="1600" dirty="0">
              <a:latin typeface="Sitka Small Semibold" pitchFamily="2" charset="0"/>
            </a:endParaRPr>
          </a:p>
        </p:txBody>
      </p:sp>
    </p:spTree>
    <p:extLst>
      <p:ext uri="{BB962C8B-B14F-4D97-AF65-F5344CB8AC3E}">
        <p14:creationId xmlns:p14="http://schemas.microsoft.com/office/powerpoint/2010/main" val="48336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5BDE-B586-BF5E-CA35-406514CB6FF6}"/>
              </a:ext>
            </a:extLst>
          </p:cNvPr>
          <p:cNvSpPr>
            <a:spLocks noGrp="1"/>
          </p:cNvSpPr>
          <p:nvPr>
            <p:ph type="title"/>
          </p:nvPr>
        </p:nvSpPr>
        <p:spPr>
          <a:xfrm>
            <a:off x="1295401" y="890692"/>
            <a:ext cx="9601196" cy="1303867"/>
          </a:xfrm>
        </p:spPr>
        <p:txBody>
          <a:bodyPr/>
          <a:lstStyle/>
          <a:p>
            <a:r>
              <a:rPr lang="en-US"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PROJECT OVERVIEW</a:t>
            </a:r>
            <a:endParaRPr lang="en-IN"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4267610C-947C-FCDD-EB9B-15BEE5A78EEC}"/>
              </a:ext>
            </a:extLst>
          </p:cNvPr>
          <p:cNvSpPr>
            <a:spLocks noGrp="1"/>
          </p:cNvSpPr>
          <p:nvPr>
            <p:ph idx="1"/>
          </p:nvPr>
        </p:nvSpPr>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i="0" u="sng" strike="noStrike" cap="none" normalizeH="0" baseline="0" dirty="0">
                <a:ln>
                  <a:noFill/>
                </a:ln>
                <a:solidFill>
                  <a:schemeClr val="tx1"/>
                </a:solidFill>
                <a:effectLst/>
                <a:latin typeface="Sitka Small Semibold" pitchFamily="2" charset="0"/>
                <a:cs typeface="Times New Roman" panose="02020603050405020304" pitchFamily="18" charset="0"/>
              </a:rPr>
              <a:t>Constraints</a:t>
            </a:r>
            <a:r>
              <a:rPr kumimoji="0" lang="en-US" altLang="en-US" sz="2000" i="0" u="none" strike="noStrike" cap="none" normalizeH="0" baseline="0" dirty="0">
                <a:ln>
                  <a:noFill/>
                </a:ln>
                <a:solidFill>
                  <a:schemeClr val="tx1"/>
                </a:solidFill>
                <a:effectLst/>
                <a:latin typeface="Sitka Small Semibold" pitchFamily="2"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Sitka Small Semibold" pitchFamily="2" charset="0"/>
                <a:cs typeface="Times New Roman" panose="02020603050405020304" pitchFamily="18" charset="0"/>
              </a:rPr>
              <a:t>Use a standard image format like JPEG or PNG.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Sitka Small Semibold" pitchFamily="2" charset="0"/>
                <a:cs typeface="Times New Roman" panose="02020603050405020304" pitchFamily="18" charset="0"/>
              </a:rPr>
              <a:t>Ensure the hidden data does not affect the image's visual quality.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Sitka Small Semibold" pitchFamily="2" charset="0"/>
                <a:cs typeface="Times New Roman" panose="02020603050405020304" pitchFamily="18" charset="0"/>
              </a:rPr>
              <a:t>The system should be computationally efficient for real-time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Sitka Small Semibold" pitchFamily="2"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u="sng" dirty="0">
                <a:latin typeface="Sitka Small Semibold" pitchFamily="2" charset="0"/>
              </a:rPr>
              <a:t>Goals</a:t>
            </a:r>
            <a:r>
              <a:rPr lang="en-US" sz="1800" dirty="0">
                <a:latin typeface="Sitka Small Semibold" pitchFamily="2"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a:latin typeface="Sitka Small Semibold" pitchFamily="2" charset="0"/>
              </a:rPr>
              <a:t>Develop a secure steganography system for hiding sensitive text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a:latin typeface="Sitka Small Semibold" pitchFamily="2" charset="0"/>
              </a:rPr>
              <a:t>Achieve high data hiding capacity without compromising image quality.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a:latin typeface="Sitka Small Semibold" pitchFamily="2" charset="0"/>
              </a:rPr>
              <a:t>Ensure robustness against common image processing operations.</a:t>
            </a:r>
            <a:endParaRPr lang="en-IN" sz="1800" dirty="0">
              <a:latin typeface="Sitka Small Semibold" pitchFamily="2" charset="0"/>
            </a:endParaRPr>
          </a:p>
        </p:txBody>
      </p:sp>
    </p:spTree>
    <p:extLst>
      <p:ext uri="{BB962C8B-B14F-4D97-AF65-F5344CB8AC3E}">
        <p14:creationId xmlns:p14="http://schemas.microsoft.com/office/powerpoint/2010/main" val="203889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C4A1-FC08-5870-6051-844FF986C78E}"/>
              </a:ext>
            </a:extLst>
          </p:cNvPr>
          <p:cNvSpPr>
            <a:spLocks noGrp="1"/>
          </p:cNvSpPr>
          <p:nvPr>
            <p:ph type="title"/>
          </p:nvPr>
        </p:nvSpPr>
        <p:spPr>
          <a:xfrm>
            <a:off x="1295401" y="982132"/>
            <a:ext cx="9601196" cy="1303867"/>
          </a:xfrm>
        </p:spPr>
        <p:txBody>
          <a:bodyPr>
            <a:normAutofit/>
          </a:bodyPr>
          <a:lstStyle/>
          <a:p>
            <a:r>
              <a:rPr lang="en-US" sz="4800" dirty="0">
                <a:latin typeface="Arial Black" panose="020B0A04020102020204" pitchFamily="34" charset="0"/>
                <a:cs typeface="Times New Roman" panose="02020603050405020304" pitchFamily="18" charset="0"/>
              </a:rPr>
              <a:t>WHO </a:t>
            </a:r>
            <a:r>
              <a:rPr lang="en-US" sz="4800"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ARE</a:t>
            </a:r>
            <a:r>
              <a:rPr lang="en-US" sz="4800" dirty="0">
                <a:latin typeface="Arial Black" panose="020B0A04020102020204" pitchFamily="34" charset="0"/>
                <a:cs typeface="Times New Roman" panose="02020603050405020304" pitchFamily="18" charset="0"/>
              </a:rPr>
              <a:t> THE END USERS</a:t>
            </a:r>
            <a:endParaRPr lang="en-IN" sz="4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37C5CBC-09B1-16EF-0698-1D542B72688C}"/>
              </a:ext>
            </a:extLst>
          </p:cNvPr>
          <p:cNvSpPr>
            <a:spLocks noGrp="1"/>
          </p:cNvSpPr>
          <p:nvPr>
            <p:ph idx="1"/>
          </p:nvPr>
        </p:nvSpPr>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Sitka Small Semibold" pitchFamily="2" charset="0"/>
                <a:cs typeface="Times New Roman" panose="02020603050405020304" pitchFamily="18" charset="0"/>
              </a:rPr>
              <a:t>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Sitka Small Semibold" pitchFamily="2" charset="0"/>
                <a:cs typeface="Times New Roman" panose="02020603050405020304" pitchFamily="18" charset="0"/>
              </a:rPr>
              <a:t>Data hiding and protection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Sitka Small Semibold" pitchFamily="2" charset="0"/>
                <a:cs typeface="Times New Roman" panose="02020603050405020304" pitchFamily="18" charset="0"/>
              </a:rPr>
              <a:t>Covert operations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Sitka Small Semibold" pitchFamily="2" charset="0"/>
                <a:cs typeface="Times New Roman" panose="02020603050405020304" pitchFamily="18" charset="0"/>
              </a:rPr>
              <a:t>Intelligence gathering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Sitka Small Semibold" pitchFamily="2" charset="0"/>
                <a:cs typeface="Times New Roman" panose="02020603050405020304" pitchFamily="18" charset="0"/>
              </a:rPr>
              <a:t>Privacy and surveillance avoidance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Sitka Small Semibold" pitchFamily="2" charset="0"/>
                <a:cs typeface="Times New Roman" panose="02020603050405020304" pitchFamily="18" charset="0"/>
              </a:rPr>
              <a:t>Whistleblowing and leak management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Sitka Small Semibold" pitchFamily="2" charset="0"/>
                <a:cs typeface="Times New Roman" panose="02020603050405020304" pitchFamily="18" charset="0"/>
              </a:rPr>
              <a:t>Activism and dissident activities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Sitka Small Semibold" pitchFamily="2" charset="0"/>
                <a:cs typeface="Times New Roman" panose="02020603050405020304" pitchFamily="18" charset="0"/>
              </a:rPr>
              <a:t>Research and development</a:t>
            </a:r>
            <a:endParaRPr lang="en-IN" sz="1800" dirty="0">
              <a:latin typeface="Sitka Small Semibold" pitchFamily="2" charset="0"/>
            </a:endParaRPr>
          </a:p>
        </p:txBody>
      </p:sp>
    </p:spTree>
    <p:extLst>
      <p:ext uri="{BB962C8B-B14F-4D97-AF65-F5344CB8AC3E}">
        <p14:creationId xmlns:p14="http://schemas.microsoft.com/office/powerpoint/2010/main" val="422279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EA00-788F-8AC7-8968-D86F5957B79F}"/>
              </a:ext>
            </a:extLst>
          </p:cNvPr>
          <p:cNvSpPr>
            <a:spLocks noGrp="1"/>
          </p:cNvSpPr>
          <p:nvPr>
            <p:ph type="title"/>
          </p:nvPr>
        </p:nvSpPr>
        <p:spPr>
          <a:xfrm>
            <a:off x="1295401" y="982132"/>
            <a:ext cx="9601196" cy="1303867"/>
          </a:xfrm>
        </p:spPr>
        <p:txBody>
          <a:bodyPr>
            <a:noAutofit/>
          </a:bodyPr>
          <a:lstStyle/>
          <a:p>
            <a:r>
              <a:rPr lang="en-US" sz="3600" dirty="0">
                <a:latin typeface="Arial Black" panose="020B0A04020102020204" pitchFamily="34" charset="0"/>
                <a:cs typeface="Times New Roman" panose="02020603050405020304" pitchFamily="18" charset="0"/>
              </a:rPr>
              <a:t>SOLUTION </a:t>
            </a:r>
            <a:r>
              <a:rPr lang="en-US" sz="3600"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AND</a:t>
            </a:r>
            <a:r>
              <a:rPr lang="en-US" sz="3600" dirty="0">
                <a:latin typeface="Arial Black" panose="020B0A04020102020204" pitchFamily="34" charset="0"/>
                <a:cs typeface="Times New Roman" panose="02020603050405020304" pitchFamily="18" charset="0"/>
              </a:rPr>
              <a:t> ITS PROPOSITIONS</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A2499D7-C898-59AE-C6E4-BACB2C0AE0B2}"/>
              </a:ext>
            </a:extLst>
          </p:cNvPr>
          <p:cNvSpPr>
            <a:spLocks noGrp="1"/>
          </p:cNvSpPr>
          <p:nvPr>
            <p:ph idx="1"/>
          </p:nvPr>
        </p:nvSpPr>
        <p:spPr/>
        <p:txBody>
          <a:bodyPr>
            <a:normAutofit/>
          </a:bodyPr>
          <a:lstStyle/>
          <a:p>
            <a:pPr>
              <a:buFont typeface="Wingdings" panose="05000000000000000000" pitchFamily="2" charset="2"/>
              <a:buChar char="Ø"/>
            </a:pPr>
            <a:r>
              <a:rPr lang="en-US" sz="1400" u="sng" dirty="0">
                <a:latin typeface="Sitka Small Semibold" pitchFamily="2" charset="0"/>
                <a:cs typeface="Times New Roman" panose="02020603050405020304" pitchFamily="18" charset="0"/>
              </a:rPr>
              <a:t>SOLUTION:</a:t>
            </a:r>
          </a:p>
          <a:p>
            <a:pPr>
              <a:buFont typeface="Wingdings" panose="05000000000000000000" pitchFamily="2" charset="2"/>
              <a:buChar char="v"/>
            </a:pPr>
            <a:r>
              <a:rPr lang="en-US" sz="1400" dirty="0">
                <a:latin typeface="Sitka Small Semibold" pitchFamily="2" charset="0"/>
                <a:cs typeface="Times New Roman" panose="02020603050405020304" pitchFamily="18" charset="0"/>
              </a:rPr>
              <a:t>Develop a steganography system that utilizes a combination of advanced image processing techniques and encryption methods to hide text data in images. The system will be designed to meet the requirements and constraints outlined in the problem statement.</a:t>
            </a:r>
          </a:p>
          <a:p>
            <a:pPr>
              <a:buFont typeface="Wingdings" panose="05000000000000000000" pitchFamily="2" charset="2"/>
              <a:buChar char="Ø"/>
            </a:pPr>
            <a:r>
              <a:rPr lang="en-IN" sz="1400" u="sng" dirty="0">
                <a:latin typeface="Sitka Small Semibold" pitchFamily="2" charset="0"/>
              </a:rPr>
              <a:t>PROPOSITOINS:</a:t>
            </a:r>
          </a:p>
          <a:p>
            <a:pPr>
              <a:buFont typeface="Wingdings" panose="05000000000000000000" pitchFamily="2" charset="2"/>
              <a:buChar char="v"/>
            </a:pPr>
            <a:r>
              <a:rPr lang="en-IN" sz="1400" dirty="0">
                <a:latin typeface="Sitka Small Semibold" pitchFamily="2" charset="0"/>
              </a:rPr>
              <a:t>SECURITY</a:t>
            </a:r>
          </a:p>
          <a:p>
            <a:pPr>
              <a:buFont typeface="Wingdings" panose="05000000000000000000" pitchFamily="2" charset="2"/>
              <a:buChar char="v"/>
            </a:pPr>
            <a:r>
              <a:rPr lang="en-IN" sz="1400" dirty="0">
                <a:latin typeface="Sitka Small Semibold" pitchFamily="2" charset="0"/>
              </a:rPr>
              <a:t>CAPACITY</a:t>
            </a:r>
          </a:p>
          <a:p>
            <a:pPr>
              <a:buFont typeface="Wingdings" panose="05000000000000000000" pitchFamily="2" charset="2"/>
              <a:buChar char="v"/>
            </a:pPr>
            <a:r>
              <a:rPr lang="en-IN" sz="1400" dirty="0">
                <a:latin typeface="Sitka Small Semibold" pitchFamily="2" charset="0"/>
              </a:rPr>
              <a:t>VISUAL FIDELITY</a:t>
            </a:r>
          </a:p>
          <a:p>
            <a:pPr>
              <a:buFont typeface="Wingdings" panose="05000000000000000000" pitchFamily="2" charset="2"/>
              <a:buChar char="v"/>
            </a:pPr>
            <a:r>
              <a:rPr lang="en-US" sz="1400" dirty="0">
                <a:latin typeface="Sitka Small Semibold" pitchFamily="2" charset="0"/>
              </a:rPr>
              <a:t>FLEXIBILITY</a:t>
            </a:r>
          </a:p>
          <a:p>
            <a:pPr>
              <a:buFont typeface="Wingdings" panose="05000000000000000000" pitchFamily="2" charset="2"/>
              <a:buChar char="v"/>
            </a:pPr>
            <a:r>
              <a:rPr lang="en-US" sz="1400" dirty="0">
                <a:latin typeface="Sitka Small Semibold" pitchFamily="2" charset="0"/>
              </a:rPr>
              <a:t>EFFICIENCY </a:t>
            </a:r>
            <a:endParaRPr lang="en-IN" sz="1400" dirty="0">
              <a:latin typeface="Sitka Small Semibold" pitchFamily="2" charset="0"/>
            </a:endParaRPr>
          </a:p>
        </p:txBody>
      </p:sp>
    </p:spTree>
    <p:extLst>
      <p:ext uri="{BB962C8B-B14F-4D97-AF65-F5344CB8AC3E}">
        <p14:creationId xmlns:p14="http://schemas.microsoft.com/office/powerpoint/2010/main" val="286731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67E2-92AB-2F4C-2FD9-44F8D1CA207F}"/>
              </a:ext>
            </a:extLst>
          </p:cNvPr>
          <p:cNvSpPr>
            <a:spLocks noGrp="1"/>
          </p:cNvSpPr>
          <p:nvPr>
            <p:ph type="title"/>
          </p:nvPr>
        </p:nvSpPr>
        <p:spPr>
          <a:xfrm>
            <a:off x="1295402" y="971972"/>
            <a:ext cx="9601196" cy="1303867"/>
          </a:xfrm>
        </p:spPr>
        <p:txBody>
          <a:bodyPr/>
          <a:lstStyle/>
          <a:p>
            <a:r>
              <a:rPr lang="en-US" dirty="0">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MODELING</a:t>
            </a:r>
            <a:endParaRPr lang="en-IN"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20ECE583-2022-D1ED-D375-F586F948F98E}"/>
              </a:ext>
            </a:extLst>
          </p:cNvPr>
          <p:cNvSpPr>
            <a:spLocks noGrp="1"/>
          </p:cNvSpPr>
          <p:nvPr>
            <p:ph idx="1"/>
          </p:nvPr>
        </p:nvSpPr>
        <p:spPr>
          <a:xfrm>
            <a:off x="809413" y="2485709"/>
            <a:ext cx="9880687" cy="3880773"/>
          </a:xfrm>
        </p:spPr>
        <p:txBody>
          <a:bodyPr>
            <a:normAutofit fontScale="85000" lnSpcReduction="10000"/>
          </a:bodyPr>
          <a:lstStyle/>
          <a:p>
            <a:pPr>
              <a:buFont typeface="Wingdings" panose="05000000000000000000" pitchFamily="2" charset="2"/>
              <a:buChar char="Ø"/>
            </a:pPr>
            <a:r>
              <a:rPr lang="en-US" sz="2000" b="1" u="sng" dirty="0">
                <a:solidFill>
                  <a:schemeClr val="tx1"/>
                </a:solidFill>
                <a:latin typeface="Sitka Small Semibold" pitchFamily="2" charset="0"/>
                <a:cs typeface="Times New Roman" panose="02020603050405020304" pitchFamily="18" charset="0"/>
              </a:rPr>
              <a:t>System Architecture</a:t>
            </a:r>
            <a:r>
              <a:rPr lang="en-US" sz="1600" b="1" dirty="0">
                <a:solidFill>
                  <a:schemeClr val="tx1"/>
                </a:solidFill>
                <a:latin typeface="Sitka Small Semibold" pitchFamily="2" charset="0"/>
                <a:cs typeface="Times New Roman" panose="02020603050405020304" pitchFamily="18" charset="0"/>
              </a:rPr>
              <a:t>:</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Image Input Module: Receives the cover image and processes it for data hiding.</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Data Encryption Module: Encrypts the text data using a chosen encryption algorithm.</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Data Hiding Module: Embeds the encrypted data into the image using a steganography technique.</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Image Output Module: Generates the </a:t>
            </a:r>
            <a:r>
              <a:rPr lang="en-US" sz="1600" b="1" dirty="0" err="1">
                <a:solidFill>
                  <a:schemeClr val="tx1"/>
                </a:solidFill>
                <a:latin typeface="Sitka Small Semibold" pitchFamily="2" charset="0"/>
                <a:cs typeface="Times New Roman" panose="02020603050405020304" pitchFamily="18" charset="0"/>
              </a:rPr>
              <a:t>stego</a:t>
            </a:r>
            <a:r>
              <a:rPr lang="en-US" sz="1600" b="1" dirty="0">
                <a:solidFill>
                  <a:schemeClr val="tx1"/>
                </a:solidFill>
                <a:latin typeface="Sitka Small Semibold" pitchFamily="2" charset="0"/>
                <a:cs typeface="Times New Roman" panose="02020603050405020304" pitchFamily="18" charset="0"/>
              </a:rPr>
              <a:t>-image with the hidden data.</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Data Extraction Module: Extracts the hidden data from the </a:t>
            </a:r>
            <a:r>
              <a:rPr lang="en-US" sz="1600" b="1" dirty="0" err="1">
                <a:solidFill>
                  <a:schemeClr val="tx1"/>
                </a:solidFill>
                <a:latin typeface="Sitka Small Semibold" pitchFamily="2" charset="0"/>
                <a:cs typeface="Times New Roman" panose="02020603050405020304" pitchFamily="18" charset="0"/>
              </a:rPr>
              <a:t>stego</a:t>
            </a:r>
            <a:r>
              <a:rPr lang="en-US" sz="1600" b="1" dirty="0">
                <a:solidFill>
                  <a:schemeClr val="tx1"/>
                </a:solidFill>
                <a:latin typeface="Sitka Small Semibold" pitchFamily="2" charset="0"/>
                <a:cs typeface="Times New Roman" panose="02020603050405020304" pitchFamily="18" charset="0"/>
              </a:rPr>
              <a:t>-image.</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Data Decryption Module: Decrypts the extracted data using the corresponding decryption algorithm.</a:t>
            </a:r>
          </a:p>
          <a:p>
            <a:pPr>
              <a:buFont typeface="Wingdings" panose="05000000000000000000" pitchFamily="2" charset="2"/>
              <a:buChar char="Ø"/>
            </a:pPr>
            <a:r>
              <a:rPr lang="en-US" sz="2000" b="1" u="sng" dirty="0">
                <a:solidFill>
                  <a:schemeClr val="tx1"/>
                </a:solidFill>
                <a:latin typeface="Sitka Small Semibold" pitchFamily="2" charset="0"/>
                <a:cs typeface="Times New Roman" panose="02020603050405020304" pitchFamily="18" charset="0"/>
              </a:rPr>
              <a:t>System Components</a:t>
            </a:r>
            <a:r>
              <a:rPr lang="en-US" sz="1600" b="1" dirty="0">
                <a:solidFill>
                  <a:schemeClr val="tx1"/>
                </a:solidFill>
                <a:latin typeface="Sitka Small Semibold" pitchFamily="2" charset="0"/>
                <a:cs typeface="Times New Roman" panose="02020603050405020304" pitchFamily="18" charset="0"/>
              </a:rPr>
              <a:t>:</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Image Processing Unit: Handles image processing operations (compression, scaling, cropping).</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 Encryption Unit: Performs encryption and decryption operations.</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Steganography Unit: Implements steganography techniques (LSB substitution, spread spectrum).</a:t>
            </a:r>
          </a:p>
          <a:p>
            <a:pPr>
              <a:buFont typeface="Arial" panose="020B0604020202020204" pitchFamily="34" charset="0"/>
              <a:buChar char="•"/>
            </a:pPr>
            <a:r>
              <a:rPr lang="en-US" sz="1600" b="1" dirty="0">
                <a:solidFill>
                  <a:schemeClr val="tx1"/>
                </a:solidFill>
                <a:latin typeface="Sitka Small Semibold" pitchFamily="2" charset="0"/>
                <a:cs typeface="Times New Roman" panose="02020603050405020304" pitchFamily="18" charset="0"/>
              </a:rPr>
              <a:t> Data Management Unit: Manages data storage and retrieval.</a:t>
            </a:r>
            <a:endParaRPr lang="en-IN" sz="1600" dirty="0">
              <a:latin typeface="Sitka Small Semibold" pitchFamily="2" charset="0"/>
            </a:endParaRPr>
          </a:p>
        </p:txBody>
      </p:sp>
    </p:spTree>
    <p:extLst>
      <p:ext uri="{BB962C8B-B14F-4D97-AF65-F5344CB8AC3E}">
        <p14:creationId xmlns:p14="http://schemas.microsoft.com/office/powerpoint/2010/main" val="2281312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104</TotalTime>
  <Words>705</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Black</vt:lpstr>
      <vt:lpstr>Bahnschrift Condensed</vt:lpstr>
      <vt:lpstr>Berlin Sans FB Demi</vt:lpstr>
      <vt:lpstr>Garamond</vt:lpstr>
      <vt:lpstr>Lucida Handwriting</vt:lpstr>
      <vt:lpstr>Monotype Corsiva</vt:lpstr>
      <vt:lpstr>Sitka Small Semibold</vt:lpstr>
      <vt:lpstr>Times New Roman</vt:lpstr>
      <vt:lpstr>Wingdings</vt:lpstr>
      <vt:lpstr>Organic</vt:lpstr>
      <vt:lpstr>FINAL PROJECT</vt:lpstr>
      <vt:lpstr>STEGANOGRAPHY </vt:lpstr>
      <vt:lpstr>Types of Steganography</vt:lpstr>
      <vt:lpstr>AGENDA</vt:lpstr>
      <vt:lpstr>PROBLEM STATEMENT</vt:lpstr>
      <vt:lpstr>PROJECT OVERVIEW</vt:lpstr>
      <vt:lpstr>WHO ARE THE END USERS</vt:lpstr>
      <vt:lpstr>SOLUTION AND ITS PROPOSITIONS</vt:lpstr>
      <vt:lpstr>MODELING</vt:lpstr>
      <vt:lpstr>MODELING</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Prashanti P</dc:creator>
  <cp:lastModifiedBy>Santosh Vinnakota</cp:lastModifiedBy>
  <cp:revision>3</cp:revision>
  <dcterms:created xsi:type="dcterms:W3CDTF">2024-06-18T15:40:38Z</dcterms:created>
  <dcterms:modified xsi:type="dcterms:W3CDTF">2024-07-13T07:16:16Z</dcterms:modified>
</cp:coreProperties>
</file>