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59" r:id="rId6"/>
    <p:sldId id="262" r:id="rId7"/>
    <p:sldId id="288" r:id="rId8"/>
    <p:sldId id="265" r:id="rId9"/>
    <p:sldId id="285" r:id="rId10"/>
    <p:sldId id="286" r:id="rId11"/>
    <p:sldId id="266" r:id="rId12"/>
    <p:sldId id="268" r:id="rId13"/>
    <p:sldId id="269" r:id="rId14"/>
    <p:sldId id="273" r:id="rId15"/>
    <p:sldId id="274" r:id="rId16"/>
    <p:sldId id="289" r:id="rId17"/>
    <p:sldId id="290" r:id="rId18"/>
    <p:sldId id="275" r:id="rId19"/>
    <p:sldId id="276" r:id="rId20"/>
    <p:sldId id="277" r:id="rId21"/>
    <p:sldId id="282" r:id="rId22"/>
    <p:sldId id="283"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92"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3T05:48:35.08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398 55,'5'0,"14"0,18 0,15 0,13 0,0 0,6 0,4 0,8 0,8 0,-4 0,-11 0,-10 0,-12 0,-11 0,-3 0,-4 0,0 0,-5 4,0 2,0 0,-1-1,-2-2,-5 4,3-1,1 0,0-1,0-2,0-2,0 0,5 4,0 1,0-1,3 4,1 4,-3 1,-1-3,-2-3,-2-3,-1-2,-1-2,0-1,0 0,0-1,0 1,0-1,9 5,11 2,13 0,8 3,2 0,-6-1,-9-2,-1-2,-5-2,-1-1,0-1,-4 0,-4-1,-5 1,-4-1,-1 1,-3 0,0 0,-1 0,0 0,-13 0,-17 0,-30 0,-55-9,-41-3,-58-9,-36 0,-7-1,23 3,33 4,39 6,32 4,31 2,18 2,15 2,9 0,7 0,2 0,5 4,2 1,-2 0,7-1,19-2,17-1,18-1,36 0,19-1,15-5,19-6,-8-5,-12 0,-20 2,-27 0,-19 2,-13-2,-8 2,-3 3,-2 3,1 3,1 1,1 1,2 1,0 1,1 0,0-1,1 0,-1 1,0-1,-8 0,-17 0,-26 0,-27 5,-62 5,-65 10,-60 6,-39 8,6 2,18 9,13 5,28 4,42-4,37-5,32-7,25-4,21-9,15-8,11-2,5-5,3-3,10-3,10-2,12-2,7 0,10-1,10 0,11 1,16-5,10-6,14-5,29-1,12-5,10 0,-4 0,-8 4,-17 0,-22 3,-22 4,-21 0,-15 2,-8 2,-3 2,-1 3,2 1,2 0,1 2,1-1,1 1,10-1,4 0,-2 1,-1-1,-3 0,-3 0,-1 0,-2 0,-1 0,-4-5,-3-1,1 0,2 2,0 0,-2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3T05:49:02.337"/>
    </inkml:context>
    <inkml:brush xml:id="br0">
      <inkml:brushProperty name="width" value="0.35" units="cm"/>
      <inkml:brushProperty name="height" value="0.35" units="cm"/>
      <inkml:brushProperty name="color" value="#FFFFFF"/>
    </inkml:brush>
  </inkml:definitions>
  <inkml:trace contextRef="#ctx0" brushRef="#br0">422 4 24575,'661'0'0,"-595"3"0,0 3 0,114 27 0,-132-26 0,1-3 0,-1-1 0,71-5 0,-36 0 0,482 2 0,-557-1 0,0 1 0,0-1 0,0 0 0,0-1 0,0 0 0,0 0 0,0-1 0,-1 1 0,1-2 0,-1 1 0,10-7 0,-9 6 0,1 0 0,-1 0 0,1 1 0,-1 1 0,1-1 0,0 2 0,0-1 0,13 0 0,77 3 0,-53 1 0,481-1 0,-522-2 0,0 1 0,0 1 0,0-1 0,-1 1 0,1 0 0,0 0 0,-1 0 0,9 4 0,-11-4 0,0 0 0,0 1 0,0-1 0,0 1 0,0-1 0,0 1 0,-1 0 0,1 0 0,-1 0 0,1 0 0,-1 0 0,0 0 0,0 0 0,0 0 0,0 0 0,0 0 0,0 1 0,-1-1 0,1 0 0,-1 3 0,5 21 0,-2-6 0,1 0 0,11 33 0,-13-47 0,1 1 0,0-1 0,1 0 0,0 0 0,0 0 0,0 0 0,0-1 0,1 1 0,0-1 0,0 0 0,10 7 0,-2-3 0,0 0 0,-1 2 0,0-1 0,-1 2 0,0-1 0,0 2 0,15 23 0,-17-21 0,0 0 0,-1 1 0,0 0 0,-2 0 0,0 1 0,0-1 0,-2 1 0,0 0 0,-1 1 0,0-1 0,-1 22 0,-2-33 0,0-1 0,0 0 0,1 1 0,0-1 0,0 0 0,0 0 0,1 0 0,-1 0 0,1 0 0,0 0 0,1 0 0,-1-1 0,1 1 0,3 4 0,3 5 0,0 0 0,8 24 0,-16-37 0,-1-1 0,0 1 0,0-1 0,1 0 0,-1 1 0,0-1 0,0 1 0,0-1 0,0 1 0,0-1 0,0 1 0,0-1 0,0 1 0,0-1 0,0 1 0,0-1 0,0 1 0,0-1 0,0 1 0,0-1 0,0 1 0,-1-1 0,1 1 0,0-1 0,0 0 0,-1 1 0,1-1 0,0 1 0,0-1 0,-1 1 0,-15 2 0,12-3 0,0 0 0,0-1 0,-1 0 0,1 0 0,0 0 0,-6-2 0,2-3 0,0 1 0,0-1 0,0 0 0,-7-8 0,8 7 0,0 0 0,0 1 0,-1 0 0,-13-7 0,7 7 0,0 0 0,-1 1 0,0 1 0,1 0 0,-2 1 0,-25-1 0,-97 3 0,97 2 0,-24 1 0,17 0 0,-50-4 0,90 1 0,1-1 0,-1 0 0,1 0 0,0-1 0,0 0 0,0 0 0,-7-4 0,6 2 0,0 1 0,-1 1 0,1-1 0,-13-2 0,-3 3 0,0 0 0,-47 2 0,-3 0 0,64-1 0,0 0 0,0 0 0,1-1 0,-1 0 0,-14-8 0,-30-8 0,-81-2 0,77 12 0,-1 3 0,0 3 0,-81 5 0,37 0 0,-447-2 0,538-1 0,1 1 0,-1-2 0,1 0 0,-1 0 0,1-1 0,0-1 0,0 1 0,-19-11 0,-19-2 0,39 13 0,0 1 0,1-2 0,-1 1 0,-11-7 0,3-1 0,-2-2 0,-1 1 0,0 1 0,0 1 0,-1 1 0,0 0 0,-26-5 0,38 12 0,0-1 0,1-1 0,0 1 0,-15-9 0,16 8 0,-1-1 0,0 1 0,0 1 0,0 0 0,-16-3 0,-54 0 0,60 6 0,1-1 0,-1 0 0,0-2 0,1 0 0,-21-7 0,-115-52 0,124 49 0,-1 1 0,-34-9 0,57 18 0,1 1 0,-1-2 0,1 1 0,0-1 0,0 0 0,0-1 0,-7-5 0,7 4 0,0 1 0,0 0 0,0 1 0,-1 0 0,1 0 0,-12-3 0,-17-6 0,-27-6 0,58 18 0,0 0 0,1 0 0,-1 1 0,0-1 0,1 1 0,-1 0 0,0 1 0,0-1 0,1 1 0,-8 1 0,10-1 0,0 0 0,0 0 0,0 0 0,0 0 0,0 1 0,1-1 0,-1 0 0,0 1 0,1-1 0,-1 1 0,1 0 0,-1-1 0,1 1 0,0 0 0,0 0 0,0 0 0,0 0 0,0 0 0,0 0 0,1 0 0,-1 0 0,0 0 0,1 1 0,0-1 0,0 0 0,-1 0 0,2 4 0,-1 6 0,1 0 0,1-1 0,0 1 0,4 11 0,-2-6 0,2 15 0,2 0 0,1-1 0,17 39 0,-21-56 0,-1 1 0,0 0 0,-1 0 0,-1 0 0,0 0 0,-1 0 0,-1 1 0,-2 26 0,2 38 0,0-74 0,2-1 0,-1 1 0,1-1 0,0 1 0,0-1 0,0 0 0,1 0 0,-1 0 0,1 0 0,1 0 0,-1-1 0,1 1 0,-1-1 0,1 0 0,6 4 0,-4-2 0,0-1 0,1 0 0,0-1 0,0 0 0,0 0 0,0 0 0,1-1 0,0 0 0,15 4 0,-14-5 0,1-1 0,-1 0 0,1 0 0,0-1 0,-1 0 0,1-1 0,14-3 0,-19 3 0,1-1 0,-1 1 0,0-2 0,0 1 0,0 0 0,0-1 0,0 0 0,-1 0 0,1 0 0,-1-1 0,0 0 0,0 0 0,0 0 0,4-5 0,6-11 0,-9 12 0,1 1 0,0-1 0,10-8 0,-13 13 0,0 1 0,0-1 0,0 1 0,1 0 0,-1 1 0,1-1 0,-1 0 0,1 1 0,0 0 0,-1 0 0,8-1 0,144-19 0,-68 9 0,-33 3 0,94-2 0,560 12 0,-691-2 0,0-1 0,0-1 0,-1-1 0,1 0 0,21-8 0,-20 5 0,0 2 0,1 0 0,-1 1 0,21-2 0,5 5 0,-13 0 0,46-7 0,4-3 0,1 5 0,133 5 0,-89 3 0,609-2 0,-729 0 0,0 0 0,0 1 0,0 0 0,1 0 0,-1 0 0,0 1 0,0 0 0,0 0 0,-1 0 0,1 1 0,0 0 0,-1 0 0,0 0 0,0 1 0,0 0 0,0 0 0,0 0 0,-1 0 0,5 7 0,25 21 0,-18-17 0,0 0 0,16 22 0,-29-33 0,-1 0 0,1 0 0,-1 0 0,0 0 0,-1 0 0,1 0 0,-1 1 0,1-1 0,-1 1 0,-1-1 0,1 1 0,0-1 0,-1 1 0,0 0 0,0-1 0,-1 1 0,1-1 0,-1 1 0,0-1 0,0 1 0,-1-1 0,1 1 0,-1-1 0,-3 7 0,2-6 0,-1 0 0,1 0 0,-1 0 0,1 0 0,-2-1 0,1 0 0,0 1 0,-1-1 0,1-1 0,-1 1 0,0-1 0,-1 0 0,1 0 0,0 0 0,-1-1 0,0 0 0,1 0 0,-9 2 0,-9-2 0,1 0 0,-24-1 0,29-2 0,-1 2 0,0 0 0,1 1 0,-28 6 0,12 2 0,-1-1 0,0-2 0,-1-2 0,-68 3 0,-472-10 0,559 3 0,0 0 0,0 2 0,-20 5 0,17-4 0,-35 5 0,-64 3 0,62-4 0,-58-1 0,-776-8 0,869-1 0,0 0 0,1-2 0,-41-11 0,68 15 0,-5-1 0,0 1 0,0 0 0,0 0 0,0 0 0,0 0 0,0 0 0,0 0 0,0 1 0,0-1 0,0 1 0,-1-1 0,1 1 0,0 0 0,0 0 0,0-1 0,-1 1 0,1 1 0,0-1 0,-1 0 0,3 2 0,-3-2 0,-1 0 0,1-1 0,0 1 0,-1 0 0,1 0 0,0 0 0,-1 0 0,1 0 0,-1 0 0,1 0 0,-1 1 0,0-1 0,0 0 0,1 0 0,-1 0 0,0 0 0,0 0 0,0 1 0,0-1 0,0 0 0,0 0 0,0 0 0,-1 2 0,0-1 0,0 0 0,0-1 0,0 1 0,0-1 0,-1 1 0,1-1 0,0 0 0,-1 1 0,1-1 0,-1 0 0,1 0 0,-1 0 0,-2 1 0,-2 1 0,0 0 0,0-1 0,0 0 0,-1 0 0,1-1 0,-1 0 0,-9 1 0,14-2 0,0 0 0,-1 0 0,1 0 0,0 0 0,-1-1 0,1 1 0,0-1 0,0 0 0,-1 1 0,1-1 0,0 0 0,0 0 0,0 0 0,0-1 0,0 1 0,0 0 0,0-1 0,0 1 0,1-1 0,-1 0 0,1 0 0,-1 1 0,1-1 0,-1 0 0,1 0 0,0 0 0,0-1 0,0 1 0,-1-4 0,2 4 0,-1-1 0,1 0 0,-1 0 0,1 1 0,0-1 0,0 0 0,1 0 0,-1 0 0,0 1 0,1-1 0,0 0 0,0 1 0,-1-1 0,2 0 0,-1 1 0,0-1 0,0 1 0,1 0 0,-1-1 0,1 1 0,0 0 0,0 0 0,0 0 0,4-3 0,-1 1 0,0 1 0,1 0 0,0 0 0,0 0 0,0 1 0,0-1 0,0 1 0,0 1 0,1-1 0,9 0 0,8 1 0,36 1 0,-37 0 0,-5 1 0,-1 0 0,1 2 0,0 0 0,19 6 0,-27-6 0,-1 0 0,1 1 0,-1 0 0,0 0 0,0 1 0,0 0 0,-1 1 0,13 10 0,-16-8 342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5791" y="1952701"/>
            <a:ext cx="9440417" cy="514350"/>
          </a:xfrm>
          <a:prstGeom prst="rect">
            <a:avLst/>
          </a:prstGeom>
        </p:spPr>
        <p:txBody>
          <a:bodyPr wrap="square" lIns="0" tIns="0" rIns="0" bIns="0">
            <a:spAutoFit/>
          </a:bodyPr>
          <a:lstStyle>
            <a:lvl1pPr>
              <a:defRPr sz="3200" b="0" i="0" u="heavy">
                <a:solidFill>
                  <a:srgbClr val="00AF50"/>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2C7053"/>
                </a:solidFill>
                <a:latin typeface="Bookman Uralic"/>
                <a:cs typeface="Bookman Uralic"/>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2C7053"/>
                </a:solidFill>
                <a:latin typeface="Bookman Uralic"/>
                <a:cs typeface="Bookman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2C7053"/>
                </a:solidFill>
                <a:latin typeface="Bookman Uralic"/>
                <a:cs typeface="Bookman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08076" y="609600"/>
            <a:ext cx="10972800" cy="5638800"/>
          </a:xfrm>
          <a:custGeom>
            <a:avLst/>
            <a:gdLst/>
            <a:ahLst/>
            <a:cxnLst/>
            <a:rect l="l" t="t" r="r" b="b"/>
            <a:pathLst>
              <a:path w="10972800" h="5638800">
                <a:moveTo>
                  <a:pt x="0" y="5638800"/>
                </a:moveTo>
                <a:lnTo>
                  <a:pt x="10972800" y="5638800"/>
                </a:lnTo>
                <a:lnTo>
                  <a:pt x="10972800" y="0"/>
                </a:lnTo>
                <a:lnTo>
                  <a:pt x="0" y="0"/>
                </a:lnTo>
                <a:lnTo>
                  <a:pt x="0" y="5638800"/>
                </a:lnTo>
                <a:close/>
              </a:path>
            </a:pathLst>
          </a:custGeom>
          <a:ln w="15875">
            <a:solidFill>
              <a:srgbClr val="83992A"/>
            </a:solidFill>
          </a:ln>
        </p:spPr>
        <p:txBody>
          <a:bodyPr wrap="square" lIns="0" tIns="0" rIns="0" bIns="0" rtlCol="0"/>
          <a:lstStyle/>
          <a:p>
            <a:endParaRPr/>
          </a:p>
        </p:txBody>
      </p:sp>
      <p:sp>
        <p:nvSpPr>
          <p:cNvPr id="18" name="bg object 18"/>
          <p:cNvSpPr/>
          <p:nvPr/>
        </p:nvSpPr>
        <p:spPr>
          <a:xfrm>
            <a:off x="0" y="3153155"/>
            <a:ext cx="761999" cy="606552"/>
          </a:xfrm>
          <a:prstGeom prst="rect">
            <a:avLst/>
          </a:prstGeom>
          <a:blipFill>
            <a:blip r:embed="rId8" cstate="print"/>
            <a:stretch>
              <a:fillRect/>
            </a:stretch>
          </a:blipFill>
        </p:spPr>
        <p:txBody>
          <a:bodyPr wrap="square" lIns="0" tIns="0" rIns="0" bIns="0" rtlCol="0"/>
          <a:lstStyle/>
          <a:p>
            <a:endParaRPr/>
          </a:p>
        </p:txBody>
      </p:sp>
      <p:sp>
        <p:nvSpPr>
          <p:cNvPr id="19" name="bg object 19"/>
          <p:cNvSpPr/>
          <p:nvPr/>
        </p:nvSpPr>
        <p:spPr>
          <a:xfrm>
            <a:off x="11437619" y="3153155"/>
            <a:ext cx="754379" cy="606552"/>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4612259" y="1392758"/>
            <a:ext cx="2967481" cy="452119"/>
          </a:xfrm>
          <a:prstGeom prst="rect">
            <a:avLst/>
          </a:prstGeom>
        </p:spPr>
        <p:txBody>
          <a:bodyPr wrap="square" lIns="0" tIns="0" rIns="0" bIns="0">
            <a:spAutoFit/>
          </a:bodyPr>
          <a:lstStyle>
            <a:lvl1pPr>
              <a:defRPr sz="2800" b="0" i="0">
                <a:solidFill>
                  <a:srgbClr val="2C7053"/>
                </a:solidFill>
                <a:latin typeface="Bookman Uralic"/>
                <a:cs typeface="Bookman Uralic"/>
              </a:defRPr>
            </a:lvl1pPr>
          </a:lstStyle>
          <a:p>
            <a:endParaRPr/>
          </a:p>
        </p:txBody>
      </p:sp>
      <p:sp>
        <p:nvSpPr>
          <p:cNvPr id="3" name="Holder 3"/>
          <p:cNvSpPr>
            <a:spLocks noGrp="1"/>
          </p:cNvSpPr>
          <p:nvPr>
            <p:ph type="body" idx="1"/>
          </p:nvPr>
        </p:nvSpPr>
        <p:spPr>
          <a:xfrm>
            <a:off x="1882521" y="2876803"/>
            <a:ext cx="8426957" cy="2586354"/>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1" y="1026413"/>
            <a:ext cx="9601200" cy="875240"/>
          </a:xfrm>
          <a:prstGeom prst="rect">
            <a:avLst/>
          </a:prstGeom>
        </p:spPr>
        <p:txBody>
          <a:bodyPr vert="horz" wrap="square" lIns="0" tIns="13335" rIns="0" bIns="0" rtlCol="0">
            <a:spAutoFit/>
          </a:bodyPr>
          <a:lstStyle/>
          <a:p>
            <a:pPr marL="12700" algn="ctr">
              <a:lnSpc>
                <a:spcPct val="100000"/>
              </a:lnSpc>
              <a:spcBef>
                <a:spcPts val="105"/>
              </a:spcBef>
            </a:pPr>
            <a:r>
              <a:rPr lang="en-US" dirty="0"/>
              <a:t>AUTISM SPECTRUM DISORDER DETECTION TECHNIQUES USING MACHINE LEARNING</a:t>
            </a:r>
            <a:r>
              <a:rPr lang="en-US" spc="-195" dirty="0">
                <a:latin typeface="Times New Roman"/>
                <a:cs typeface="Times New Roman"/>
              </a:rPr>
              <a:t> </a:t>
            </a:r>
            <a:endParaRPr dirty="0">
              <a:latin typeface="Times New Roman"/>
              <a:cs typeface="Times New Roman"/>
            </a:endParaRPr>
          </a:p>
        </p:txBody>
      </p:sp>
      <p:sp>
        <p:nvSpPr>
          <p:cNvPr id="3" name="object 3"/>
          <p:cNvSpPr txBox="1"/>
          <p:nvPr/>
        </p:nvSpPr>
        <p:spPr>
          <a:xfrm>
            <a:off x="1264666" y="4605654"/>
            <a:ext cx="2697734" cy="733534"/>
          </a:xfrm>
          <a:prstGeom prst="rect">
            <a:avLst/>
          </a:prstGeom>
        </p:spPr>
        <p:txBody>
          <a:bodyPr vert="horz" wrap="square" lIns="0" tIns="88900" rIns="0" bIns="0" rtlCol="0">
            <a:spAutoFit/>
          </a:bodyPr>
          <a:lstStyle/>
          <a:p>
            <a:pPr marL="12700">
              <a:lnSpc>
                <a:spcPct val="100000"/>
              </a:lnSpc>
              <a:spcBef>
                <a:spcPts val="700"/>
              </a:spcBef>
            </a:pPr>
            <a:r>
              <a:rPr sz="1800" b="1" spc="-40" dirty="0">
                <a:solidFill>
                  <a:srgbClr val="252525"/>
                </a:solidFill>
                <a:latin typeface="Times New Roman"/>
                <a:cs typeface="Times New Roman"/>
              </a:rPr>
              <a:t>PROJECT</a:t>
            </a:r>
            <a:r>
              <a:rPr sz="1800" b="1" spc="-45" dirty="0">
                <a:solidFill>
                  <a:srgbClr val="252525"/>
                </a:solidFill>
                <a:latin typeface="Times New Roman"/>
                <a:cs typeface="Times New Roman"/>
              </a:rPr>
              <a:t> </a:t>
            </a:r>
            <a:r>
              <a:rPr sz="1800" b="1" dirty="0">
                <a:solidFill>
                  <a:srgbClr val="252525"/>
                </a:solidFill>
                <a:latin typeface="Times New Roman"/>
                <a:cs typeface="Times New Roman"/>
              </a:rPr>
              <a:t>GUIDE:</a:t>
            </a:r>
            <a:endParaRPr lang="en-US" b="1" dirty="0">
              <a:latin typeface="Times New Roman"/>
              <a:cs typeface="Times New Roman"/>
            </a:endParaRPr>
          </a:p>
          <a:p>
            <a:pPr marL="12700">
              <a:lnSpc>
                <a:spcPct val="100000"/>
              </a:lnSpc>
              <a:spcBef>
                <a:spcPts val="700"/>
              </a:spcBef>
            </a:pPr>
            <a:r>
              <a:rPr lang="en-IN" dirty="0"/>
              <a:t>DR. S. JHANSI RANI</a:t>
            </a:r>
            <a:endParaRPr sz="1800" dirty="0">
              <a:latin typeface="Times New Roman"/>
              <a:cs typeface="Times New Roman"/>
            </a:endParaRPr>
          </a:p>
        </p:txBody>
      </p:sp>
      <p:sp>
        <p:nvSpPr>
          <p:cNvPr id="4" name="object 4"/>
          <p:cNvSpPr txBox="1"/>
          <p:nvPr/>
        </p:nvSpPr>
        <p:spPr>
          <a:xfrm>
            <a:off x="1264666" y="5387466"/>
            <a:ext cx="35560" cy="60325"/>
          </a:xfrm>
          <a:prstGeom prst="rect">
            <a:avLst/>
          </a:prstGeom>
        </p:spPr>
        <p:txBody>
          <a:bodyPr vert="horz" wrap="square" lIns="0" tIns="15875" rIns="0" bIns="0" rtlCol="0">
            <a:spAutoFit/>
          </a:bodyPr>
          <a:lstStyle/>
          <a:p>
            <a:pPr algn="ctr">
              <a:lnSpc>
                <a:spcPct val="100000"/>
              </a:lnSpc>
              <a:spcBef>
                <a:spcPts val="125"/>
              </a:spcBef>
            </a:pPr>
            <a:r>
              <a:rPr sz="200" spc="5" dirty="0">
                <a:solidFill>
                  <a:srgbClr val="83992A"/>
                </a:solidFill>
                <a:latin typeface="Arial"/>
                <a:cs typeface="Arial"/>
              </a:rPr>
              <a:t>•</a:t>
            </a:r>
            <a:endParaRPr sz="200">
              <a:latin typeface="Arial"/>
              <a:cs typeface="Arial"/>
            </a:endParaRPr>
          </a:p>
        </p:txBody>
      </p:sp>
      <p:sp>
        <p:nvSpPr>
          <p:cNvPr id="6" name="object 6"/>
          <p:cNvSpPr txBox="1"/>
          <p:nvPr/>
        </p:nvSpPr>
        <p:spPr>
          <a:xfrm>
            <a:off x="5486400" y="4716526"/>
            <a:ext cx="5145024" cy="784189"/>
          </a:xfrm>
          <a:prstGeom prst="rect">
            <a:avLst/>
          </a:prstGeom>
        </p:spPr>
        <p:txBody>
          <a:bodyPr vert="horz" wrap="square" lIns="0" tIns="12065" rIns="0" bIns="0" rtlCol="0">
            <a:spAutoFit/>
          </a:bodyPr>
          <a:lstStyle/>
          <a:p>
            <a:pPr marL="12700">
              <a:lnSpc>
                <a:spcPts val="1910"/>
              </a:lnSpc>
              <a:spcBef>
                <a:spcPts val="95"/>
              </a:spcBef>
            </a:pPr>
            <a:r>
              <a:rPr lang="en-US" sz="1600" b="1" spc="40" dirty="0">
                <a:latin typeface="Times New Roman"/>
                <a:cs typeface="Times New Roman"/>
              </a:rPr>
              <a:t>                                   </a:t>
            </a:r>
            <a:r>
              <a:rPr sz="1600" b="1" spc="40" dirty="0">
                <a:latin typeface="Times New Roman"/>
                <a:cs typeface="Times New Roman"/>
              </a:rPr>
              <a:t>PRESENTED</a:t>
            </a:r>
            <a:r>
              <a:rPr sz="1600" b="1" spc="-25" dirty="0">
                <a:latin typeface="Times New Roman"/>
                <a:cs typeface="Times New Roman"/>
              </a:rPr>
              <a:t> </a:t>
            </a:r>
            <a:r>
              <a:rPr sz="1600" b="1" spc="-95" dirty="0">
                <a:latin typeface="Times New Roman"/>
                <a:cs typeface="Times New Roman"/>
              </a:rPr>
              <a:t>BY:</a:t>
            </a:r>
            <a:endParaRPr lang="en-IN" sz="1600" dirty="0">
              <a:latin typeface="Times New Roman"/>
              <a:cs typeface="Times New Roman"/>
            </a:endParaRPr>
          </a:p>
          <a:p>
            <a:pPr marL="215265">
              <a:lnSpc>
                <a:spcPts val="2150"/>
              </a:lnSpc>
            </a:pPr>
            <a:r>
              <a:rPr lang="en-IN" sz="1800" dirty="0">
                <a:latin typeface="Times New Roman"/>
                <a:cs typeface="Times New Roman"/>
              </a:rPr>
              <a:t>    NETETI VENKATA SANTOSH JAGADEESH</a:t>
            </a:r>
          </a:p>
          <a:p>
            <a:pPr marL="165100">
              <a:lnSpc>
                <a:spcPct val="100000"/>
              </a:lnSpc>
              <a:spcBef>
                <a:spcPts val="20"/>
              </a:spcBef>
            </a:pPr>
            <a:r>
              <a:rPr lang="en-US" sz="1600" spc="-60" dirty="0">
                <a:solidFill>
                  <a:srgbClr val="2C7053"/>
                </a:solidFill>
                <a:latin typeface="Times New Roman"/>
                <a:cs typeface="Times New Roman"/>
              </a:rPr>
              <a:t>                                            </a:t>
            </a:r>
            <a:r>
              <a:rPr sz="1600" spc="-60" dirty="0">
                <a:solidFill>
                  <a:srgbClr val="2C7053"/>
                </a:solidFill>
                <a:latin typeface="Times New Roman"/>
                <a:cs typeface="Times New Roman"/>
              </a:rPr>
              <a:t>(</a:t>
            </a:r>
            <a:r>
              <a:rPr lang="en-US" sz="1600" spc="-60" dirty="0">
                <a:solidFill>
                  <a:srgbClr val="2C7053"/>
                </a:solidFill>
                <a:latin typeface="Times New Roman"/>
                <a:cs typeface="Times New Roman"/>
              </a:rPr>
              <a:t>321206420022</a:t>
            </a:r>
            <a:r>
              <a:rPr sz="1600" spc="-60" dirty="0">
                <a:solidFill>
                  <a:srgbClr val="2C7053"/>
                </a:solidFill>
                <a:latin typeface="Times New Roman"/>
                <a:cs typeface="Times New Roman"/>
              </a:rPr>
              <a:t>)</a:t>
            </a:r>
            <a:endParaRPr sz="1600" dirty="0">
              <a:latin typeface="Times New Roman"/>
              <a:cs typeface="Times New Roman"/>
            </a:endParaRPr>
          </a:p>
        </p:txBody>
      </p:sp>
      <p:sp>
        <p:nvSpPr>
          <p:cNvPr id="7" name="object 7"/>
          <p:cNvSpPr/>
          <p:nvPr/>
        </p:nvSpPr>
        <p:spPr>
          <a:xfrm>
            <a:off x="5181600" y="1931243"/>
            <a:ext cx="1684020" cy="1245108"/>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507107" y="3138383"/>
            <a:ext cx="8313293" cy="840740"/>
          </a:xfrm>
          <a:prstGeom prst="rect">
            <a:avLst/>
          </a:prstGeom>
        </p:spPr>
        <p:txBody>
          <a:bodyPr vert="horz" wrap="square" lIns="0" tIns="146050" rIns="0" bIns="0" rtlCol="0">
            <a:spAutoFit/>
          </a:bodyPr>
          <a:lstStyle/>
          <a:p>
            <a:pPr algn="ctr">
              <a:lnSpc>
                <a:spcPct val="100000"/>
              </a:lnSpc>
              <a:spcBef>
                <a:spcPts val="1150"/>
              </a:spcBef>
            </a:pPr>
            <a:r>
              <a:rPr sz="1800" spc="-5" dirty="0">
                <a:latin typeface="Arial"/>
                <a:cs typeface="Arial"/>
              </a:rPr>
              <a:t>ANDHRA UNIVERSITY COLLEGE </a:t>
            </a:r>
            <a:r>
              <a:rPr sz="1800" dirty="0">
                <a:latin typeface="Arial"/>
                <a:cs typeface="Arial"/>
              </a:rPr>
              <a:t>OF</a:t>
            </a:r>
            <a:r>
              <a:rPr sz="1800" spc="-40" dirty="0">
                <a:latin typeface="Arial"/>
                <a:cs typeface="Arial"/>
              </a:rPr>
              <a:t> </a:t>
            </a:r>
            <a:r>
              <a:rPr sz="1800" spc="-15" dirty="0">
                <a:latin typeface="Arial"/>
                <a:cs typeface="Arial"/>
              </a:rPr>
              <a:t>ENGINEERING,VISAKHAPATNAM</a:t>
            </a:r>
            <a:endParaRPr sz="1800" dirty="0">
              <a:latin typeface="Arial"/>
              <a:cs typeface="Arial"/>
            </a:endParaRPr>
          </a:p>
          <a:p>
            <a:pPr marR="413384" algn="ctr">
              <a:lnSpc>
                <a:spcPct val="100000"/>
              </a:lnSpc>
              <a:spcBef>
                <a:spcPts val="1045"/>
              </a:spcBef>
            </a:pPr>
            <a:r>
              <a:rPr lang="en-US" sz="1800" spc="-25" dirty="0">
                <a:latin typeface="Arial"/>
                <a:cs typeface="Arial"/>
              </a:rPr>
              <a:t>MASTER OF COMPUTER APPLICATIONS</a:t>
            </a:r>
            <a:endParaRPr sz="18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4271-FA51-7F41-5C62-394C091C7A05}"/>
              </a:ext>
            </a:extLst>
          </p:cNvPr>
          <p:cNvSpPr>
            <a:spLocks noGrp="1"/>
          </p:cNvSpPr>
          <p:nvPr>
            <p:ph type="title"/>
          </p:nvPr>
        </p:nvSpPr>
        <p:spPr>
          <a:xfrm>
            <a:off x="2895600" y="1066800"/>
            <a:ext cx="7086600" cy="861774"/>
          </a:xfrm>
        </p:spPr>
        <p:txBody>
          <a:bodyPr/>
          <a:lstStyle/>
          <a:p>
            <a:r>
              <a:rPr lang="en-IN" dirty="0"/>
              <a:t>PROPOSED SYSTEM ARCHITECTURE</a:t>
            </a:r>
          </a:p>
        </p:txBody>
      </p:sp>
      <p:sp>
        <p:nvSpPr>
          <p:cNvPr id="3" name="Text Placeholder 2">
            <a:extLst>
              <a:ext uri="{FF2B5EF4-FFF2-40B4-BE49-F238E27FC236}">
                <a16:creationId xmlns:a16="http://schemas.microsoft.com/office/drawing/2014/main" id="{263873C0-28FF-3BF9-0BFD-BB15B7244EE1}"/>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E6A1A02F-6655-08F4-5247-256E3F5EF5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95983" y="1600200"/>
            <a:ext cx="9653016" cy="4091225"/>
          </a:xfrm>
          <a:prstGeom prst="rect">
            <a:avLst/>
          </a:prstGeom>
        </p:spPr>
      </p:pic>
      <p:sp>
        <p:nvSpPr>
          <p:cNvPr id="4" name="object 2">
            <a:extLst>
              <a:ext uri="{FF2B5EF4-FFF2-40B4-BE49-F238E27FC236}">
                <a16:creationId xmlns:a16="http://schemas.microsoft.com/office/drawing/2014/main" id="{9950AEE7-35ED-0425-6F99-ADF92473E0A7}"/>
              </a:ext>
            </a:extLst>
          </p:cNvPr>
          <p:cNvSpPr/>
          <p:nvPr/>
        </p:nvSpPr>
        <p:spPr>
          <a:xfrm>
            <a:off x="1395983" y="1981200"/>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Tree>
    <p:extLst>
      <p:ext uri="{BB962C8B-B14F-4D97-AF65-F5344CB8AC3E}">
        <p14:creationId xmlns:p14="http://schemas.microsoft.com/office/powerpoint/2010/main" val="119667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95983" y="2421635"/>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4" name="object 4"/>
          <p:cNvSpPr txBox="1">
            <a:spLocks noGrp="1"/>
          </p:cNvSpPr>
          <p:nvPr>
            <p:ph type="title"/>
          </p:nvPr>
        </p:nvSpPr>
        <p:spPr>
          <a:xfrm>
            <a:off x="4090161" y="1442466"/>
            <a:ext cx="3636645" cy="452120"/>
          </a:xfrm>
          <a:prstGeom prst="rect">
            <a:avLst/>
          </a:prstGeom>
        </p:spPr>
        <p:txBody>
          <a:bodyPr vert="horz" wrap="square" lIns="0" tIns="12065" rIns="0" bIns="0" rtlCol="0">
            <a:spAutoFit/>
          </a:bodyPr>
          <a:lstStyle/>
          <a:p>
            <a:pPr marL="12700">
              <a:lnSpc>
                <a:spcPct val="100000"/>
              </a:lnSpc>
              <a:spcBef>
                <a:spcPts val="95"/>
              </a:spcBef>
            </a:pPr>
            <a:r>
              <a:rPr spc="-10" dirty="0"/>
              <a:t>PROPOSED</a:t>
            </a:r>
            <a:r>
              <a:rPr spc="-340" dirty="0"/>
              <a:t> </a:t>
            </a:r>
            <a:r>
              <a:rPr spc="-10" dirty="0"/>
              <a:t>SYSTEM</a:t>
            </a:r>
          </a:p>
        </p:txBody>
      </p:sp>
      <p:pic>
        <p:nvPicPr>
          <p:cNvPr id="5" name="object 3">
            <a:extLst>
              <a:ext uri="{FF2B5EF4-FFF2-40B4-BE49-F238E27FC236}">
                <a16:creationId xmlns:a16="http://schemas.microsoft.com/office/drawing/2014/main" id="{A5783A65-F728-AA3D-81FA-BE1935B3FA58}"/>
              </a:ext>
            </a:extLst>
          </p:cNvPr>
          <p:cNvPicPr/>
          <p:nvPr/>
        </p:nvPicPr>
        <p:blipFill>
          <a:blip r:embed="rId2" cstate="print"/>
          <a:stretch>
            <a:fillRect/>
          </a:stretch>
        </p:blipFill>
        <p:spPr>
          <a:xfrm>
            <a:off x="2804795" y="2535758"/>
            <a:ext cx="5805806" cy="31792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95983" y="2421635"/>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3" name="object 3"/>
          <p:cNvSpPr txBox="1">
            <a:spLocks noGrp="1"/>
          </p:cNvSpPr>
          <p:nvPr>
            <p:ph type="title"/>
          </p:nvPr>
        </p:nvSpPr>
        <p:spPr>
          <a:xfrm>
            <a:off x="3999738" y="1392758"/>
            <a:ext cx="4192904" cy="452120"/>
          </a:xfrm>
          <a:prstGeom prst="rect">
            <a:avLst/>
          </a:prstGeom>
        </p:spPr>
        <p:txBody>
          <a:bodyPr vert="horz" wrap="square" lIns="0" tIns="12065" rIns="0" bIns="0" rtlCol="0">
            <a:spAutoFit/>
          </a:bodyPr>
          <a:lstStyle/>
          <a:p>
            <a:pPr marL="12700">
              <a:lnSpc>
                <a:spcPct val="100000"/>
              </a:lnSpc>
              <a:spcBef>
                <a:spcPts val="95"/>
              </a:spcBef>
            </a:pPr>
            <a:r>
              <a:rPr spc="-5" dirty="0"/>
              <a:t>PROBLEM</a:t>
            </a:r>
            <a:r>
              <a:rPr spc="-40" dirty="0"/>
              <a:t> </a:t>
            </a:r>
            <a:r>
              <a:rPr spc="-15" dirty="0"/>
              <a:t>STATEMENT</a:t>
            </a:r>
          </a:p>
        </p:txBody>
      </p:sp>
      <p:sp>
        <p:nvSpPr>
          <p:cNvPr id="4" name="object 4"/>
          <p:cNvSpPr txBox="1"/>
          <p:nvPr/>
        </p:nvSpPr>
        <p:spPr>
          <a:xfrm>
            <a:off x="1031874" y="2870451"/>
            <a:ext cx="9771634" cy="4444165"/>
          </a:xfrm>
          <a:prstGeom prst="rect">
            <a:avLst/>
          </a:prstGeom>
        </p:spPr>
        <p:txBody>
          <a:bodyPr vert="horz" wrap="square" lIns="0" tIns="12065" rIns="0" bIns="0" rtlCol="0">
            <a:spAutoFit/>
          </a:bodyPr>
          <a:lstStyle/>
          <a:p>
            <a:pPr marL="342900" indent="-342900">
              <a:buFont typeface="Arial" panose="020B0604020202020204" pitchFamily="34" charset="0"/>
              <a:buChar char="•"/>
            </a:pPr>
            <a:r>
              <a:rPr lang="en-US" sz="2400" b="0" i="0" dirty="0">
                <a:solidFill>
                  <a:srgbClr val="000000"/>
                </a:solidFill>
                <a:effectLst/>
                <a:latin typeface="+mj-lt"/>
              </a:rPr>
              <a:t>The </a:t>
            </a:r>
            <a:r>
              <a:rPr lang="en-IN" sz="2400" kern="100" dirty="0">
                <a:effectLst/>
                <a:ea typeface="Calibri" panose="020F0502020204030204" pitchFamily="34" charset="0"/>
                <a:cs typeface="Times New Roman" panose="02020603050405020304" pitchFamily="18" charset="0"/>
              </a:rPr>
              <a:t>major challenge in ASD is its detection. There are instruments available</a:t>
            </a:r>
            <a:r>
              <a:rPr lang="en-IN" sz="2400" kern="100" spc="-60"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which</a:t>
            </a:r>
            <a:r>
              <a:rPr lang="en-IN" sz="2400" kern="100" spc="-50"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can</a:t>
            </a:r>
            <a:r>
              <a:rPr lang="en-IN" sz="2400" kern="100" spc="-50"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predict</a:t>
            </a:r>
            <a:r>
              <a:rPr lang="en-IN" sz="2400" kern="100" spc="-55"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ASD</a:t>
            </a:r>
            <a:r>
              <a:rPr lang="en-IN" sz="2400" kern="100" spc="-35"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but</a:t>
            </a:r>
            <a:r>
              <a:rPr lang="en-IN" sz="2400" kern="100" spc="-35"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either</a:t>
            </a:r>
            <a:r>
              <a:rPr lang="en-IN" sz="2400" kern="100" spc="-60"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it</a:t>
            </a:r>
            <a:r>
              <a:rPr lang="en-IN" sz="2400" kern="100" spc="-35"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are</a:t>
            </a:r>
            <a:r>
              <a:rPr lang="en-IN" sz="2400" kern="100" spc="-50"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expensive</a:t>
            </a:r>
            <a:r>
              <a:rPr lang="en-IN" sz="2400" kern="100" spc="-45"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or</a:t>
            </a:r>
            <a:r>
              <a:rPr lang="en-IN" sz="2400" kern="100" spc="-55"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are</a:t>
            </a:r>
            <a:r>
              <a:rPr lang="en-IN" sz="2400" kern="100" spc="-50"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not</a:t>
            </a:r>
            <a:r>
              <a:rPr lang="en-IN" sz="2400" kern="100" spc="-35"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efficient to calculate chance of Autism </a:t>
            </a:r>
            <a:r>
              <a:rPr lang="en-IN" sz="2400" kern="100" spc="10" dirty="0">
                <a:effectLst/>
                <a:ea typeface="Calibri" panose="020F0502020204030204" pitchFamily="34" charset="0"/>
                <a:cs typeface="Times New Roman" panose="02020603050405020304" pitchFamily="18" charset="0"/>
              </a:rPr>
              <a:t>in </a:t>
            </a:r>
            <a:r>
              <a:rPr lang="en-IN" sz="2400" kern="100" dirty="0">
                <a:effectLst/>
                <a:ea typeface="Calibri" panose="020F0502020204030204" pitchFamily="34" charset="0"/>
                <a:cs typeface="Times New Roman" panose="02020603050405020304" pitchFamily="18" charset="0"/>
              </a:rPr>
              <a:t>human. </a:t>
            </a:r>
          </a:p>
          <a:p>
            <a:pPr marL="342900" indent="-342900">
              <a:buFont typeface="Arial" panose="020B0604020202020204" pitchFamily="34" charset="0"/>
              <a:buChar char="•"/>
            </a:pPr>
            <a:r>
              <a:rPr lang="en-IN" sz="2400" kern="100" dirty="0" err="1">
                <a:effectLst/>
                <a:ea typeface="Calibri" panose="020F0502020204030204" pitchFamily="34" charset="0"/>
                <a:cs typeface="Times New Roman" panose="02020603050405020304" pitchFamily="18" charset="0"/>
              </a:rPr>
              <a:t>Furthermore,the</a:t>
            </a:r>
            <a:r>
              <a:rPr lang="en-IN" sz="2400" kern="100" dirty="0">
                <a:effectLst/>
                <a:ea typeface="Calibri" panose="020F0502020204030204" pitchFamily="34" charset="0"/>
                <a:cs typeface="Times New Roman" panose="02020603050405020304" pitchFamily="18" charset="0"/>
              </a:rPr>
              <a:t> traditional method often lack to leverage large-scale data and complex patterns that could enhance diagnostic accuracy. They may struggle to capture subtle features and variations </a:t>
            </a:r>
            <a:r>
              <a:rPr lang="en-IN" sz="2400" kern="100" dirty="0" err="1">
                <a:effectLst/>
                <a:ea typeface="Calibri" panose="020F0502020204030204" pitchFamily="34" charset="0"/>
                <a:cs typeface="Times New Roman" panose="02020603050405020304" pitchFamily="18" charset="0"/>
              </a:rPr>
              <a:t>assosciated</a:t>
            </a:r>
            <a:r>
              <a:rPr lang="en-IN" sz="2400" kern="100" dirty="0">
                <a:effectLst/>
                <a:ea typeface="Calibri" panose="020F0502020204030204" pitchFamily="34" charset="0"/>
                <a:cs typeface="Times New Roman" panose="02020603050405020304" pitchFamily="18" charset="0"/>
              </a:rPr>
              <a:t> with ASD across different Individuals. </a:t>
            </a:r>
            <a:endParaRPr lang="en-IN" sz="2400" kern="100" dirty="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400" kern="100" dirty="0">
                <a:effectLst/>
                <a:ea typeface="Calibri" panose="020F0502020204030204" pitchFamily="34" charset="0"/>
                <a:cs typeface="Times New Roman" panose="02020603050405020304" pitchFamily="18" charset="0"/>
              </a:rPr>
              <a:t>The</a:t>
            </a:r>
            <a:r>
              <a:rPr lang="en-IN" sz="2400" kern="100" spc="-55"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hidden Machine Learning </a:t>
            </a:r>
            <a:r>
              <a:rPr lang="en-IN" sz="2400" kern="100" spc="-60"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patterns</a:t>
            </a:r>
            <a:r>
              <a:rPr lang="en-IN" sz="2400" kern="100" spc="-40"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can</a:t>
            </a:r>
            <a:r>
              <a:rPr lang="en-IN" sz="2400" kern="100" spc="-45"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be used for health diagnosis in medicinal</a:t>
            </a:r>
            <a:r>
              <a:rPr lang="en-IN" sz="2400" kern="100" spc="-55" dirty="0">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data.</a:t>
            </a:r>
          </a:p>
          <a:p>
            <a:pPr marL="342900" indent="-342900" algn="l">
              <a:buFont typeface="Arial" panose="020B0604020202020204" pitchFamily="34" charset="0"/>
              <a:buChar char="•"/>
            </a:pPr>
            <a:endParaRPr lang="en-US" sz="2400" b="0" i="0" dirty="0">
              <a:solidFill>
                <a:srgbClr val="000000"/>
              </a:solidFill>
              <a:effectLst/>
              <a:latin typeface="+mj-lt"/>
            </a:endParaRPr>
          </a:p>
          <a:p>
            <a:pPr marL="342900" indent="-342900" algn="l">
              <a:buFont typeface="Arial" panose="020B0604020202020204" pitchFamily="34" charset="0"/>
              <a:buChar char="•"/>
            </a:pPr>
            <a:endParaRPr lang="en-US" sz="2400" b="0" i="0" dirty="0">
              <a:solidFill>
                <a:srgbClr val="000000"/>
              </a:solidFill>
              <a:effectLst/>
              <a:latin typeface="+mj-lt"/>
            </a:endParaRPr>
          </a:p>
          <a:p>
            <a:pPr marL="342900" indent="-342900" algn="l">
              <a:buFont typeface="Arial" panose="020B0604020202020204" pitchFamily="34" charset="0"/>
              <a:buChar char="•"/>
            </a:pPr>
            <a:endParaRPr lang="en-US" sz="2400" b="0" i="0" dirty="0">
              <a:solidFill>
                <a:srgbClr val="000000"/>
              </a:solidFill>
              <a:effectLst/>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95983" y="2421635"/>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 dirty="0"/>
              <a:t>ME</a:t>
            </a:r>
            <a:r>
              <a:rPr spc="-30" dirty="0"/>
              <a:t>T</a:t>
            </a:r>
            <a:r>
              <a:rPr spc="-5" dirty="0"/>
              <a:t>H</a:t>
            </a:r>
            <a:r>
              <a:rPr spc="-20" dirty="0"/>
              <a:t>O</a:t>
            </a:r>
            <a:r>
              <a:rPr spc="-5" dirty="0"/>
              <a:t>D</a:t>
            </a:r>
            <a:r>
              <a:rPr spc="-20" dirty="0"/>
              <a:t>O</a:t>
            </a:r>
            <a:r>
              <a:rPr spc="-10" dirty="0"/>
              <a:t>LO</a:t>
            </a:r>
            <a:r>
              <a:rPr spc="-20" dirty="0"/>
              <a:t>G</a:t>
            </a:r>
            <a:r>
              <a:rPr spc="-5" dirty="0"/>
              <a:t>Y</a:t>
            </a:r>
          </a:p>
        </p:txBody>
      </p:sp>
      <p:sp>
        <p:nvSpPr>
          <p:cNvPr id="4" name="object 4"/>
          <p:cNvSpPr txBox="1"/>
          <p:nvPr/>
        </p:nvSpPr>
        <p:spPr>
          <a:xfrm>
            <a:off x="2334005" y="2867914"/>
            <a:ext cx="7849870" cy="2967479"/>
          </a:xfrm>
          <a:prstGeom prst="rect">
            <a:avLst/>
          </a:prstGeom>
        </p:spPr>
        <p:txBody>
          <a:bodyPr vert="horz" wrap="square" lIns="0" tIns="12700" rIns="0" bIns="0" rtlCol="0">
            <a:spAutoFit/>
          </a:bodyPr>
          <a:lstStyle/>
          <a:p>
            <a:pPr marL="355600" marR="5080" indent="-342900">
              <a:lnSpc>
                <a:spcPct val="100000"/>
              </a:lnSpc>
              <a:spcBef>
                <a:spcPts val="100"/>
              </a:spcBef>
              <a:buClr>
                <a:srgbClr val="61731F"/>
              </a:buClr>
              <a:buFont typeface="Arial"/>
              <a:buChar char="•"/>
              <a:tabLst>
                <a:tab pos="354965" algn="l"/>
                <a:tab pos="355600" algn="l"/>
              </a:tabLst>
            </a:pPr>
            <a:r>
              <a:rPr lang="en-US" sz="2400" spc="35" dirty="0">
                <a:cs typeface="Times New Roman"/>
              </a:rPr>
              <a:t>The working of the system starts with the collection of data  and selecting the important attributes. Then the required  data is preprocessed into the required format. The data is  then divided into two parts training and testing data. The  algorithms are applied and the model is trained using the  training data. The accuracy of the system is obtained by  testing the system using the testing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95983" y="2421635"/>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3" name="object 3"/>
          <p:cNvSpPr txBox="1">
            <a:spLocks noGrp="1"/>
          </p:cNvSpPr>
          <p:nvPr>
            <p:ph type="title"/>
          </p:nvPr>
        </p:nvSpPr>
        <p:spPr>
          <a:xfrm>
            <a:off x="4450841" y="3155645"/>
            <a:ext cx="3289300" cy="848994"/>
          </a:xfrm>
          <a:prstGeom prst="rect">
            <a:avLst/>
          </a:prstGeom>
        </p:spPr>
        <p:txBody>
          <a:bodyPr vert="horz" wrap="square" lIns="0" tIns="12700" rIns="0" bIns="0" rtlCol="0">
            <a:spAutoFit/>
          </a:bodyPr>
          <a:lstStyle/>
          <a:p>
            <a:pPr marL="12700">
              <a:lnSpc>
                <a:spcPct val="100000"/>
              </a:lnSpc>
              <a:spcBef>
                <a:spcPts val="100"/>
              </a:spcBef>
            </a:pPr>
            <a:r>
              <a:rPr sz="5400" spc="-5" dirty="0"/>
              <a:t>RESULTS</a:t>
            </a:r>
            <a:endParaRPr sz="5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43400" y="776681"/>
            <a:ext cx="2657094" cy="443070"/>
          </a:xfrm>
          <a:prstGeom prst="rect">
            <a:avLst/>
          </a:prstGeom>
        </p:spPr>
        <p:txBody>
          <a:bodyPr vert="horz" wrap="square" lIns="0" tIns="12065" rIns="0" bIns="0" rtlCol="0">
            <a:spAutoFit/>
          </a:bodyPr>
          <a:lstStyle/>
          <a:p>
            <a:pPr marL="12700">
              <a:lnSpc>
                <a:spcPct val="100000"/>
              </a:lnSpc>
              <a:spcBef>
                <a:spcPts val="95"/>
              </a:spcBef>
            </a:pPr>
            <a:r>
              <a:rPr lang="en-IN" spc="-10" dirty="0">
                <a:solidFill>
                  <a:srgbClr val="3B966F"/>
                </a:solidFill>
              </a:rPr>
              <a:t>INPUT DATASET</a:t>
            </a:r>
            <a:endParaRPr spc="-10" dirty="0">
              <a:solidFill>
                <a:srgbClr val="3B966F"/>
              </a:solidFill>
            </a:endParaRPr>
          </a:p>
        </p:txBody>
      </p:sp>
      <p:sp>
        <p:nvSpPr>
          <p:cNvPr id="2" name="Rectangle 2">
            <a:extLst>
              <a:ext uri="{FF2B5EF4-FFF2-40B4-BE49-F238E27FC236}">
                <a16:creationId xmlns:a16="http://schemas.microsoft.com/office/drawing/2014/main" id="{8A146459-E954-8B6F-FFCF-DA24F241891F}"/>
              </a:ext>
            </a:extLst>
          </p:cNvPr>
          <p:cNvSpPr>
            <a:spLocks noChangeArrowheads="1"/>
          </p:cNvSpPr>
          <p:nvPr/>
        </p:nvSpPr>
        <p:spPr bwMode="auto">
          <a:xfrm>
            <a:off x="1720867" y="-828675"/>
            <a:ext cx="16033315" cy="32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49" name="Picture 2">
            <a:extLst>
              <a:ext uri="{FF2B5EF4-FFF2-40B4-BE49-F238E27FC236}">
                <a16:creationId xmlns:a16="http://schemas.microsoft.com/office/drawing/2014/main" id="{A7AA7D40-1CC6-961A-5AC5-CCBA2A93F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71600"/>
            <a:ext cx="7620000" cy="44452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6D0E4EC-A713-A3D6-222D-684F6ADEBC34}"/>
              </a:ext>
            </a:extLst>
          </p:cNvPr>
          <p:cNvSpPr>
            <a:spLocks noChangeArrowheads="1"/>
          </p:cNvSpPr>
          <p:nvPr/>
        </p:nvSpPr>
        <p:spPr bwMode="auto">
          <a:xfrm>
            <a:off x="1720867" y="-371475"/>
            <a:ext cx="16033315" cy="32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E68E9-4CC7-F3B5-FDC9-A0DCA0996D0B}"/>
              </a:ext>
            </a:extLst>
          </p:cNvPr>
          <p:cNvSpPr>
            <a:spLocks noGrp="1"/>
          </p:cNvSpPr>
          <p:nvPr>
            <p:ph type="title"/>
          </p:nvPr>
        </p:nvSpPr>
        <p:spPr>
          <a:xfrm>
            <a:off x="4612259" y="1066801"/>
            <a:ext cx="2967481" cy="609600"/>
          </a:xfrm>
        </p:spPr>
        <p:txBody>
          <a:bodyPr/>
          <a:lstStyle/>
          <a:p>
            <a:r>
              <a:rPr lang="en-IN" sz="3200" dirty="0"/>
              <a:t>Dataset Overview</a:t>
            </a:r>
          </a:p>
        </p:txBody>
      </p:sp>
      <p:sp>
        <p:nvSpPr>
          <p:cNvPr id="3" name="Text Placeholder 2">
            <a:extLst>
              <a:ext uri="{FF2B5EF4-FFF2-40B4-BE49-F238E27FC236}">
                <a16:creationId xmlns:a16="http://schemas.microsoft.com/office/drawing/2014/main" id="{7393122B-7551-2837-433A-4B5B9D34CE5C}"/>
              </a:ext>
            </a:extLst>
          </p:cNvPr>
          <p:cNvSpPr>
            <a:spLocks noGrp="1"/>
          </p:cNvSpPr>
          <p:nvPr>
            <p:ph type="body" idx="1"/>
          </p:nvPr>
        </p:nvSpPr>
        <p:spPr>
          <a:xfrm>
            <a:off x="1882521" y="1981200"/>
            <a:ext cx="8426957" cy="4062651"/>
          </a:xfrm>
        </p:spPr>
        <p:txBody>
          <a:bodyPr/>
          <a:lstStyle/>
          <a:p>
            <a:pPr algn="just"/>
            <a:r>
              <a:rPr lang="en-US" dirty="0">
                <a:latin typeface="+mn-lt"/>
              </a:rPr>
              <a:t>We have taken dataset from toddler ASD. It contain data for different group of people. Dataset has 18 independent features which are:</a:t>
            </a:r>
          </a:p>
          <a:p>
            <a:endParaRPr lang="en-US" dirty="0">
              <a:latin typeface="+mn-lt"/>
            </a:endParaRPr>
          </a:p>
          <a:p>
            <a:pPr marL="617220" lvl="1" indent="-342900">
              <a:buFont typeface="+mj-lt"/>
              <a:buAutoNum type="arabicPeriod"/>
            </a:pPr>
            <a:r>
              <a:rPr lang="en-US" sz="2400" dirty="0"/>
              <a:t>Age in months: age of the individual in months</a:t>
            </a:r>
          </a:p>
          <a:p>
            <a:pPr marL="617220" lvl="1" indent="-342900">
              <a:buFont typeface="+mj-lt"/>
              <a:buAutoNum type="arabicPeriod"/>
            </a:pPr>
            <a:r>
              <a:rPr lang="en-US" sz="2400" dirty="0"/>
              <a:t>gender: gender of an individual</a:t>
            </a:r>
          </a:p>
          <a:p>
            <a:pPr marL="617220" lvl="1" indent="-342900">
              <a:buFont typeface="+mj-lt"/>
              <a:buAutoNum type="arabicPeriod"/>
            </a:pPr>
            <a:r>
              <a:rPr lang="en-US" sz="2400" dirty="0"/>
              <a:t>ethnicity: belonging of an individual to a social group</a:t>
            </a:r>
          </a:p>
          <a:p>
            <a:pPr marL="617220" lvl="1" indent="-342900">
              <a:buFont typeface="+mj-lt"/>
              <a:buAutoNum type="arabicPeriod"/>
            </a:pPr>
            <a:r>
              <a:rPr lang="en-US" sz="2400" dirty="0"/>
              <a:t>jaundice: whether individual has jaundice at time of birth</a:t>
            </a:r>
          </a:p>
          <a:p>
            <a:pPr marL="617220" lvl="1" indent="-342900">
              <a:buFont typeface="+mj-lt"/>
              <a:buAutoNum type="arabicPeriod"/>
            </a:pPr>
            <a:r>
              <a:rPr lang="en-US" sz="2400" dirty="0"/>
              <a:t>autism: whether an immediate family member of individual has autism or not.</a:t>
            </a:r>
          </a:p>
          <a:p>
            <a:endParaRPr lang="en-IN" dirty="0"/>
          </a:p>
        </p:txBody>
      </p:sp>
    </p:spTree>
    <p:extLst>
      <p:ext uri="{BB962C8B-B14F-4D97-AF65-F5344CB8AC3E}">
        <p14:creationId xmlns:p14="http://schemas.microsoft.com/office/powerpoint/2010/main" val="857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AF2A-D6CC-DFEC-1A41-5BC9856FB282}"/>
              </a:ext>
            </a:extLst>
          </p:cNvPr>
          <p:cNvSpPr>
            <a:spLocks noGrp="1"/>
          </p:cNvSpPr>
          <p:nvPr>
            <p:ph type="title"/>
          </p:nvPr>
        </p:nvSpPr>
        <p:spPr>
          <a:xfrm>
            <a:off x="4612259" y="1143001"/>
            <a:ext cx="2967481" cy="457200"/>
          </a:xfrm>
        </p:spPr>
        <p:txBody>
          <a:bodyPr/>
          <a:lstStyle/>
          <a:p>
            <a:r>
              <a:rPr lang="en-IN" dirty="0"/>
              <a:t>Dataset Overview</a:t>
            </a:r>
          </a:p>
        </p:txBody>
      </p:sp>
      <p:sp>
        <p:nvSpPr>
          <p:cNvPr id="3" name="Text Placeholder 2">
            <a:extLst>
              <a:ext uri="{FF2B5EF4-FFF2-40B4-BE49-F238E27FC236}">
                <a16:creationId xmlns:a16="http://schemas.microsoft.com/office/drawing/2014/main" id="{CDCAF9B5-70C7-F4FF-63F5-75963306F393}"/>
              </a:ext>
            </a:extLst>
          </p:cNvPr>
          <p:cNvSpPr>
            <a:spLocks noGrp="1"/>
          </p:cNvSpPr>
          <p:nvPr>
            <p:ph type="body" idx="1"/>
          </p:nvPr>
        </p:nvSpPr>
        <p:spPr>
          <a:xfrm>
            <a:off x="1882521" y="2133600"/>
            <a:ext cx="8426957" cy="2215991"/>
          </a:xfrm>
        </p:spPr>
        <p:txBody>
          <a:bodyPr/>
          <a:lstStyle/>
          <a:p>
            <a:pPr marL="274320" lvl="1"/>
            <a:r>
              <a:rPr lang="en-US" sz="2400" dirty="0"/>
              <a:t>6. </a:t>
            </a:r>
            <a:r>
              <a:rPr lang="en-US" sz="2400" dirty="0" err="1"/>
              <a:t>contry_of_res</a:t>
            </a:r>
            <a:r>
              <a:rPr lang="en-US" sz="2400" dirty="0"/>
              <a:t>: Country of Residence of the individual.</a:t>
            </a:r>
          </a:p>
          <a:p>
            <a:pPr marL="274320" lvl="1" indent="0">
              <a:buNone/>
            </a:pPr>
            <a:r>
              <a:rPr lang="en-US" sz="2400" dirty="0"/>
              <a:t>7. – 16. A1-A10 Score: 1(YES)/ 0(NO) based on the question asked</a:t>
            </a:r>
            <a:br>
              <a:rPr lang="en-US" sz="2400" dirty="0"/>
            </a:br>
            <a:r>
              <a:rPr lang="en-US" sz="2400" dirty="0"/>
              <a:t>in screening.</a:t>
            </a:r>
          </a:p>
          <a:p>
            <a:pPr marL="274320" lvl="1" indent="0">
              <a:buNone/>
            </a:pPr>
            <a:r>
              <a:rPr lang="en-US" sz="2400" dirty="0"/>
              <a:t>17. Qchat-10 score: Count of 1(YES) for the questions.</a:t>
            </a:r>
          </a:p>
          <a:p>
            <a:pPr marL="274320" lvl="1" indent="0">
              <a:buNone/>
            </a:pPr>
            <a:r>
              <a:rPr lang="en-US" sz="2400" dirty="0"/>
              <a:t>18.Class: Whether a individual has Autism or not(YES/NO).</a:t>
            </a:r>
          </a:p>
          <a:p>
            <a:endParaRPr lang="en-IN" dirty="0"/>
          </a:p>
        </p:txBody>
      </p:sp>
    </p:spTree>
    <p:extLst>
      <p:ext uri="{BB962C8B-B14F-4D97-AF65-F5344CB8AC3E}">
        <p14:creationId xmlns:p14="http://schemas.microsoft.com/office/powerpoint/2010/main" val="55404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429000" y="1028776"/>
            <a:ext cx="4876800" cy="382156"/>
          </a:xfrm>
          <a:prstGeom prst="rect">
            <a:avLst/>
          </a:prstGeom>
        </p:spPr>
        <p:txBody>
          <a:bodyPr vert="horz" wrap="square" lIns="0" tIns="12700" rIns="0" bIns="0" rtlCol="0">
            <a:spAutoFit/>
          </a:bodyPr>
          <a:lstStyle/>
          <a:p>
            <a:pPr marL="12700">
              <a:lnSpc>
                <a:spcPct val="100000"/>
              </a:lnSpc>
              <a:spcBef>
                <a:spcPts val="100"/>
              </a:spcBef>
            </a:pPr>
            <a:r>
              <a:rPr lang="en-US" sz="2400" spc="-5" dirty="0"/>
              <a:t>           EXPLORATORY DATA ANALYSIS</a:t>
            </a:r>
            <a:endParaRPr sz="2400" dirty="0"/>
          </a:p>
        </p:txBody>
      </p:sp>
      <p:pic>
        <p:nvPicPr>
          <p:cNvPr id="4" name="Picture 3">
            <a:extLst>
              <a:ext uri="{FF2B5EF4-FFF2-40B4-BE49-F238E27FC236}">
                <a16:creationId xmlns:a16="http://schemas.microsoft.com/office/drawing/2014/main" id="{B21B36B9-EDDC-2B10-D481-86A924CCB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676400"/>
            <a:ext cx="7696200" cy="44914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81400" y="835863"/>
            <a:ext cx="6172200" cy="443070"/>
          </a:xfrm>
          <a:prstGeom prst="rect">
            <a:avLst/>
          </a:prstGeom>
        </p:spPr>
        <p:txBody>
          <a:bodyPr vert="horz" wrap="square" lIns="0" tIns="12065" rIns="0" bIns="0" rtlCol="0">
            <a:spAutoFit/>
          </a:bodyPr>
          <a:lstStyle/>
          <a:p>
            <a:pPr marL="12700">
              <a:lnSpc>
                <a:spcPct val="100000"/>
              </a:lnSpc>
              <a:spcBef>
                <a:spcPts val="95"/>
              </a:spcBef>
            </a:pPr>
            <a:r>
              <a:rPr lang="en-US" spc="-55" dirty="0">
                <a:latin typeface="Times New Roman"/>
                <a:cs typeface="Times New Roman"/>
              </a:rPr>
              <a:t>EXPLORATORY DATA ANALYSIS</a:t>
            </a:r>
            <a:endParaRPr spc="-55" dirty="0">
              <a:latin typeface="Times New Roman"/>
              <a:cs typeface="Times New Roman"/>
            </a:endParaRPr>
          </a:p>
        </p:txBody>
      </p:sp>
      <p:pic>
        <p:nvPicPr>
          <p:cNvPr id="7" name="Picture 6">
            <a:extLst>
              <a:ext uri="{FF2B5EF4-FFF2-40B4-BE49-F238E27FC236}">
                <a16:creationId xmlns:a16="http://schemas.microsoft.com/office/drawing/2014/main" id="{B04C7316-F1B7-B1F7-475B-8D99851B1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38399"/>
            <a:ext cx="10515600" cy="36312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6500" y="1118742"/>
            <a:ext cx="1647189" cy="391160"/>
          </a:xfrm>
          <a:prstGeom prst="rect">
            <a:avLst/>
          </a:prstGeom>
        </p:spPr>
        <p:txBody>
          <a:bodyPr vert="horz" wrap="square" lIns="0" tIns="12700" rIns="0" bIns="0" rtlCol="0">
            <a:spAutoFit/>
          </a:bodyPr>
          <a:lstStyle/>
          <a:p>
            <a:pPr marL="12700">
              <a:lnSpc>
                <a:spcPct val="100000"/>
              </a:lnSpc>
              <a:spcBef>
                <a:spcPts val="100"/>
              </a:spcBef>
            </a:pPr>
            <a:r>
              <a:rPr sz="2400" spc="55" dirty="0">
                <a:latin typeface="Times New Roman"/>
                <a:cs typeface="Times New Roman"/>
              </a:rPr>
              <a:t>CONT</a:t>
            </a:r>
            <a:r>
              <a:rPr sz="2400" spc="45" dirty="0">
                <a:latin typeface="Times New Roman"/>
                <a:cs typeface="Times New Roman"/>
              </a:rPr>
              <a:t>E</a:t>
            </a:r>
            <a:r>
              <a:rPr sz="2400" spc="-20" dirty="0">
                <a:latin typeface="Times New Roman"/>
                <a:cs typeface="Times New Roman"/>
              </a:rPr>
              <a:t>NTS</a:t>
            </a:r>
            <a:endParaRPr sz="2400">
              <a:latin typeface="Times New Roman"/>
              <a:cs typeface="Times New Roman"/>
            </a:endParaRPr>
          </a:p>
        </p:txBody>
      </p:sp>
      <p:sp>
        <p:nvSpPr>
          <p:cNvPr id="3" name="object 3"/>
          <p:cNvSpPr txBox="1"/>
          <p:nvPr/>
        </p:nvSpPr>
        <p:spPr>
          <a:xfrm>
            <a:off x="1748154" y="2160523"/>
            <a:ext cx="4704080" cy="2967479"/>
          </a:xfrm>
          <a:prstGeom prst="rect">
            <a:avLst/>
          </a:prstGeom>
        </p:spPr>
        <p:txBody>
          <a:bodyPr vert="horz" wrap="square" lIns="0" tIns="12700" rIns="0" bIns="0" rtlCol="0">
            <a:spAutoFit/>
          </a:bodyPr>
          <a:lstStyle/>
          <a:p>
            <a:pPr marL="299085" indent="-287020">
              <a:lnSpc>
                <a:spcPct val="100000"/>
              </a:lnSpc>
              <a:spcBef>
                <a:spcPts val="100"/>
              </a:spcBef>
              <a:buClr>
                <a:srgbClr val="83992A"/>
              </a:buClr>
              <a:buFont typeface="Wingdings"/>
              <a:buChar char=""/>
              <a:tabLst>
                <a:tab pos="299720" algn="l"/>
              </a:tabLst>
            </a:pPr>
            <a:r>
              <a:rPr sz="2400" spc="10" dirty="0">
                <a:cs typeface="Times New Roman"/>
              </a:rPr>
              <a:t>TITLE</a:t>
            </a:r>
            <a:endParaRPr sz="2400" dirty="0">
              <a:cs typeface="Times New Roman"/>
            </a:endParaRPr>
          </a:p>
          <a:p>
            <a:pPr marL="299085" indent="-287020">
              <a:lnSpc>
                <a:spcPct val="100000"/>
              </a:lnSpc>
              <a:buClr>
                <a:srgbClr val="83992A"/>
              </a:buClr>
              <a:buFont typeface="Wingdings"/>
              <a:buChar char=""/>
              <a:tabLst>
                <a:tab pos="299720" algn="l"/>
              </a:tabLst>
            </a:pPr>
            <a:r>
              <a:rPr sz="2400" spc="-75" dirty="0">
                <a:cs typeface="Times New Roman"/>
              </a:rPr>
              <a:t>ABSTRACT</a:t>
            </a:r>
            <a:endParaRPr sz="2400" dirty="0">
              <a:cs typeface="Times New Roman"/>
            </a:endParaRPr>
          </a:p>
          <a:p>
            <a:pPr marL="299085" indent="-287020">
              <a:lnSpc>
                <a:spcPct val="100000"/>
              </a:lnSpc>
              <a:buClr>
                <a:srgbClr val="83992A"/>
              </a:buClr>
              <a:buFont typeface="Wingdings"/>
              <a:buChar char=""/>
              <a:tabLst>
                <a:tab pos="299720" algn="l"/>
              </a:tabLst>
            </a:pPr>
            <a:r>
              <a:rPr sz="2400" spc="15" dirty="0">
                <a:cs typeface="Times New Roman"/>
              </a:rPr>
              <a:t>EXISTING</a:t>
            </a:r>
            <a:r>
              <a:rPr sz="2400" spc="-95" dirty="0">
                <a:cs typeface="Times New Roman"/>
              </a:rPr>
              <a:t> </a:t>
            </a:r>
            <a:r>
              <a:rPr sz="2400" spc="-70" dirty="0">
                <a:cs typeface="Times New Roman"/>
              </a:rPr>
              <a:t>SYSTEM</a:t>
            </a:r>
            <a:endParaRPr sz="2400" dirty="0">
              <a:cs typeface="Times New Roman"/>
            </a:endParaRPr>
          </a:p>
          <a:p>
            <a:pPr marL="299085" indent="-287020">
              <a:lnSpc>
                <a:spcPct val="100000"/>
              </a:lnSpc>
              <a:buClr>
                <a:srgbClr val="83992A"/>
              </a:buClr>
              <a:buFont typeface="Wingdings"/>
              <a:buChar char=""/>
              <a:tabLst>
                <a:tab pos="299720" algn="l"/>
              </a:tabLst>
            </a:pPr>
            <a:r>
              <a:rPr sz="2400" spc="10" dirty="0">
                <a:cs typeface="Times New Roman"/>
              </a:rPr>
              <a:t>PROPOSED</a:t>
            </a:r>
            <a:r>
              <a:rPr sz="2400" spc="-35" dirty="0">
                <a:cs typeface="Times New Roman"/>
              </a:rPr>
              <a:t> </a:t>
            </a:r>
            <a:r>
              <a:rPr sz="2400" spc="-60" dirty="0">
                <a:cs typeface="Times New Roman"/>
              </a:rPr>
              <a:t>SYTEM</a:t>
            </a:r>
            <a:endParaRPr sz="2400" dirty="0">
              <a:cs typeface="Times New Roman"/>
            </a:endParaRPr>
          </a:p>
          <a:p>
            <a:pPr marL="299085" indent="-287020">
              <a:lnSpc>
                <a:spcPct val="100000"/>
              </a:lnSpc>
              <a:buClr>
                <a:srgbClr val="83992A"/>
              </a:buClr>
              <a:buFont typeface="Wingdings"/>
              <a:buChar char=""/>
              <a:tabLst>
                <a:tab pos="299720" algn="l"/>
              </a:tabLst>
            </a:pPr>
            <a:r>
              <a:rPr sz="2400" spc="-35" dirty="0">
                <a:cs typeface="Times New Roman"/>
              </a:rPr>
              <a:t>PROBLEM</a:t>
            </a:r>
            <a:r>
              <a:rPr sz="2400" spc="20" dirty="0">
                <a:cs typeface="Times New Roman"/>
              </a:rPr>
              <a:t> </a:t>
            </a:r>
            <a:r>
              <a:rPr sz="2400" spc="-25" dirty="0">
                <a:cs typeface="Times New Roman"/>
              </a:rPr>
              <a:t>STATEMENT</a:t>
            </a:r>
            <a:endParaRPr sz="2400" dirty="0">
              <a:cs typeface="Times New Roman"/>
            </a:endParaRPr>
          </a:p>
          <a:p>
            <a:pPr marL="299085" indent="-287020">
              <a:lnSpc>
                <a:spcPct val="100000"/>
              </a:lnSpc>
              <a:buClr>
                <a:srgbClr val="83992A"/>
              </a:buClr>
              <a:buFont typeface="Wingdings"/>
              <a:buChar char=""/>
              <a:tabLst>
                <a:tab pos="299720" algn="l"/>
              </a:tabLst>
            </a:pPr>
            <a:r>
              <a:rPr sz="2400" spc="25" dirty="0">
                <a:cs typeface="Times New Roman"/>
              </a:rPr>
              <a:t>METHODOLOGY</a:t>
            </a:r>
            <a:endParaRPr sz="2400" dirty="0">
              <a:cs typeface="Times New Roman"/>
            </a:endParaRPr>
          </a:p>
          <a:p>
            <a:pPr marL="299085" indent="-287020">
              <a:lnSpc>
                <a:spcPct val="100000"/>
              </a:lnSpc>
              <a:buClr>
                <a:srgbClr val="83992A"/>
              </a:buClr>
              <a:buFont typeface="Wingdings"/>
              <a:buChar char=""/>
              <a:tabLst>
                <a:tab pos="299720" algn="l"/>
              </a:tabLst>
            </a:pPr>
            <a:r>
              <a:rPr sz="2400" spc="-70" dirty="0">
                <a:cs typeface="Times New Roman"/>
              </a:rPr>
              <a:t>RESULTS</a:t>
            </a:r>
            <a:endParaRPr sz="2400" dirty="0">
              <a:cs typeface="Times New Roman"/>
            </a:endParaRPr>
          </a:p>
          <a:p>
            <a:pPr marL="299085" indent="-287020">
              <a:lnSpc>
                <a:spcPct val="100000"/>
              </a:lnSpc>
              <a:spcBef>
                <a:spcPts val="5"/>
              </a:spcBef>
              <a:buClr>
                <a:srgbClr val="83992A"/>
              </a:buClr>
              <a:buFont typeface="Wingdings"/>
              <a:buChar char=""/>
              <a:tabLst>
                <a:tab pos="299720" algn="l"/>
              </a:tabLst>
            </a:pPr>
            <a:r>
              <a:rPr sz="2400" dirty="0">
                <a:cs typeface="Times New Roman"/>
              </a:rPr>
              <a:t>CONCLUSION</a:t>
            </a:r>
            <a:r>
              <a:rPr lang="en-US" sz="2400" dirty="0">
                <a:cs typeface="Times New Roman"/>
              </a:rPr>
              <a:t> AND FUTURE WORK</a:t>
            </a:r>
            <a:endParaRPr sz="2400" dirty="0">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19600" y="840993"/>
            <a:ext cx="4267200" cy="443070"/>
          </a:xfrm>
          <a:prstGeom prst="rect">
            <a:avLst/>
          </a:prstGeom>
        </p:spPr>
        <p:txBody>
          <a:bodyPr vert="horz" wrap="square" lIns="0" tIns="12065" rIns="0" bIns="0" rtlCol="0">
            <a:spAutoFit/>
          </a:bodyPr>
          <a:lstStyle/>
          <a:p>
            <a:pPr marL="12700">
              <a:lnSpc>
                <a:spcPct val="100000"/>
              </a:lnSpc>
              <a:spcBef>
                <a:spcPts val="95"/>
              </a:spcBef>
            </a:pPr>
            <a:r>
              <a:rPr lang="en-US" spc="-55" dirty="0">
                <a:latin typeface="Times New Roman"/>
                <a:cs typeface="Times New Roman"/>
              </a:rPr>
              <a:t>INPUT AND OUTPUT</a:t>
            </a:r>
            <a:endParaRPr spc="-70" dirty="0">
              <a:latin typeface="Times New Roman"/>
              <a:cs typeface="Times New Roman"/>
            </a:endParaRPr>
          </a:p>
        </p:txBody>
      </p:sp>
      <p:pic>
        <p:nvPicPr>
          <p:cNvPr id="7" name="Picture 6">
            <a:extLst>
              <a:ext uri="{FF2B5EF4-FFF2-40B4-BE49-F238E27FC236}">
                <a16:creationId xmlns:a16="http://schemas.microsoft.com/office/drawing/2014/main" id="{D1F8C696-BF85-1D2D-5158-0F27C877A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799" y="2654775"/>
            <a:ext cx="3327400" cy="846794"/>
          </a:xfrm>
          <a:prstGeom prst="rect">
            <a:avLst/>
          </a:prstGeom>
        </p:spPr>
      </p:pic>
      <p:pic>
        <p:nvPicPr>
          <p:cNvPr id="9" name="Picture 8">
            <a:extLst>
              <a:ext uri="{FF2B5EF4-FFF2-40B4-BE49-F238E27FC236}">
                <a16:creationId xmlns:a16="http://schemas.microsoft.com/office/drawing/2014/main" id="{8024BCAF-93C4-B61B-AFF6-3280F82F4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4301770"/>
            <a:ext cx="9435243" cy="533400"/>
          </a:xfrm>
          <a:prstGeom prst="rect">
            <a:avLst/>
          </a:prstGeom>
        </p:spPr>
      </p:pic>
      <p:pic>
        <p:nvPicPr>
          <p:cNvPr id="11" name="Picture 10">
            <a:extLst>
              <a:ext uri="{FF2B5EF4-FFF2-40B4-BE49-F238E27FC236}">
                <a16:creationId xmlns:a16="http://schemas.microsoft.com/office/drawing/2014/main" id="{08580AF8-1F36-C41B-C86B-15747A03D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8099" y="1933972"/>
            <a:ext cx="9469519" cy="552834"/>
          </a:xfrm>
          <a:prstGeom prst="rect">
            <a:avLst/>
          </a:prstGeom>
        </p:spPr>
      </p:pic>
      <p:pic>
        <p:nvPicPr>
          <p:cNvPr id="13" name="Picture 12">
            <a:extLst>
              <a:ext uri="{FF2B5EF4-FFF2-40B4-BE49-F238E27FC236}">
                <a16:creationId xmlns:a16="http://schemas.microsoft.com/office/drawing/2014/main" id="{3C12DACC-0B2A-C77E-6075-28B53BDEAD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5410200"/>
            <a:ext cx="5099612" cy="7285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95983" y="2421635"/>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3" name="object 3"/>
          <p:cNvSpPr txBox="1">
            <a:spLocks noGrp="1"/>
          </p:cNvSpPr>
          <p:nvPr>
            <p:ph type="title"/>
          </p:nvPr>
        </p:nvSpPr>
        <p:spPr>
          <a:xfrm>
            <a:off x="3048000" y="1219200"/>
            <a:ext cx="7620000" cy="444352"/>
          </a:xfrm>
          <a:prstGeom prst="rect">
            <a:avLst/>
          </a:prstGeom>
        </p:spPr>
        <p:txBody>
          <a:bodyPr vert="horz" wrap="square" lIns="0" tIns="13335" rIns="0" bIns="0" rtlCol="0">
            <a:spAutoFit/>
          </a:bodyPr>
          <a:lstStyle/>
          <a:p>
            <a:pPr marL="12700">
              <a:lnSpc>
                <a:spcPct val="100000"/>
              </a:lnSpc>
              <a:spcBef>
                <a:spcPts val="105"/>
              </a:spcBef>
            </a:pPr>
            <a:r>
              <a:rPr spc="10" dirty="0">
                <a:cs typeface="Times New Roman"/>
              </a:rPr>
              <a:t>CONCLUSION</a:t>
            </a:r>
            <a:r>
              <a:rPr lang="en-US" spc="10" dirty="0">
                <a:cs typeface="Times New Roman"/>
              </a:rPr>
              <a:t> AND FUTURE WORK</a:t>
            </a:r>
            <a:endParaRPr dirty="0">
              <a:cs typeface="Times New Roman"/>
            </a:endParaRPr>
          </a:p>
        </p:txBody>
      </p:sp>
      <p:sp>
        <p:nvSpPr>
          <p:cNvPr id="4" name="object 4"/>
          <p:cNvSpPr txBox="1">
            <a:spLocks noGrp="1"/>
          </p:cNvSpPr>
          <p:nvPr>
            <p:ph type="body" idx="1"/>
          </p:nvPr>
        </p:nvSpPr>
        <p:spPr>
          <a:xfrm>
            <a:off x="1882521" y="2876803"/>
            <a:ext cx="8426957" cy="3300904"/>
          </a:xfrm>
          <a:prstGeom prst="rect">
            <a:avLst/>
          </a:prstGeom>
        </p:spPr>
        <p:txBody>
          <a:bodyPr vert="horz" wrap="square" lIns="0" tIns="12700" rIns="0" bIns="0" rtlCol="0">
            <a:spAutoFit/>
          </a:bodyPr>
          <a:lstStyle/>
          <a:p>
            <a:pPr marL="767715" marR="5080" indent="-287020">
              <a:lnSpc>
                <a:spcPct val="100000"/>
              </a:lnSpc>
              <a:spcBef>
                <a:spcPts val="100"/>
              </a:spcBef>
              <a:buClr>
                <a:srgbClr val="83992A"/>
              </a:buClr>
              <a:buFont typeface="Arial"/>
              <a:buChar char="•"/>
              <a:tabLst>
                <a:tab pos="768350" algn="l"/>
                <a:tab pos="768985" algn="l"/>
              </a:tabLst>
            </a:pPr>
            <a:r>
              <a:rPr lang="en-US" dirty="0">
                <a:latin typeface="+mn-lt"/>
              </a:rPr>
              <a:t>Screening of Autism at early age should be fundamental step towards understanding traits of Autism. Although there is no cure of Autism in terms of Medicine, but one can be benefitted by certain therapies and behavioral changes.</a:t>
            </a:r>
          </a:p>
          <a:p>
            <a:pPr marL="767715" marR="5080" indent="-287020">
              <a:lnSpc>
                <a:spcPct val="100000"/>
              </a:lnSpc>
              <a:spcBef>
                <a:spcPts val="100"/>
              </a:spcBef>
              <a:buClr>
                <a:srgbClr val="83992A"/>
              </a:buClr>
              <a:buFont typeface="Arial"/>
              <a:buChar char="•"/>
              <a:tabLst>
                <a:tab pos="768350" algn="l"/>
                <a:tab pos="768985" algn="l"/>
              </a:tabLst>
            </a:pPr>
            <a:r>
              <a:rPr lang="en-US" dirty="0">
                <a:latin typeface="+mn-lt"/>
              </a:rPr>
              <a:t>Talking about our project, we analyzed datasets of Child, Adolescent and Adult of Autism screening. From results, it can be derived that for this dataset Decision Trees  is predicting with Good Accuracy.</a:t>
            </a:r>
          </a:p>
          <a:p>
            <a:pPr marL="767715" marR="5080" indent="-287020">
              <a:lnSpc>
                <a:spcPct val="100000"/>
              </a:lnSpc>
              <a:spcBef>
                <a:spcPts val="100"/>
              </a:spcBef>
              <a:buClr>
                <a:srgbClr val="83992A"/>
              </a:buClr>
              <a:buFont typeface="Arial"/>
              <a:buChar char="•"/>
              <a:tabLst>
                <a:tab pos="768350" algn="l"/>
                <a:tab pos="768985" algn="l"/>
              </a:tabLst>
            </a:pPr>
            <a:endParaRPr lang="en-US" sz="2000" spc="35"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9350" y="2331161"/>
            <a:ext cx="5116830" cy="1489075"/>
          </a:xfrm>
          <a:prstGeom prst="rect">
            <a:avLst/>
          </a:prstGeom>
        </p:spPr>
        <p:txBody>
          <a:bodyPr vert="horz" wrap="square" lIns="0" tIns="12700" rIns="0" bIns="0" rtlCol="0">
            <a:spAutoFit/>
          </a:bodyPr>
          <a:lstStyle/>
          <a:p>
            <a:pPr marL="12700">
              <a:lnSpc>
                <a:spcPct val="100000"/>
              </a:lnSpc>
              <a:spcBef>
                <a:spcPts val="100"/>
              </a:spcBef>
            </a:pPr>
            <a:r>
              <a:rPr sz="9600" spc="-65" dirty="0">
                <a:latin typeface="Times New Roman"/>
                <a:cs typeface="Times New Roman"/>
              </a:rPr>
              <a:t>Thank</a:t>
            </a:r>
            <a:r>
              <a:rPr sz="9600" spc="-75" dirty="0">
                <a:latin typeface="Times New Roman"/>
                <a:cs typeface="Times New Roman"/>
              </a:rPr>
              <a:t> </a:t>
            </a:r>
            <a:r>
              <a:rPr sz="9600" spc="-315" dirty="0">
                <a:latin typeface="Times New Roman"/>
                <a:cs typeface="Times New Roman"/>
              </a:rPr>
              <a:t>you</a:t>
            </a:r>
            <a:endParaRPr sz="96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3124962"/>
            <a:ext cx="9982200" cy="1367682"/>
          </a:xfrm>
          <a:prstGeom prst="rect">
            <a:avLst/>
          </a:prstGeom>
        </p:spPr>
        <p:txBody>
          <a:bodyPr vert="horz" wrap="square" lIns="0" tIns="13335" rIns="0" bIns="0" rtlCol="0">
            <a:spAutoFit/>
          </a:bodyPr>
          <a:lstStyle/>
          <a:p>
            <a:pPr marL="12700">
              <a:lnSpc>
                <a:spcPct val="100000"/>
              </a:lnSpc>
              <a:spcBef>
                <a:spcPts val="105"/>
              </a:spcBef>
            </a:pPr>
            <a:r>
              <a:rPr lang="en-US" sz="4400" dirty="0"/>
              <a:t>AUTISM SPECTRUM DISORDER DETECTION TECHQNIQUES USING MACHINE LEARNING</a:t>
            </a:r>
            <a:endParaRPr sz="4400" dirty="0">
              <a:latin typeface="Times New Roman"/>
              <a:cs typeface="Times New Roman"/>
            </a:endParaRPr>
          </a:p>
        </p:txBody>
      </p:sp>
      <p:sp>
        <p:nvSpPr>
          <p:cNvPr id="3" name="object 3"/>
          <p:cNvSpPr txBox="1">
            <a:spLocks noGrp="1"/>
          </p:cNvSpPr>
          <p:nvPr>
            <p:ph type="ctrTitle"/>
          </p:nvPr>
        </p:nvSpPr>
        <p:spPr>
          <a:prstGeom prst="rect">
            <a:avLst/>
          </a:prstGeom>
        </p:spPr>
        <p:txBody>
          <a:bodyPr vert="horz" wrap="square" lIns="0" tIns="13335" rIns="0" bIns="0" rtlCol="0">
            <a:spAutoFit/>
          </a:bodyPr>
          <a:lstStyle/>
          <a:p>
            <a:pPr marL="19685">
              <a:lnSpc>
                <a:spcPct val="100000"/>
              </a:lnSpc>
              <a:spcBef>
                <a:spcPts val="105"/>
              </a:spcBef>
              <a:tabLst>
                <a:tab pos="313690" algn="l"/>
                <a:tab pos="9427210" algn="l"/>
              </a:tabLst>
            </a:pPr>
            <a:r>
              <a:rPr dirty="0"/>
              <a:t> 	</a:t>
            </a:r>
            <a:r>
              <a:rPr spc="-10" dirty="0"/>
              <a:t>TITLE: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95983" y="2421635"/>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3" name="object 3"/>
          <p:cNvSpPr txBox="1">
            <a:spLocks noGrp="1"/>
          </p:cNvSpPr>
          <p:nvPr>
            <p:ph type="title"/>
          </p:nvPr>
        </p:nvSpPr>
        <p:spPr>
          <a:xfrm>
            <a:off x="5116829" y="1575638"/>
            <a:ext cx="1962785" cy="452120"/>
          </a:xfrm>
          <a:prstGeom prst="rect">
            <a:avLst/>
          </a:prstGeom>
        </p:spPr>
        <p:txBody>
          <a:bodyPr vert="horz" wrap="square" lIns="0" tIns="12065" rIns="0" bIns="0" rtlCol="0">
            <a:spAutoFit/>
          </a:bodyPr>
          <a:lstStyle/>
          <a:p>
            <a:pPr marL="12700">
              <a:lnSpc>
                <a:spcPct val="100000"/>
              </a:lnSpc>
              <a:spcBef>
                <a:spcPts val="95"/>
              </a:spcBef>
            </a:pPr>
            <a:r>
              <a:rPr spc="-10" dirty="0"/>
              <a:t>ABSTRACT</a:t>
            </a:r>
          </a:p>
        </p:txBody>
      </p:sp>
      <p:sp>
        <p:nvSpPr>
          <p:cNvPr id="4" name="object 4"/>
          <p:cNvSpPr txBox="1"/>
          <p:nvPr/>
        </p:nvSpPr>
        <p:spPr>
          <a:xfrm>
            <a:off x="2227579" y="2566161"/>
            <a:ext cx="7787005" cy="2905924"/>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83992A"/>
              </a:buClr>
              <a:buFont typeface="Arial"/>
              <a:buChar char="•"/>
              <a:tabLst>
                <a:tab pos="355600" algn="l"/>
              </a:tabLst>
            </a:pPr>
            <a:r>
              <a:rPr lang="en-US" sz="2400" dirty="0"/>
              <a:t>In the current world, Detecting and curing a Disease is most important task.</a:t>
            </a:r>
          </a:p>
          <a:p>
            <a:pPr marL="299085" marR="5080" indent="-287020" algn="just">
              <a:lnSpc>
                <a:spcPct val="100000"/>
              </a:lnSpc>
              <a:spcBef>
                <a:spcPts val="1180"/>
              </a:spcBef>
              <a:buClr>
                <a:srgbClr val="83992A"/>
              </a:buClr>
              <a:buSzPct val="114583"/>
              <a:buFont typeface="Arial"/>
              <a:buChar char="•"/>
              <a:tabLst>
                <a:tab pos="299720" algn="l"/>
              </a:tabLst>
            </a:pPr>
            <a:r>
              <a:rPr lang="en-US" sz="2400"/>
              <a:t>Autism </a:t>
            </a:r>
            <a:r>
              <a:rPr lang="en-US" sz="2400" dirty="0"/>
              <a:t>spectrum disorder detection is a system that integrate mathematical functions, Machine Learning and other external factors for purpose of detection of ASD with accurate results</a:t>
            </a:r>
          </a:p>
          <a:p>
            <a:pPr marL="299085" marR="5080" indent="-287020" algn="just">
              <a:lnSpc>
                <a:spcPct val="100000"/>
              </a:lnSpc>
              <a:spcBef>
                <a:spcPts val="1180"/>
              </a:spcBef>
              <a:buClr>
                <a:srgbClr val="83992A"/>
              </a:buClr>
              <a:buSzPct val="114583"/>
              <a:buFont typeface="Arial"/>
              <a:buChar char="•"/>
              <a:tabLst>
                <a:tab pos="299720" algn="l"/>
              </a:tabLst>
            </a:pPr>
            <a:r>
              <a:rPr lang="en-US" sz="2400" dirty="0"/>
              <a:t>The objective is to detect ASD in its early stages.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95983" y="2421635"/>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3" name="object 3"/>
          <p:cNvSpPr txBox="1">
            <a:spLocks noGrp="1"/>
          </p:cNvSpPr>
          <p:nvPr>
            <p:ph type="title"/>
          </p:nvPr>
        </p:nvSpPr>
        <p:spPr>
          <a:xfrm>
            <a:off x="5047615" y="1556385"/>
            <a:ext cx="1960880" cy="452120"/>
          </a:xfrm>
          <a:prstGeom prst="rect">
            <a:avLst/>
          </a:prstGeom>
        </p:spPr>
        <p:txBody>
          <a:bodyPr vert="horz" wrap="square" lIns="0" tIns="12065" rIns="0" bIns="0" rtlCol="0">
            <a:spAutoFit/>
          </a:bodyPr>
          <a:lstStyle/>
          <a:p>
            <a:pPr marL="12700">
              <a:lnSpc>
                <a:spcPct val="100000"/>
              </a:lnSpc>
              <a:spcBef>
                <a:spcPts val="95"/>
              </a:spcBef>
            </a:pPr>
            <a:r>
              <a:rPr spc="-15" dirty="0"/>
              <a:t>ABSTRACT</a:t>
            </a:r>
          </a:p>
        </p:txBody>
      </p:sp>
      <p:sp>
        <p:nvSpPr>
          <p:cNvPr id="4" name="object 4"/>
          <p:cNvSpPr txBox="1"/>
          <p:nvPr/>
        </p:nvSpPr>
        <p:spPr>
          <a:xfrm>
            <a:off x="2280666" y="2654553"/>
            <a:ext cx="8006334" cy="1897955"/>
          </a:xfrm>
          <a:prstGeom prst="rect">
            <a:avLst/>
          </a:prstGeom>
        </p:spPr>
        <p:txBody>
          <a:bodyPr vert="horz" wrap="square" lIns="0" tIns="12700" rIns="0" bIns="0" rtlCol="0">
            <a:spAutoFit/>
          </a:bodyPr>
          <a:lstStyle/>
          <a:p>
            <a:pPr marL="299085" marR="5080" indent="-287020" algn="just">
              <a:lnSpc>
                <a:spcPct val="100200"/>
              </a:lnSpc>
              <a:spcBef>
                <a:spcPts val="95"/>
              </a:spcBef>
              <a:buClr>
                <a:srgbClr val="83992A"/>
              </a:buClr>
              <a:buSzPct val="114583"/>
              <a:buFont typeface="Arial MT"/>
              <a:buChar char="•"/>
              <a:tabLst>
                <a:tab pos="299720" algn="l"/>
              </a:tabLst>
            </a:pPr>
            <a:r>
              <a:rPr lang="en-US" sz="2400" spc="-5" dirty="0">
                <a:cs typeface="Times New Roman" panose="02020603050405020304" pitchFamily="18" charset="0"/>
              </a:rPr>
              <a:t>Machine</a:t>
            </a:r>
            <a:r>
              <a:rPr lang="en-US" sz="2400" dirty="0">
                <a:cs typeface="Times New Roman" panose="02020603050405020304" pitchFamily="18" charset="0"/>
              </a:rPr>
              <a:t> </a:t>
            </a:r>
            <a:r>
              <a:rPr lang="en-US" sz="2400" spc="-5" dirty="0">
                <a:cs typeface="Times New Roman" panose="02020603050405020304" pitchFamily="18" charset="0"/>
              </a:rPr>
              <a:t>Learning</a:t>
            </a:r>
            <a:r>
              <a:rPr lang="en-US" sz="2400" dirty="0">
                <a:cs typeface="Times New Roman" panose="02020603050405020304" pitchFamily="18" charset="0"/>
              </a:rPr>
              <a:t> </a:t>
            </a:r>
            <a:r>
              <a:rPr lang="en-US" sz="2400" spc="-15" dirty="0">
                <a:cs typeface="Times New Roman" panose="02020603050405020304" pitchFamily="18" charset="0"/>
              </a:rPr>
              <a:t>can</a:t>
            </a:r>
            <a:r>
              <a:rPr lang="en-US" sz="2400" spc="-10" dirty="0">
                <a:cs typeface="Times New Roman" panose="02020603050405020304" pitchFamily="18" charset="0"/>
              </a:rPr>
              <a:t> play</a:t>
            </a:r>
            <a:r>
              <a:rPr lang="en-US" sz="2400" spc="-5" dirty="0">
                <a:cs typeface="Times New Roman" panose="02020603050405020304" pitchFamily="18" charset="0"/>
              </a:rPr>
              <a:t> </a:t>
            </a:r>
            <a:r>
              <a:rPr lang="en-US" sz="2400" dirty="0">
                <a:cs typeface="Times New Roman" panose="02020603050405020304" pitchFamily="18" charset="0"/>
              </a:rPr>
              <a:t>an</a:t>
            </a:r>
            <a:r>
              <a:rPr lang="en-US" sz="2400" spc="5" dirty="0">
                <a:cs typeface="Times New Roman" panose="02020603050405020304" pitchFamily="18" charset="0"/>
              </a:rPr>
              <a:t> </a:t>
            </a:r>
            <a:r>
              <a:rPr lang="en-US" sz="2400" spc="-10" dirty="0">
                <a:cs typeface="Times New Roman" panose="02020603050405020304" pitchFamily="18" charset="0"/>
              </a:rPr>
              <a:t>essential</a:t>
            </a:r>
            <a:r>
              <a:rPr lang="en-US" sz="2400" spc="-5" dirty="0">
                <a:cs typeface="Times New Roman" panose="02020603050405020304" pitchFamily="18" charset="0"/>
              </a:rPr>
              <a:t> </a:t>
            </a:r>
            <a:r>
              <a:rPr lang="en-US" sz="2400" spc="-15" dirty="0">
                <a:cs typeface="Times New Roman" panose="02020603050405020304" pitchFamily="18" charset="0"/>
              </a:rPr>
              <a:t>role</a:t>
            </a:r>
            <a:r>
              <a:rPr lang="en-US" sz="2400" spc="-10" dirty="0">
                <a:cs typeface="Times New Roman" panose="02020603050405020304" pitchFamily="18" charset="0"/>
              </a:rPr>
              <a:t> </a:t>
            </a:r>
            <a:r>
              <a:rPr lang="en-US" sz="2400" dirty="0">
                <a:cs typeface="Times New Roman" panose="02020603050405020304" pitchFamily="18" charset="0"/>
              </a:rPr>
              <a:t>in</a:t>
            </a:r>
            <a:r>
              <a:rPr lang="en-US" sz="2400" spc="5" dirty="0">
                <a:cs typeface="Times New Roman" panose="02020603050405020304" pitchFamily="18" charset="0"/>
              </a:rPr>
              <a:t> </a:t>
            </a:r>
            <a:r>
              <a:rPr lang="en-US" sz="2400" spc="-10" dirty="0">
                <a:cs typeface="Times New Roman" panose="02020603050405020304" pitchFamily="18" charset="0"/>
              </a:rPr>
              <a:t>ASD detection</a:t>
            </a:r>
            <a:r>
              <a:rPr lang="en-US" sz="2400" dirty="0"/>
              <a:t>. </a:t>
            </a:r>
          </a:p>
          <a:p>
            <a:pPr marL="299085" marR="5080" indent="-287020" algn="just">
              <a:lnSpc>
                <a:spcPct val="100200"/>
              </a:lnSpc>
              <a:spcBef>
                <a:spcPts val="95"/>
              </a:spcBef>
              <a:buClr>
                <a:srgbClr val="83992A"/>
              </a:buClr>
              <a:buSzPct val="114583"/>
              <a:buFont typeface="Arial MT"/>
              <a:buChar char="•"/>
              <a:tabLst>
                <a:tab pos="299720" algn="l"/>
              </a:tabLst>
            </a:pPr>
            <a:endParaRPr lang="en-US" sz="2400" dirty="0"/>
          </a:p>
          <a:p>
            <a:pPr marL="299085" marR="5080" indent="-287020" algn="just">
              <a:lnSpc>
                <a:spcPct val="100200"/>
              </a:lnSpc>
              <a:spcBef>
                <a:spcPts val="95"/>
              </a:spcBef>
              <a:buClr>
                <a:srgbClr val="83992A"/>
              </a:buClr>
              <a:buSzPct val="114583"/>
              <a:buFont typeface="Arial MT"/>
              <a:buChar char="•"/>
              <a:tabLst>
                <a:tab pos="299720" algn="l"/>
              </a:tabLst>
            </a:pPr>
            <a:r>
              <a:rPr lang="en-US" sz="2400" dirty="0"/>
              <a:t>Machine learning is effectively implemented in Detection of Autism Spectrum Disorder</a:t>
            </a:r>
            <a:r>
              <a:rPr lang="en-IN" sz="2400" dirty="0"/>
              <a:t>.</a:t>
            </a:r>
            <a:endParaRPr lang="en-US" sz="2400" dirty="0">
              <a:latin typeface="Times New Roman" panose="02020603050405020304" pitchFamily="18" charset="0"/>
              <a:cs typeface="Times New Roman" panose="02020603050405020304" pitchFamily="18" charset="0"/>
            </a:endParaRPr>
          </a:p>
          <a:p>
            <a:pPr marL="299085" marR="6985" indent="-287020" algn="just">
              <a:lnSpc>
                <a:spcPct val="100000"/>
              </a:lnSpc>
              <a:spcBef>
                <a:spcPts val="105"/>
              </a:spcBef>
              <a:buClr>
                <a:srgbClr val="83992A"/>
              </a:buClr>
              <a:buSzPct val="114583"/>
              <a:buFont typeface="Arial MT"/>
              <a:buChar char="•"/>
              <a:tabLst>
                <a:tab pos="371475" algn="l"/>
              </a:tabLst>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95983" y="2421635"/>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3" name="object 3"/>
          <p:cNvSpPr txBox="1">
            <a:spLocks noGrp="1"/>
          </p:cNvSpPr>
          <p:nvPr>
            <p:ph type="title"/>
          </p:nvPr>
        </p:nvSpPr>
        <p:spPr>
          <a:xfrm>
            <a:off x="4400550" y="1392758"/>
            <a:ext cx="3392170" cy="452120"/>
          </a:xfrm>
          <a:prstGeom prst="rect">
            <a:avLst/>
          </a:prstGeom>
        </p:spPr>
        <p:txBody>
          <a:bodyPr vert="horz" wrap="square" lIns="0" tIns="12065" rIns="0" bIns="0" rtlCol="0">
            <a:spAutoFit/>
          </a:bodyPr>
          <a:lstStyle/>
          <a:p>
            <a:pPr marL="12700">
              <a:lnSpc>
                <a:spcPct val="100000"/>
              </a:lnSpc>
              <a:spcBef>
                <a:spcPts val="95"/>
              </a:spcBef>
            </a:pPr>
            <a:r>
              <a:rPr spc="-10" dirty="0"/>
              <a:t>EXISTING</a:t>
            </a:r>
            <a:r>
              <a:rPr spc="-40" dirty="0"/>
              <a:t> </a:t>
            </a:r>
            <a:r>
              <a:rPr spc="-10" dirty="0"/>
              <a:t>SYSTEM</a:t>
            </a:r>
          </a:p>
        </p:txBody>
      </p:sp>
      <p:sp>
        <p:nvSpPr>
          <p:cNvPr id="4" name="object 4"/>
          <p:cNvSpPr txBox="1"/>
          <p:nvPr/>
        </p:nvSpPr>
        <p:spPr>
          <a:xfrm>
            <a:off x="2449448" y="2733802"/>
            <a:ext cx="7504430" cy="3731791"/>
          </a:xfrm>
          <a:prstGeom prst="rect">
            <a:avLst/>
          </a:prstGeom>
        </p:spPr>
        <p:txBody>
          <a:bodyPr vert="horz" wrap="square" lIns="0" tIns="12700" rIns="0" bIns="0" rtlCol="0">
            <a:spAutoFit/>
          </a:bodyPr>
          <a:lstStyle/>
          <a:p>
            <a:pPr marL="12700" marR="5080" algn="just">
              <a:lnSpc>
                <a:spcPct val="100000"/>
              </a:lnSpc>
              <a:spcBef>
                <a:spcPts val="100"/>
              </a:spcBef>
              <a:buClr>
                <a:srgbClr val="83992A"/>
              </a:buClr>
              <a:tabLst>
                <a:tab pos="355600" algn="l"/>
              </a:tabLst>
            </a:pPr>
            <a:r>
              <a:rPr lang="en-IN" sz="2400" dirty="0">
                <a:solidFill>
                  <a:srgbClr val="000000"/>
                </a:solidFill>
                <a:effectLst/>
                <a:ea typeface="Calibri" panose="020F0502020204030204" pitchFamily="34" charset="0"/>
              </a:rPr>
              <a:t>The existing approaches to ASD detection typically lack the ability to leverage large-scale data and complex patterns that could potentially enhance diagnostic accuracy. </a:t>
            </a:r>
          </a:p>
          <a:p>
            <a:pPr marL="12700" marR="5080" algn="just">
              <a:lnSpc>
                <a:spcPct val="100000"/>
              </a:lnSpc>
              <a:spcBef>
                <a:spcPts val="100"/>
              </a:spcBef>
              <a:buClr>
                <a:srgbClr val="83992A"/>
              </a:buClr>
              <a:tabLst>
                <a:tab pos="355600" algn="l"/>
              </a:tabLst>
            </a:pPr>
            <a:r>
              <a:rPr lang="en-IN" sz="2400" dirty="0">
                <a:solidFill>
                  <a:srgbClr val="000000"/>
                </a:solidFill>
                <a:effectLst/>
                <a:ea typeface="Calibri" panose="020F0502020204030204" pitchFamily="34" charset="0"/>
              </a:rPr>
              <a:t>They may also be limited in their ability to capture subtle features and variations associated with ASD across different individuals.</a:t>
            </a:r>
          </a:p>
          <a:p>
            <a:pPr marL="12700" marR="5080" algn="just">
              <a:lnSpc>
                <a:spcPct val="100000"/>
              </a:lnSpc>
              <a:spcBef>
                <a:spcPts val="100"/>
              </a:spcBef>
              <a:buClr>
                <a:srgbClr val="83992A"/>
              </a:buClr>
              <a:tabLst>
                <a:tab pos="355600" algn="l"/>
              </a:tabLst>
            </a:pPr>
            <a:r>
              <a:rPr lang="en-IN" sz="2400" dirty="0">
                <a:effectLst/>
                <a:ea typeface="Calibri" panose="020F0502020204030204" pitchFamily="34" charset="0"/>
              </a:rPr>
              <a:t>These studies highlight the growing interest in utilizing machine learning techniques for ASD detection and classification.</a:t>
            </a:r>
            <a:endParaRPr lang="en-US" sz="2400" spc="35" dirty="0">
              <a:cs typeface="Times New Roman"/>
            </a:endParaRPr>
          </a:p>
          <a:p>
            <a:pPr marL="355600" marR="5715" indent="-342900" algn="just">
              <a:lnSpc>
                <a:spcPct val="100000"/>
              </a:lnSpc>
              <a:buClr>
                <a:srgbClr val="83992A"/>
              </a:buClr>
              <a:buFont typeface="Arial"/>
              <a:buChar char="•"/>
              <a:tabLst>
                <a:tab pos="355600" algn="l"/>
              </a:tabLst>
            </a:pPr>
            <a:endParaRPr lang="en-US" sz="2400" spc="-85"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12A1-46C5-08EB-E1D6-6E7DA6B266E4}"/>
              </a:ext>
            </a:extLst>
          </p:cNvPr>
          <p:cNvSpPr>
            <a:spLocks noGrp="1"/>
          </p:cNvSpPr>
          <p:nvPr>
            <p:ph type="title"/>
          </p:nvPr>
        </p:nvSpPr>
        <p:spPr>
          <a:xfrm>
            <a:off x="4612259" y="1392758"/>
            <a:ext cx="3845941" cy="430887"/>
          </a:xfrm>
        </p:spPr>
        <p:txBody>
          <a:bodyPr/>
          <a:lstStyle/>
          <a:p>
            <a:r>
              <a:rPr lang="en-IN" dirty="0"/>
              <a:t>PROPOSED SYSTEM</a:t>
            </a:r>
          </a:p>
        </p:txBody>
      </p:sp>
      <p:sp>
        <p:nvSpPr>
          <p:cNvPr id="3" name="Text Placeholder 2">
            <a:extLst>
              <a:ext uri="{FF2B5EF4-FFF2-40B4-BE49-F238E27FC236}">
                <a16:creationId xmlns:a16="http://schemas.microsoft.com/office/drawing/2014/main" id="{DB35521E-50B9-B97B-039E-3814009C4F9C}"/>
              </a:ext>
            </a:extLst>
          </p:cNvPr>
          <p:cNvSpPr>
            <a:spLocks noGrp="1"/>
          </p:cNvSpPr>
          <p:nvPr>
            <p:ph type="body" idx="1"/>
          </p:nvPr>
        </p:nvSpPr>
        <p:spPr>
          <a:xfrm>
            <a:off x="1882521" y="2876803"/>
            <a:ext cx="8426957" cy="4062651"/>
          </a:xfrm>
        </p:spPr>
        <p:txBody>
          <a:bodyPr/>
          <a:lstStyle/>
          <a:p>
            <a:pPr marL="342900" indent="-342900">
              <a:buFont typeface="Arial" panose="020B0604020202020204" pitchFamily="34" charset="0"/>
              <a:buChar char="•"/>
            </a:pPr>
            <a:r>
              <a:rPr lang="en-IN" dirty="0">
                <a:latin typeface="+mn-lt"/>
              </a:rPr>
              <a:t>The proposed system </a:t>
            </a:r>
            <a:r>
              <a:rPr lang="en-IN" dirty="0">
                <a:solidFill>
                  <a:srgbClr val="000000"/>
                </a:solidFill>
                <a:effectLst/>
                <a:latin typeface="+mn-lt"/>
                <a:ea typeface="Calibri" panose="020F0502020204030204" pitchFamily="34" charset="0"/>
              </a:rPr>
              <a:t>aims to develop an innovative autism spectrum disorder (ASD) detection technique utilizing machine learning algorithms.</a:t>
            </a:r>
          </a:p>
          <a:p>
            <a:endParaRPr lang="en-IN" dirty="0">
              <a:solidFill>
                <a:srgbClr val="000000"/>
              </a:solidFill>
              <a:effectLst/>
              <a:latin typeface="+mn-lt"/>
              <a:ea typeface="Calibri" panose="020F0502020204030204" pitchFamily="34" charset="0"/>
            </a:endParaRPr>
          </a:p>
          <a:p>
            <a:pPr marL="342900" indent="-342900">
              <a:buFont typeface="Arial" panose="020B0604020202020204" pitchFamily="34" charset="0"/>
              <a:buChar char="•"/>
            </a:pPr>
            <a:r>
              <a:rPr lang="en-IN" dirty="0">
                <a:solidFill>
                  <a:srgbClr val="000000"/>
                </a:solidFill>
                <a:latin typeface="+mn-lt"/>
                <a:ea typeface="Calibri" panose="020F0502020204030204" pitchFamily="34" charset="0"/>
              </a:rPr>
              <a:t>It Detect the ASD using various Machine Learning models.</a:t>
            </a:r>
          </a:p>
          <a:p>
            <a:endParaRPr lang="en-IN" dirty="0">
              <a:solidFill>
                <a:srgbClr val="000000"/>
              </a:solidFill>
              <a:latin typeface="+mn-lt"/>
              <a:ea typeface="Calibri" panose="020F0502020204030204" pitchFamily="34" charset="0"/>
            </a:endParaRPr>
          </a:p>
          <a:p>
            <a:pPr marL="342900" indent="-342900">
              <a:buFont typeface="Arial" panose="020B0604020202020204" pitchFamily="34" charset="0"/>
              <a:buChar char="•"/>
            </a:pPr>
            <a:r>
              <a:rPr lang="en-IN" dirty="0">
                <a:solidFill>
                  <a:srgbClr val="000000"/>
                </a:solidFill>
                <a:latin typeface="+mn-lt"/>
                <a:ea typeface="Calibri" panose="020F0502020204030204" pitchFamily="34" charset="0"/>
              </a:rPr>
              <a:t>The system implemented by following methods they are Data </a:t>
            </a:r>
            <a:r>
              <a:rPr lang="en-IN" dirty="0" err="1">
                <a:solidFill>
                  <a:srgbClr val="000000"/>
                </a:solidFill>
                <a:latin typeface="+mn-lt"/>
                <a:ea typeface="Calibri" panose="020F0502020204030204" pitchFamily="34" charset="0"/>
              </a:rPr>
              <a:t>collection,Feature</a:t>
            </a:r>
            <a:r>
              <a:rPr lang="en-IN" dirty="0">
                <a:solidFill>
                  <a:srgbClr val="000000"/>
                </a:solidFill>
                <a:latin typeface="+mn-lt"/>
                <a:ea typeface="Calibri" panose="020F0502020204030204" pitchFamily="34" charset="0"/>
              </a:rPr>
              <a:t> Extraction, Data Preprocessing, Model Evaluation , Interpretability.</a:t>
            </a:r>
            <a:endParaRPr lang="en-IN" dirty="0">
              <a:latin typeface="+mn-lt"/>
            </a:endParaRPr>
          </a:p>
          <a:p>
            <a:endParaRPr lang="en-IN" dirty="0"/>
          </a:p>
          <a:p>
            <a:endParaRPr lang="en-IN" dirty="0"/>
          </a:p>
        </p:txBody>
      </p:sp>
      <p:sp>
        <p:nvSpPr>
          <p:cNvPr id="4" name="object 2">
            <a:extLst>
              <a:ext uri="{FF2B5EF4-FFF2-40B4-BE49-F238E27FC236}">
                <a16:creationId xmlns:a16="http://schemas.microsoft.com/office/drawing/2014/main" id="{945888EA-706F-34A9-67B9-48FA0623A755}"/>
              </a:ext>
            </a:extLst>
          </p:cNvPr>
          <p:cNvSpPr/>
          <p:nvPr/>
        </p:nvSpPr>
        <p:spPr>
          <a:xfrm>
            <a:off x="1395983" y="2362200"/>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dirty="0"/>
          </a:p>
        </p:txBody>
      </p:sp>
    </p:spTree>
    <p:extLst>
      <p:ext uri="{BB962C8B-B14F-4D97-AF65-F5344CB8AC3E}">
        <p14:creationId xmlns:p14="http://schemas.microsoft.com/office/powerpoint/2010/main" val="377789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95983" y="2421635"/>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3" name="object 3"/>
          <p:cNvSpPr txBox="1">
            <a:spLocks noGrp="1"/>
          </p:cNvSpPr>
          <p:nvPr>
            <p:ph type="title"/>
          </p:nvPr>
        </p:nvSpPr>
        <p:spPr>
          <a:xfrm>
            <a:off x="4257294" y="1392758"/>
            <a:ext cx="3677285" cy="452120"/>
          </a:xfrm>
          <a:prstGeom prst="rect">
            <a:avLst/>
          </a:prstGeom>
        </p:spPr>
        <p:txBody>
          <a:bodyPr vert="horz" wrap="square" lIns="0" tIns="12065" rIns="0" bIns="0" rtlCol="0">
            <a:spAutoFit/>
          </a:bodyPr>
          <a:lstStyle/>
          <a:p>
            <a:pPr marL="12700">
              <a:lnSpc>
                <a:spcPct val="100000"/>
              </a:lnSpc>
              <a:spcBef>
                <a:spcPts val="95"/>
              </a:spcBef>
            </a:pPr>
            <a:r>
              <a:rPr spc="-10" dirty="0"/>
              <a:t>PROPOSED</a:t>
            </a:r>
            <a:r>
              <a:rPr spc="-35" dirty="0"/>
              <a:t> </a:t>
            </a:r>
            <a:r>
              <a:rPr spc="-10" dirty="0"/>
              <a:t>SYSTEM</a:t>
            </a:r>
          </a:p>
        </p:txBody>
      </p:sp>
      <p:pic>
        <p:nvPicPr>
          <p:cNvPr id="6" name="Picture 5">
            <a:extLst>
              <a:ext uri="{FF2B5EF4-FFF2-40B4-BE49-F238E27FC236}">
                <a16:creationId xmlns:a16="http://schemas.microsoft.com/office/drawing/2014/main" id="{16C161DC-A181-C4E0-E805-7386CB6C134E}"/>
              </a:ext>
            </a:extLst>
          </p:cNvPr>
          <p:cNvPicPr>
            <a:picLocks noChangeAspect="1"/>
          </p:cNvPicPr>
          <p:nvPr/>
        </p:nvPicPr>
        <p:blipFill>
          <a:blip r:embed="rId2"/>
          <a:stretch>
            <a:fillRect/>
          </a:stretch>
        </p:blipFill>
        <p:spPr>
          <a:xfrm>
            <a:off x="2438400" y="2421635"/>
            <a:ext cx="6477000" cy="3615842"/>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Ink 3">
                <a:extLst>
                  <a:ext uri="{FF2B5EF4-FFF2-40B4-BE49-F238E27FC236}">
                    <a16:creationId xmlns:a16="http://schemas.microsoft.com/office/drawing/2014/main" id="{A96ACE62-4EA9-9EBA-713E-8CE190A15AE4}"/>
                  </a:ext>
                </a:extLst>
              </p14:cNvPr>
              <p14:cNvContentPartPr/>
              <p14:nvPr/>
            </p14:nvContentPartPr>
            <p14:xfrm>
              <a:off x="5786113" y="5372291"/>
              <a:ext cx="1110600" cy="191160"/>
            </p14:xfrm>
          </p:contentPart>
        </mc:Choice>
        <mc:Fallback xmlns="">
          <p:pic>
            <p:nvPicPr>
              <p:cNvPr id="4" name="Ink 3">
                <a:extLst>
                  <a:ext uri="{FF2B5EF4-FFF2-40B4-BE49-F238E27FC236}">
                    <a16:creationId xmlns:a16="http://schemas.microsoft.com/office/drawing/2014/main" id="{A96ACE62-4EA9-9EBA-713E-8CE190A15AE4}"/>
                  </a:ext>
                </a:extLst>
              </p:cNvPr>
              <p:cNvPicPr/>
              <p:nvPr/>
            </p:nvPicPr>
            <p:blipFill>
              <a:blip r:embed="rId4"/>
              <a:stretch>
                <a:fillRect/>
              </a:stretch>
            </p:blipFill>
            <p:spPr>
              <a:xfrm>
                <a:off x="5723113" y="4994291"/>
                <a:ext cx="1236240" cy="94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D2B1E60-9939-DC54-A589-4077EECD1EC7}"/>
                  </a:ext>
                </a:extLst>
              </p14:cNvPr>
              <p14:cNvContentPartPr/>
              <p14:nvPr/>
            </p14:nvContentPartPr>
            <p14:xfrm>
              <a:off x="5777473" y="5400371"/>
              <a:ext cx="1287720" cy="350280"/>
            </p14:xfrm>
          </p:contentPart>
        </mc:Choice>
        <mc:Fallback xmlns="">
          <p:pic>
            <p:nvPicPr>
              <p:cNvPr id="5" name="Ink 4">
                <a:extLst>
                  <a:ext uri="{FF2B5EF4-FFF2-40B4-BE49-F238E27FC236}">
                    <a16:creationId xmlns:a16="http://schemas.microsoft.com/office/drawing/2014/main" id="{4D2B1E60-9939-DC54-A589-4077EECD1EC7}"/>
                  </a:ext>
                </a:extLst>
              </p:cNvPr>
              <p:cNvPicPr/>
              <p:nvPr/>
            </p:nvPicPr>
            <p:blipFill>
              <a:blip r:embed="rId6"/>
              <a:stretch>
                <a:fillRect/>
              </a:stretch>
            </p:blipFill>
            <p:spPr>
              <a:xfrm>
                <a:off x="5714473" y="5337371"/>
                <a:ext cx="1413360" cy="475920"/>
              </a:xfrm>
              <a:prstGeom prst="rect">
                <a:avLst/>
              </a:prstGeom>
            </p:spPr>
          </p:pic>
        </mc:Fallback>
      </mc:AlternateContent>
      <p:sp>
        <p:nvSpPr>
          <p:cNvPr id="7" name="TextBox 6">
            <a:extLst>
              <a:ext uri="{FF2B5EF4-FFF2-40B4-BE49-F238E27FC236}">
                <a16:creationId xmlns:a16="http://schemas.microsoft.com/office/drawing/2014/main" id="{862B76F3-166B-CB2A-3C58-E24EA3CD4C7C}"/>
              </a:ext>
            </a:extLst>
          </p:cNvPr>
          <p:cNvSpPr txBox="1"/>
          <p:nvPr/>
        </p:nvSpPr>
        <p:spPr>
          <a:xfrm>
            <a:off x="5676900" y="5240285"/>
            <a:ext cx="1621966" cy="646331"/>
          </a:xfrm>
          <a:prstGeom prst="rect">
            <a:avLst/>
          </a:prstGeom>
          <a:noFill/>
        </p:spPr>
        <p:txBody>
          <a:bodyPr wrap="square" rtlCol="0">
            <a:spAutoFit/>
          </a:bodyPr>
          <a:lstStyle/>
          <a:p>
            <a:pPr algn="ctr"/>
            <a:r>
              <a:rPr lang="en-US" dirty="0">
                <a:solidFill>
                  <a:schemeClr val="tx1">
                    <a:lumMod val="85000"/>
                    <a:lumOff val="15000"/>
                  </a:schemeClr>
                </a:solidFill>
              </a:rPr>
              <a:t>DETECTING ASD</a:t>
            </a:r>
            <a:endParaRPr lang="en-IN" dirty="0">
              <a:solidFill>
                <a:schemeClr val="tx1">
                  <a:lumMod val="85000"/>
                  <a:lumOff val="1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C45F-04D5-6291-7924-40F395A0C610}"/>
              </a:ext>
            </a:extLst>
          </p:cNvPr>
          <p:cNvSpPr>
            <a:spLocks noGrp="1"/>
          </p:cNvSpPr>
          <p:nvPr>
            <p:ph type="title"/>
          </p:nvPr>
        </p:nvSpPr>
        <p:spPr>
          <a:xfrm>
            <a:off x="3124201" y="1392758"/>
            <a:ext cx="6553199" cy="861774"/>
          </a:xfrm>
        </p:spPr>
        <p:txBody>
          <a:bodyPr/>
          <a:lstStyle/>
          <a:p>
            <a:r>
              <a:rPr lang="en-IN" dirty="0"/>
              <a:t>PROPOSED SYSTEM ARCHITECTURE</a:t>
            </a:r>
          </a:p>
        </p:txBody>
      </p:sp>
      <p:sp>
        <p:nvSpPr>
          <p:cNvPr id="3" name="Text Placeholder 2">
            <a:extLst>
              <a:ext uri="{FF2B5EF4-FFF2-40B4-BE49-F238E27FC236}">
                <a16:creationId xmlns:a16="http://schemas.microsoft.com/office/drawing/2014/main" id="{7EB7F5EF-4F22-F035-E527-DF0351EFA2ED}"/>
              </a:ext>
            </a:extLst>
          </p:cNvPr>
          <p:cNvSpPr>
            <a:spLocks noGrp="1"/>
          </p:cNvSpPr>
          <p:nvPr>
            <p:ph type="body" idx="1"/>
          </p:nvPr>
        </p:nvSpPr>
        <p:spPr>
          <a:xfrm>
            <a:off x="1882521" y="2876803"/>
            <a:ext cx="8426957" cy="1846659"/>
          </a:xfrm>
        </p:spPr>
        <p:txBody>
          <a:bodyPr/>
          <a:lstStyle/>
          <a:p>
            <a:r>
              <a:rPr lang="en-IN" dirty="0"/>
              <a:t>Pre-processing of data :</a:t>
            </a:r>
          </a:p>
          <a:p>
            <a:r>
              <a:rPr lang="en-IN" dirty="0"/>
              <a:t>  </a:t>
            </a:r>
          </a:p>
          <a:p>
            <a:endParaRPr lang="en-IN" dirty="0"/>
          </a:p>
          <a:p>
            <a:r>
              <a:rPr lang="en-IN" dirty="0"/>
              <a:t>  </a:t>
            </a:r>
          </a:p>
          <a:p>
            <a:endParaRPr lang="en-IN" dirty="0"/>
          </a:p>
        </p:txBody>
      </p:sp>
      <p:pic>
        <p:nvPicPr>
          <p:cNvPr id="5" name="Picture 4">
            <a:extLst>
              <a:ext uri="{FF2B5EF4-FFF2-40B4-BE49-F238E27FC236}">
                <a16:creationId xmlns:a16="http://schemas.microsoft.com/office/drawing/2014/main" id="{73252479-67FF-6BA3-7642-279891425183}"/>
              </a:ext>
            </a:extLst>
          </p:cNvPr>
          <p:cNvPicPr>
            <a:picLocks noChangeAspect="1"/>
          </p:cNvPicPr>
          <p:nvPr/>
        </p:nvPicPr>
        <p:blipFill>
          <a:blip r:embed="rId2"/>
          <a:stretch>
            <a:fillRect/>
          </a:stretch>
        </p:blipFill>
        <p:spPr>
          <a:xfrm>
            <a:off x="990600" y="3581400"/>
            <a:ext cx="10056580" cy="2362200"/>
          </a:xfrm>
          <a:prstGeom prst="rect">
            <a:avLst/>
          </a:prstGeom>
        </p:spPr>
      </p:pic>
      <p:sp>
        <p:nvSpPr>
          <p:cNvPr id="6" name="object 2"/>
          <p:cNvSpPr/>
          <p:nvPr/>
        </p:nvSpPr>
        <p:spPr>
          <a:xfrm>
            <a:off x="1395983" y="2421635"/>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Tree>
    <p:extLst>
      <p:ext uri="{BB962C8B-B14F-4D97-AF65-F5344CB8AC3E}">
        <p14:creationId xmlns:p14="http://schemas.microsoft.com/office/powerpoint/2010/main" val="4111636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TotalTime>
  <Words>690</Words>
  <Application>Microsoft Office PowerPoint</Application>
  <PresentationFormat>Widescreen</PresentationFormat>
  <Paragraphs>76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MT</vt:lpstr>
      <vt:lpstr>Bookman Uralic</vt:lpstr>
      <vt:lpstr>Calibri</vt:lpstr>
      <vt:lpstr>Times New Roman</vt:lpstr>
      <vt:lpstr>Wingdings</vt:lpstr>
      <vt:lpstr>Office Theme</vt:lpstr>
      <vt:lpstr>AUTISM SPECTRUM DISORDER DETECTION TECHNIQUES USING MACHINE LEARNING </vt:lpstr>
      <vt:lpstr>CONTENTS</vt:lpstr>
      <vt:lpstr>  TITLE: </vt:lpstr>
      <vt:lpstr>ABSTRACT</vt:lpstr>
      <vt:lpstr>ABSTRACT</vt:lpstr>
      <vt:lpstr>EXISTING SYSTEM</vt:lpstr>
      <vt:lpstr>PROPOSED SYSTEM</vt:lpstr>
      <vt:lpstr>PROPOSED SYSTEM</vt:lpstr>
      <vt:lpstr>PROPOSED SYSTEM ARCHITECTURE</vt:lpstr>
      <vt:lpstr>PROPOSED SYSTEM ARCHITECTURE</vt:lpstr>
      <vt:lpstr>PROPOSED SYSTEM</vt:lpstr>
      <vt:lpstr>PROBLEM STATEMENT</vt:lpstr>
      <vt:lpstr>METHODOLOGY</vt:lpstr>
      <vt:lpstr>RESULTS</vt:lpstr>
      <vt:lpstr>INPUT DATASET</vt:lpstr>
      <vt:lpstr>Dataset Overview</vt:lpstr>
      <vt:lpstr>Dataset Overview</vt:lpstr>
      <vt:lpstr>           EXPLORATORY DATA ANALYSIS</vt:lpstr>
      <vt:lpstr>EXPLORATORY DATA ANALYSIS</vt:lpstr>
      <vt:lpstr>INPUT AND OUTPUT</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dc:title>
  <dc:creator>Sailaja Padda</dc:creator>
  <cp:lastModifiedBy>Santosh</cp:lastModifiedBy>
  <cp:revision>17</cp:revision>
  <dcterms:created xsi:type="dcterms:W3CDTF">2022-08-14T15:09:54Z</dcterms:created>
  <dcterms:modified xsi:type="dcterms:W3CDTF">2023-07-23T19:11:13Z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2022-08-13T00:00:00Z</vt:filetime>
  </property>
  <property fmtid="{D5CDD505-2E9C-101B-9397-08002B2CF9AE}" pid="3" name="Creator">
    <vt:lpwstr>Microsoft® PowerPoint® 2019</vt:lpwstr>
  </property>
  <property fmtid="{D5CDD505-2E9C-101B-9397-08002B2CF9AE}" pid="4" name="LastSaved">
    <vt:filetime>2022-08-14T00:00:00Z</vt:filetime>
  </property>
</Properties>
</file>