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73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4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795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771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516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0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01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1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03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9905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695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817080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kin.test.woza.wo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HBi-P5j0Kec" TargetMode="External"/><Relationship Id="rId2" Type="http://schemas.openxmlformats.org/officeDocument/2006/relationships/hyperlink" Target="https://www.youtube.com/watch?v=HEQDRWMK6yY" TargetMode="External"/><Relationship Id="rId1" Type="http://schemas.openxmlformats.org/officeDocument/2006/relationships/slideLayout" Target="../slideLayouts/slideLayout2.xml"/><Relationship Id="rId5" Type="http://schemas.openxmlformats.org/officeDocument/2006/relationships/hyperlink" Target="https://github.com/tensorflow/tfjs/blob/master/GALLERY.md" TargetMode="External"/><Relationship Id="rId4" Type="http://schemas.openxmlformats.org/officeDocument/2006/relationships/hyperlink" Target="https://www.youtube.com/watch?v=85dtiMz9tS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225B50-8102-498E-B9DA-0C59F007F885}"/>
              </a:ext>
            </a:extLst>
          </p:cNvPr>
          <p:cNvPicPr>
            <a:picLocks noChangeAspect="1"/>
          </p:cNvPicPr>
          <p:nvPr/>
        </p:nvPicPr>
        <p:blipFill rotWithShape="1">
          <a:blip r:embed="rId2"/>
          <a:srcRect t="6635" b="9096"/>
          <a:stretch/>
        </p:blipFill>
        <p:spPr>
          <a:xfrm>
            <a:off x="-472830" y="0"/>
            <a:ext cx="12191999" cy="6857990"/>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F6246-BBA7-40CB-A0B0-42B2E4D4207A}"/>
              </a:ext>
            </a:extLst>
          </p:cNvPr>
          <p:cNvSpPr>
            <a:spLocks noGrp="1"/>
          </p:cNvSpPr>
          <p:nvPr>
            <p:ph type="ctrTitle"/>
          </p:nvPr>
        </p:nvSpPr>
        <p:spPr>
          <a:xfrm>
            <a:off x="1241571" y="643468"/>
            <a:ext cx="8229600" cy="1747390"/>
          </a:xfrm>
          <a:effectLst>
            <a:outerShdw blurRad="50800" dist="38100" dir="2700000" algn="tl" rotWithShape="0">
              <a:prstClr val="black">
                <a:alpha val="40000"/>
              </a:prstClr>
            </a:outerShdw>
          </a:effectLst>
        </p:spPr>
        <p:txBody>
          <a:bodyPr>
            <a:normAutofit/>
          </a:bodyPr>
          <a:lstStyle/>
          <a:p>
            <a:pPr algn="ctr"/>
            <a:r>
              <a:rPr lang="en-US" sz="4400" dirty="0">
                <a:solidFill>
                  <a:schemeClr val="bg1"/>
                </a:solidFill>
              </a:rPr>
              <a:t>Skin Lesion Analyzer</a:t>
            </a:r>
          </a:p>
        </p:txBody>
      </p:sp>
      <p:sp>
        <p:nvSpPr>
          <p:cNvPr id="3" name="Subtitle 2">
            <a:extLst>
              <a:ext uri="{FF2B5EF4-FFF2-40B4-BE49-F238E27FC236}">
                <a16:creationId xmlns:a16="http://schemas.microsoft.com/office/drawing/2014/main" id="{7726EF28-98B8-4D05-9F19-CED1D9C5FF70}"/>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2800" i="1" dirty="0">
                <a:solidFill>
                  <a:schemeClr val="bg1"/>
                </a:solidFill>
              </a:rPr>
              <a:t>Santosh Kumar</a:t>
            </a:r>
          </a:p>
          <a:p>
            <a:pPr algn="ctr"/>
            <a:r>
              <a:rPr lang="en-US" sz="2800" i="1" dirty="0" err="1">
                <a:solidFill>
                  <a:schemeClr val="bg1"/>
                </a:solidFill>
              </a:rPr>
              <a:t>M.Tech</a:t>
            </a:r>
            <a:r>
              <a:rPr lang="en-US" sz="2800" i="1" dirty="0">
                <a:solidFill>
                  <a:schemeClr val="bg1"/>
                </a:solidFill>
              </a:rPr>
              <a:t> (CSE)</a:t>
            </a:r>
          </a:p>
          <a:p>
            <a:pPr algn="ctr"/>
            <a:endParaRPr lang="en-US" sz="1800" dirty="0">
              <a:solidFill>
                <a:schemeClr val="bg1"/>
              </a:solidFill>
            </a:endParaRPr>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78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FD5C-91C5-4B63-9108-D36A7EEA3B40}"/>
              </a:ext>
            </a:extLst>
          </p:cNvPr>
          <p:cNvSpPr>
            <a:spLocks noGrp="1"/>
          </p:cNvSpPr>
          <p:nvPr>
            <p:ph type="title"/>
          </p:nvPr>
        </p:nvSpPr>
        <p:spPr>
          <a:xfrm>
            <a:off x="765750" y="665237"/>
            <a:ext cx="11029616" cy="505859"/>
          </a:xfrm>
        </p:spPr>
        <p:txBody>
          <a:bodyPr/>
          <a:lstStyle/>
          <a:p>
            <a:r>
              <a:rPr lang="en-US" dirty="0"/>
              <a:t>Outcome / Result</a:t>
            </a:r>
          </a:p>
        </p:txBody>
      </p:sp>
      <p:pic>
        <p:nvPicPr>
          <p:cNvPr id="5" name="Content Placeholder 4">
            <a:hlinkClick r:id="rId2" tooltip="Demonstration of skin lesion"/>
            <a:extLst>
              <a:ext uri="{FF2B5EF4-FFF2-40B4-BE49-F238E27FC236}">
                <a16:creationId xmlns:a16="http://schemas.microsoft.com/office/drawing/2014/main" id="{B13EC731-05F9-4D33-BDE9-89E2A327B56F}"/>
              </a:ext>
            </a:extLst>
          </p:cNvPr>
          <p:cNvPicPr>
            <a:picLocks noGrp="1" noChangeAspect="1"/>
          </p:cNvPicPr>
          <p:nvPr>
            <p:ph idx="1"/>
          </p:nvPr>
        </p:nvPicPr>
        <p:blipFill>
          <a:blip r:embed="rId3"/>
          <a:stretch>
            <a:fillRect/>
          </a:stretch>
        </p:blipFill>
        <p:spPr>
          <a:xfrm>
            <a:off x="446966" y="1265157"/>
            <a:ext cx="4292814" cy="4699415"/>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6DD4F2D5-CB42-40D6-88CB-D5200E48633D}"/>
              </a:ext>
            </a:extLst>
          </p:cNvPr>
          <p:cNvCxnSpPr/>
          <p:nvPr/>
        </p:nvCxnSpPr>
        <p:spPr>
          <a:xfrm>
            <a:off x="3624044" y="3875714"/>
            <a:ext cx="763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7B10F39-31C3-4675-8FCF-CAE56DA3B3A9}"/>
              </a:ext>
            </a:extLst>
          </p:cNvPr>
          <p:cNvSpPr/>
          <p:nvPr/>
        </p:nvSpPr>
        <p:spPr>
          <a:xfrm>
            <a:off x="4387442" y="3665988"/>
            <a:ext cx="2776756" cy="5058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Selection of Image from local Computer/ Mobile</a:t>
            </a:r>
          </a:p>
        </p:txBody>
      </p:sp>
      <p:sp>
        <p:nvSpPr>
          <p:cNvPr id="12" name="Arrow: Right 11">
            <a:extLst>
              <a:ext uri="{FF2B5EF4-FFF2-40B4-BE49-F238E27FC236}">
                <a16:creationId xmlns:a16="http://schemas.microsoft.com/office/drawing/2014/main" id="{F1C8B6C4-28E8-468B-942A-53FDB86A7FF5}"/>
              </a:ext>
            </a:extLst>
          </p:cNvPr>
          <p:cNvSpPr/>
          <p:nvPr/>
        </p:nvSpPr>
        <p:spPr>
          <a:xfrm>
            <a:off x="3791824" y="4949505"/>
            <a:ext cx="1015068" cy="25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EBDC3F-97DF-4A6D-9C23-279744AE8270}"/>
              </a:ext>
            </a:extLst>
          </p:cNvPr>
          <p:cNvSpPr/>
          <p:nvPr/>
        </p:nvSpPr>
        <p:spPr>
          <a:xfrm>
            <a:off x="5100505" y="4655890"/>
            <a:ext cx="5201175" cy="671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Probability of target class (Skin Disease)</a:t>
            </a:r>
          </a:p>
          <a:p>
            <a:pPr algn="ctr"/>
            <a:r>
              <a:rPr lang="en-US" dirty="0"/>
              <a:t>** Here classify the  seven classes of disease</a:t>
            </a:r>
          </a:p>
        </p:txBody>
      </p:sp>
      <p:sp>
        <p:nvSpPr>
          <p:cNvPr id="15" name="TextBox 14">
            <a:extLst>
              <a:ext uri="{FF2B5EF4-FFF2-40B4-BE49-F238E27FC236}">
                <a16:creationId xmlns:a16="http://schemas.microsoft.com/office/drawing/2014/main" id="{A4869C92-A0A9-46F1-B522-893989953823}"/>
              </a:ext>
            </a:extLst>
          </p:cNvPr>
          <p:cNvSpPr txBox="1"/>
          <p:nvPr/>
        </p:nvSpPr>
        <p:spPr>
          <a:xfrm>
            <a:off x="4806892" y="1263603"/>
            <a:ext cx="7329881"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b="1" i="1" dirty="0"/>
              <a:t>Classes of Skin lesion</a:t>
            </a:r>
          </a:p>
          <a:p>
            <a:pPr marL="342900" indent="-342900">
              <a:buFont typeface="+mj-lt"/>
              <a:buAutoNum type="arabicPeriod"/>
            </a:pPr>
            <a:r>
              <a:rPr lang="en-US" sz="1600" dirty="0"/>
              <a:t>'</a:t>
            </a:r>
            <a:r>
              <a:rPr lang="en-US" sz="1600" dirty="0" err="1"/>
              <a:t>akiec</a:t>
            </a:r>
            <a:r>
              <a:rPr lang="en-US" sz="1600" dirty="0"/>
              <a:t>, Actinic Keratoses (Solar Keratoses) or intraepithelial Carcinoma (Bowen’s disease)’,</a:t>
            </a:r>
          </a:p>
          <a:p>
            <a:pPr marL="342900" indent="-342900">
              <a:buFont typeface="+mj-lt"/>
              <a:buAutoNum type="arabicPeriod"/>
            </a:pPr>
            <a:r>
              <a:rPr lang="en-US" sz="1600" dirty="0"/>
              <a:t> 'bcc, Basal Cell Carcinoma’, </a:t>
            </a:r>
          </a:p>
          <a:p>
            <a:pPr marL="342900" indent="-342900">
              <a:buFont typeface="+mj-lt"/>
              <a:buAutoNum type="arabicPeriod"/>
            </a:pPr>
            <a:r>
              <a:rPr lang="en-US" sz="1600" dirty="0"/>
              <a:t> '</a:t>
            </a:r>
            <a:r>
              <a:rPr lang="en-US" sz="1600" dirty="0" err="1"/>
              <a:t>bkl</a:t>
            </a:r>
            <a:r>
              <a:rPr lang="en-US" sz="1600" dirty="0"/>
              <a:t>, Benign Keratosis’, </a:t>
            </a:r>
          </a:p>
          <a:p>
            <a:pPr marL="342900" indent="-342900">
              <a:buFont typeface="+mj-lt"/>
              <a:buAutoNum type="arabicPeriod"/>
            </a:pPr>
            <a:r>
              <a:rPr lang="en-US" sz="1600" dirty="0"/>
              <a:t> 'df, Dermatofibroma’,  </a:t>
            </a:r>
          </a:p>
          <a:p>
            <a:pPr marL="342900" indent="-342900">
              <a:buFont typeface="+mj-lt"/>
              <a:buAutoNum type="arabicPeriod"/>
            </a:pPr>
            <a:r>
              <a:rPr lang="en-US" sz="1600" dirty="0"/>
              <a:t> '</a:t>
            </a:r>
            <a:r>
              <a:rPr lang="en-US" sz="1600" dirty="0" err="1"/>
              <a:t>mel</a:t>
            </a:r>
            <a:r>
              <a:rPr lang="en-US" sz="1600" dirty="0"/>
              <a:t>, Melanoma’,  </a:t>
            </a:r>
          </a:p>
          <a:p>
            <a:pPr marL="342900" indent="-342900">
              <a:buFont typeface="+mj-lt"/>
              <a:buAutoNum type="arabicPeriod"/>
            </a:pPr>
            <a:r>
              <a:rPr lang="en-US" sz="1600" dirty="0"/>
              <a:t> '</a:t>
            </a:r>
            <a:r>
              <a:rPr lang="en-US" sz="1600" dirty="0" err="1"/>
              <a:t>nv</a:t>
            </a:r>
            <a:r>
              <a:rPr lang="en-US" sz="1600" dirty="0"/>
              <a:t>, Melanocytic Nevi’,  </a:t>
            </a:r>
          </a:p>
          <a:p>
            <a:pPr marL="342900" indent="-342900">
              <a:buFont typeface="+mj-lt"/>
              <a:buAutoNum type="arabicPeriod"/>
            </a:pPr>
            <a:r>
              <a:rPr lang="en-US" sz="1600" dirty="0"/>
              <a:t> '</a:t>
            </a:r>
            <a:r>
              <a:rPr lang="en-US" sz="1600" dirty="0" err="1"/>
              <a:t>vasc</a:t>
            </a:r>
            <a:r>
              <a:rPr lang="en-US" sz="1600" dirty="0"/>
              <a:t>, Vascular skin lesion'</a:t>
            </a:r>
          </a:p>
        </p:txBody>
      </p:sp>
    </p:spTree>
    <p:extLst>
      <p:ext uri="{BB962C8B-B14F-4D97-AF65-F5344CB8AC3E}">
        <p14:creationId xmlns:p14="http://schemas.microsoft.com/office/powerpoint/2010/main" val="282693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F598-D0B0-49BE-BF75-2319B99B0C27}"/>
              </a:ext>
            </a:extLst>
          </p:cNvPr>
          <p:cNvSpPr>
            <a:spLocks noGrp="1"/>
          </p:cNvSpPr>
          <p:nvPr>
            <p:ph type="title"/>
          </p:nvPr>
        </p:nvSpPr>
        <p:spPr/>
        <p:txBody>
          <a:bodyPr/>
          <a:lstStyle/>
          <a:p>
            <a:r>
              <a:rPr lang="en-US" dirty="0"/>
              <a:t>Sample Outcome</a:t>
            </a:r>
          </a:p>
        </p:txBody>
      </p:sp>
      <p:pic>
        <p:nvPicPr>
          <p:cNvPr id="5" name="Content Placeholder 4">
            <a:extLst>
              <a:ext uri="{FF2B5EF4-FFF2-40B4-BE49-F238E27FC236}">
                <a16:creationId xmlns:a16="http://schemas.microsoft.com/office/drawing/2014/main" id="{FE59CF47-4460-4CDC-9973-2AA873DC8182}"/>
              </a:ext>
            </a:extLst>
          </p:cNvPr>
          <p:cNvPicPr>
            <a:picLocks noGrp="1" noChangeAspect="1"/>
          </p:cNvPicPr>
          <p:nvPr>
            <p:ph idx="1"/>
          </p:nvPr>
        </p:nvPicPr>
        <p:blipFill>
          <a:blip r:embed="rId2"/>
          <a:stretch>
            <a:fillRect/>
          </a:stretch>
        </p:blipFill>
        <p:spPr>
          <a:xfrm>
            <a:off x="2733675" y="1890877"/>
            <a:ext cx="6762750" cy="4879040"/>
          </a:xfrm>
        </p:spPr>
      </p:pic>
    </p:spTree>
    <p:extLst>
      <p:ext uri="{BB962C8B-B14F-4D97-AF65-F5344CB8AC3E}">
        <p14:creationId xmlns:p14="http://schemas.microsoft.com/office/powerpoint/2010/main" val="191729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DC3-4455-42F3-8C57-7F3007634A75}"/>
              </a:ext>
            </a:extLst>
          </p:cNvPr>
          <p:cNvSpPr>
            <a:spLocks noGrp="1"/>
          </p:cNvSpPr>
          <p:nvPr>
            <p:ph type="title"/>
          </p:nvPr>
        </p:nvSpPr>
        <p:spPr/>
        <p:txBody>
          <a:bodyPr/>
          <a:lstStyle/>
          <a:p>
            <a:r>
              <a:rPr lang="en-US" dirty="0"/>
              <a:t>requirement</a:t>
            </a:r>
          </a:p>
        </p:txBody>
      </p:sp>
      <p:sp>
        <p:nvSpPr>
          <p:cNvPr id="3" name="Content Placeholder 2">
            <a:extLst>
              <a:ext uri="{FF2B5EF4-FFF2-40B4-BE49-F238E27FC236}">
                <a16:creationId xmlns:a16="http://schemas.microsoft.com/office/drawing/2014/main" id="{CE1669B5-4A51-4B6F-9214-64CE98D3E2CC}"/>
              </a:ext>
            </a:extLst>
          </p:cNvPr>
          <p:cNvSpPr>
            <a:spLocks noGrp="1"/>
          </p:cNvSpPr>
          <p:nvPr>
            <p:ph idx="1"/>
          </p:nvPr>
        </p:nvSpPr>
        <p:spPr/>
        <p:txBody>
          <a:bodyPr>
            <a:normAutofit/>
          </a:bodyPr>
          <a:lstStyle/>
          <a:p>
            <a:r>
              <a:rPr lang="en-US" sz="2000" dirty="0">
                <a:effectLst>
                  <a:outerShdw blurRad="38100" dist="38100" dir="2700000" algn="tl">
                    <a:srgbClr val="000000">
                      <a:alpha val="43137"/>
                    </a:srgbClr>
                  </a:outerShdw>
                </a:effectLst>
              </a:rPr>
              <a:t>Image dataset( Collection of  data  from various lab)</a:t>
            </a:r>
          </a:p>
          <a:p>
            <a:r>
              <a:rPr lang="en-US" sz="2000" dirty="0">
                <a:effectLst>
                  <a:outerShdw blurRad="38100" dist="38100" dir="2700000" algn="tl">
                    <a:srgbClr val="000000">
                      <a:alpha val="43137"/>
                    </a:srgbClr>
                  </a:outerShdw>
                </a:effectLst>
              </a:rPr>
              <a:t>Cloud platform ( AWS, Google, Azure, IBM)</a:t>
            </a:r>
          </a:p>
          <a:p>
            <a:r>
              <a:rPr lang="en-US" sz="2000" dirty="0">
                <a:effectLst>
                  <a:outerShdw blurRad="38100" dist="38100" dir="2700000" algn="tl">
                    <a:srgbClr val="000000">
                      <a:alpha val="43137"/>
                    </a:srgbClr>
                  </a:outerShdw>
                </a:effectLst>
              </a:rPr>
              <a:t>Workstation (i5 processor, 8GB RAM, Nvidia graphics card-2GB)</a:t>
            </a:r>
          </a:p>
          <a:p>
            <a:r>
              <a:rPr lang="en-US" sz="2000" dirty="0">
                <a:effectLst>
                  <a:outerShdw blurRad="38100" dist="38100" dir="2700000" algn="tl">
                    <a:srgbClr val="000000">
                      <a:alpha val="43137"/>
                    </a:srgbClr>
                  </a:outerShdw>
                </a:effectLst>
              </a:rPr>
              <a:t>Dermoscopic Device( Capture the skin lesion image)</a:t>
            </a:r>
          </a:p>
          <a:p>
            <a:r>
              <a:rPr lang="en-US" sz="2000" dirty="0">
                <a:effectLst>
                  <a:outerShdw blurRad="38100" dist="38100" dir="2700000" algn="tl">
                    <a:srgbClr val="000000">
                      <a:alpha val="43137"/>
                    </a:srgbClr>
                  </a:outerShdw>
                </a:effectLst>
              </a:rPr>
              <a:t>Programming Language: Python, HTML, CSS, JavaScript </a:t>
            </a:r>
            <a:r>
              <a:rPr lang="en-US" sz="2000" dirty="0" err="1">
                <a:effectLst>
                  <a:outerShdw blurRad="38100" dist="38100" dir="2700000" algn="tl">
                    <a:srgbClr val="000000">
                      <a:alpha val="43137"/>
                    </a:srgbClr>
                  </a:outerShdw>
                </a:effectLst>
              </a:rPr>
              <a:t>etc</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Database: mongo dB, </a:t>
            </a:r>
            <a:r>
              <a:rPr lang="en-US" sz="2000" dirty="0" err="1">
                <a:effectLst>
                  <a:outerShdw blurRad="38100" dist="38100" dir="2700000" algn="tl">
                    <a:srgbClr val="000000">
                      <a:alpha val="43137"/>
                    </a:srgbClr>
                  </a:outerShdw>
                </a:effectLst>
              </a:rPr>
              <a:t>NoSql</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Domain expert : Skin disease specialist (Doctor, Pathologist)</a:t>
            </a:r>
          </a:p>
        </p:txBody>
      </p:sp>
    </p:spTree>
    <p:extLst>
      <p:ext uri="{BB962C8B-B14F-4D97-AF65-F5344CB8AC3E}">
        <p14:creationId xmlns:p14="http://schemas.microsoft.com/office/powerpoint/2010/main" val="263231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5A4D-D4FD-445D-93B8-AD99825E65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A8D22C-B44A-442D-921E-815988194A36}"/>
              </a:ext>
            </a:extLst>
          </p:cNvPr>
          <p:cNvSpPr>
            <a:spLocks noGrp="1"/>
          </p:cNvSpPr>
          <p:nvPr>
            <p:ph idx="1"/>
          </p:nvPr>
        </p:nvSpPr>
        <p:spPr>
          <a:xfrm>
            <a:off x="581192" y="2340865"/>
            <a:ext cx="11029615" cy="1962687"/>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r>
              <a:rPr lang="en-US" sz="2000" i="1" dirty="0"/>
              <a:t>Computer vision and dermatologist societies need to work together to improve current AI solutions and enhance the diagnostic accuracy of methods used for the diagnosis of skin cancer. AI has the potential to deliver a paradigm shift in the diagnosis of skin cancer, and thus a cost-effective, remotely accessible, and accurate healthcare solution</a:t>
            </a:r>
          </a:p>
        </p:txBody>
      </p:sp>
    </p:spTree>
    <p:extLst>
      <p:ext uri="{BB962C8B-B14F-4D97-AF65-F5344CB8AC3E}">
        <p14:creationId xmlns:p14="http://schemas.microsoft.com/office/powerpoint/2010/main" val="326110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1E1E-CC28-4202-BEB5-7AB4A1B200B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C4C8394-D558-4D44-9FA7-8AAD4057C158}"/>
              </a:ext>
            </a:extLst>
          </p:cNvPr>
          <p:cNvSpPr>
            <a:spLocks noGrp="1"/>
          </p:cNvSpPr>
          <p:nvPr>
            <p:ph idx="1"/>
          </p:nvPr>
        </p:nvSpPr>
        <p:spPr/>
        <p:txBody>
          <a:bodyPr/>
          <a:lstStyle/>
          <a:p>
            <a:pPr>
              <a:buFont typeface="+mj-lt"/>
              <a:buAutoNum type="arabicPeriod"/>
            </a:pPr>
            <a:r>
              <a:rPr lang="en-US" dirty="0"/>
              <a:t>Excellent tutorial series by </a:t>
            </a:r>
            <a:r>
              <a:rPr lang="en-US" dirty="0" err="1"/>
              <a:t>deeplizard</a:t>
            </a:r>
            <a:r>
              <a:rPr lang="en-US" dirty="0"/>
              <a:t> on how to use </a:t>
            </a:r>
            <a:r>
              <a:rPr lang="en-US" dirty="0" err="1"/>
              <a:t>Mobilenet</a:t>
            </a:r>
            <a:r>
              <a:rPr lang="en-US" dirty="0"/>
              <a:t> with Tensorflow.js</a:t>
            </a:r>
            <a:br>
              <a:rPr lang="en-US" dirty="0"/>
            </a:br>
            <a:r>
              <a:rPr lang="en-US" dirty="0">
                <a:hlinkClick r:id="rId2"/>
              </a:rPr>
              <a:t>https://www.youtube.com/watch?v=HEQDRWMK6yY</a:t>
            </a:r>
            <a:endParaRPr lang="en-US" dirty="0"/>
          </a:p>
          <a:p>
            <a:pPr>
              <a:buFont typeface="+mj-lt"/>
              <a:buAutoNum type="arabicPeriod"/>
            </a:pPr>
            <a:r>
              <a:rPr lang="en-US" dirty="0"/>
              <a:t>Tutorial by </a:t>
            </a:r>
            <a:r>
              <a:rPr lang="en-US" dirty="0" err="1"/>
              <a:t>Minsuk</a:t>
            </a:r>
            <a:r>
              <a:rPr lang="en-US" dirty="0"/>
              <a:t> </a:t>
            </a:r>
            <a:r>
              <a:rPr lang="en-US" dirty="0" err="1"/>
              <a:t>Heo</a:t>
            </a:r>
            <a:r>
              <a:rPr lang="en-US" dirty="0"/>
              <a:t> on Accuracy, Precision and F1 Score</a:t>
            </a:r>
            <a:br>
              <a:rPr lang="en-US" dirty="0"/>
            </a:br>
            <a:r>
              <a:rPr lang="en-US" dirty="0">
                <a:hlinkClick r:id="rId3"/>
              </a:rPr>
              <a:t>https://www.youtube.com/watch?v=HBi-P5j0Kec</a:t>
            </a:r>
            <a:endParaRPr lang="en-US" dirty="0"/>
          </a:p>
          <a:p>
            <a:pPr>
              <a:buFont typeface="+mj-lt"/>
              <a:buAutoNum type="arabicPeriod"/>
            </a:pPr>
            <a:r>
              <a:rPr lang="en-US" dirty="0"/>
              <a:t>Tutorial by Data School on how to evaluate a classifier</a:t>
            </a:r>
            <a:br>
              <a:rPr lang="en-US" dirty="0"/>
            </a:br>
            <a:r>
              <a:rPr lang="en-US" dirty="0">
                <a:hlinkClick r:id="rId4"/>
              </a:rPr>
              <a:t>https://www.youtube.com/watch?v=85dtiMz9tSo</a:t>
            </a:r>
            <a:endParaRPr lang="en-US" dirty="0"/>
          </a:p>
          <a:p>
            <a:pPr>
              <a:buFont typeface="+mj-lt"/>
              <a:buAutoNum type="arabicPeriod"/>
            </a:pPr>
            <a:r>
              <a:rPr lang="en-US" dirty="0"/>
              <a:t>Tensorflow.js gallery of projects</a:t>
            </a:r>
            <a:br>
              <a:rPr lang="en-US" dirty="0"/>
            </a:br>
            <a:r>
              <a:rPr lang="en-US" dirty="0">
                <a:hlinkClick r:id="rId5"/>
              </a:rPr>
              <a:t>https://github.com/tensorflow/tfjs/blob/master/GALLERY.md</a:t>
            </a:r>
            <a:endParaRPr lang="en-US" dirty="0"/>
          </a:p>
          <a:p>
            <a:pPr>
              <a:buFont typeface="+mj-lt"/>
              <a:buAutoNum type="arabicPeriod"/>
            </a:pPr>
            <a:r>
              <a:rPr lang="en-US" dirty="0"/>
              <a:t>https://cs.stanford.edu/people/esteva/nature/</a:t>
            </a:r>
          </a:p>
          <a:p>
            <a:endParaRPr lang="en-US" dirty="0"/>
          </a:p>
        </p:txBody>
      </p:sp>
    </p:spTree>
    <p:extLst>
      <p:ext uri="{BB962C8B-B14F-4D97-AF65-F5344CB8AC3E}">
        <p14:creationId xmlns:p14="http://schemas.microsoft.com/office/powerpoint/2010/main" val="35777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F8B1-5495-41C1-9ECF-F132488B5741}"/>
              </a:ext>
            </a:extLst>
          </p:cNvPr>
          <p:cNvSpPr>
            <a:spLocks noGrp="1"/>
          </p:cNvSpPr>
          <p:nvPr>
            <p:ph type="title"/>
          </p:nvPr>
        </p:nvSpPr>
        <p:spPr>
          <a:xfrm>
            <a:off x="581192" y="702157"/>
            <a:ext cx="10903336" cy="975642"/>
          </a:xfrm>
        </p:spPr>
        <p:txBody>
          <a:bodyPr/>
          <a:lstStyle/>
          <a:p>
            <a:r>
              <a:rPr lang="en-US" dirty="0"/>
              <a:t>Content</a:t>
            </a:r>
          </a:p>
        </p:txBody>
      </p:sp>
      <p:sp>
        <p:nvSpPr>
          <p:cNvPr id="3" name="Content Placeholder 2">
            <a:extLst>
              <a:ext uri="{FF2B5EF4-FFF2-40B4-BE49-F238E27FC236}">
                <a16:creationId xmlns:a16="http://schemas.microsoft.com/office/drawing/2014/main" id="{93666A04-3210-4E22-9129-98D9A83A92D7}"/>
              </a:ext>
            </a:extLst>
          </p:cNvPr>
          <p:cNvSpPr>
            <a:spLocks noGrp="1"/>
          </p:cNvSpPr>
          <p:nvPr>
            <p:ph idx="1"/>
          </p:nvPr>
        </p:nvSpPr>
        <p:spPr/>
        <p:txBody>
          <a:bodyPr>
            <a:normAutofit lnSpcReduction="10000"/>
          </a:bodyPr>
          <a:lstStyle/>
          <a:p>
            <a:r>
              <a:rPr lang="en-US" sz="2400" dirty="0">
                <a:effectLst>
                  <a:outerShdw blurRad="38100" dist="38100" dir="2700000" algn="tl">
                    <a:srgbClr val="000000">
                      <a:alpha val="43137"/>
                    </a:srgbClr>
                  </a:outerShdw>
                </a:effectLst>
              </a:rPr>
              <a:t>Introduction</a:t>
            </a:r>
          </a:p>
          <a:p>
            <a:r>
              <a:rPr lang="en-US" sz="2400" dirty="0">
                <a:effectLst>
                  <a:outerShdw blurRad="38100" dist="38100" dir="2700000" algn="tl">
                    <a:srgbClr val="000000">
                      <a:alpha val="43137"/>
                    </a:srgbClr>
                  </a:outerShdw>
                </a:effectLst>
              </a:rPr>
              <a:t>Objective</a:t>
            </a:r>
          </a:p>
          <a:p>
            <a:r>
              <a:rPr lang="en-US" sz="2400" dirty="0">
                <a:effectLst>
                  <a:outerShdw blurRad="38100" dist="38100" dir="2700000" algn="tl">
                    <a:srgbClr val="000000">
                      <a:alpha val="43137"/>
                    </a:srgbClr>
                  </a:outerShdw>
                </a:effectLst>
              </a:rPr>
              <a:t>Business Problem</a:t>
            </a:r>
          </a:p>
          <a:p>
            <a:r>
              <a:rPr lang="en-US" sz="2400" dirty="0">
                <a:effectLst>
                  <a:outerShdw blurRad="38100" dist="38100" dir="2700000" algn="tl">
                    <a:srgbClr val="000000">
                      <a:alpha val="43137"/>
                    </a:srgbClr>
                  </a:outerShdw>
                </a:effectLst>
              </a:rPr>
              <a:t>Propose Solution</a:t>
            </a:r>
          </a:p>
          <a:p>
            <a:r>
              <a:rPr lang="en-US" sz="2400" dirty="0">
                <a:effectLst>
                  <a:outerShdw blurRad="38100" dist="38100" dir="2700000" algn="tl">
                    <a:srgbClr val="000000">
                      <a:alpha val="43137"/>
                    </a:srgbClr>
                  </a:outerShdw>
                </a:effectLst>
              </a:rPr>
              <a:t>Outcome </a:t>
            </a:r>
          </a:p>
          <a:p>
            <a:r>
              <a:rPr lang="en-US" sz="2400" dirty="0">
                <a:effectLst>
                  <a:outerShdw blurRad="38100" dist="38100" dir="2700000" algn="tl">
                    <a:srgbClr val="000000">
                      <a:alpha val="43137"/>
                    </a:srgbClr>
                  </a:outerShdw>
                </a:effectLst>
              </a:rPr>
              <a:t>Conclusion</a:t>
            </a:r>
          </a:p>
          <a:p>
            <a:r>
              <a:rPr lang="en-US" sz="2400" dirty="0">
                <a:effectLst>
                  <a:outerShdw blurRad="38100" dist="38100" dir="2700000" algn="tl">
                    <a:srgbClr val="000000">
                      <a:alpha val="43137"/>
                    </a:srgbClr>
                  </a:outerShdw>
                </a:effectLst>
              </a:rPr>
              <a:t>References</a:t>
            </a:r>
          </a:p>
          <a:p>
            <a:endParaRPr lang="en-US" dirty="0"/>
          </a:p>
        </p:txBody>
      </p:sp>
    </p:spTree>
    <p:extLst>
      <p:ext uri="{BB962C8B-B14F-4D97-AF65-F5344CB8AC3E}">
        <p14:creationId xmlns:p14="http://schemas.microsoft.com/office/powerpoint/2010/main" val="343964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6FAB-6EF9-4A4B-A1E0-B88D671B5803}"/>
              </a:ext>
            </a:extLst>
          </p:cNvPr>
          <p:cNvSpPr>
            <a:spLocks noGrp="1"/>
          </p:cNvSpPr>
          <p:nvPr>
            <p:ph type="title"/>
          </p:nvPr>
        </p:nvSpPr>
        <p:spPr>
          <a:xfrm>
            <a:off x="581192" y="702156"/>
            <a:ext cx="11029616" cy="53102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6759D59-30B2-4B6E-8042-339071F270FB}"/>
              </a:ext>
            </a:extLst>
          </p:cNvPr>
          <p:cNvSpPr>
            <a:spLocks noGrp="1"/>
          </p:cNvSpPr>
          <p:nvPr>
            <p:ph idx="1"/>
          </p:nvPr>
        </p:nvSpPr>
        <p:spPr>
          <a:xfrm>
            <a:off x="414421" y="1434516"/>
            <a:ext cx="11076485" cy="1291905"/>
          </a:xfrm>
        </p:spPr>
        <p:txBody>
          <a:bodyPr>
            <a:noAutofit/>
          </a:bodyPr>
          <a:lstStyle/>
          <a:p>
            <a:pPr marL="0" indent="0">
              <a:buNone/>
            </a:pPr>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Skin diseases are more common than other diseases. It may be caused by fungal infection, bacteria, allergy, or viruses, etc.</a:t>
            </a:r>
          </a:p>
          <a:p>
            <a:r>
              <a:rPr lang="en-US" sz="1600" dirty="0">
                <a:effectLst>
                  <a:outerShdw blurRad="38100" dist="38100" dir="2700000" algn="tl">
                    <a:srgbClr val="000000">
                      <a:alpha val="43137"/>
                    </a:srgbClr>
                  </a:outerShdw>
                </a:effectLst>
              </a:rPr>
              <a:t> A disease may change texture or color of the skin. </a:t>
            </a:r>
          </a:p>
          <a:p>
            <a:pPr algn="just"/>
            <a:r>
              <a:rPr lang="en-US" sz="1600" dirty="0">
                <a:effectLst>
                  <a:outerShdw blurRad="38100" dist="38100" dir="2700000" algn="tl">
                    <a:srgbClr val="000000">
                      <a:alpha val="43137"/>
                    </a:srgbClr>
                  </a:outerShdw>
                </a:effectLst>
              </a:rPr>
              <a:t>In general, skin diseases are chronic, infectious and sometimes may develop into skin cancer.</a:t>
            </a:r>
          </a:p>
        </p:txBody>
      </p:sp>
      <p:pic>
        <p:nvPicPr>
          <p:cNvPr id="5" name="Picture 4">
            <a:extLst>
              <a:ext uri="{FF2B5EF4-FFF2-40B4-BE49-F238E27FC236}">
                <a16:creationId xmlns:a16="http://schemas.microsoft.com/office/drawing/2014/main" id="{474D4A45-CFA3-401E-8D89-9A4E22D11B89}"/>
              </a:ext>
            </a:extLst>
          </p:cNvPr>
          <p:cNvPicPr>
            <a:picLocks noChangeAspect="1"/>
          </p:cNvPicPr>
          <p:nvPr/>
        </p:nvPicPr>
        <p:blipFill>
          <a:blip r:embed="rId2"/>
          <a:stretch>
            <a:fillRect/>
          </a:stretch>
        </p:blipFill>
        <p:spPr>
          <a:xfrm>
            <a:off x="701094" y="3127233"/>
            <a:ext cx="4514850" cy="2296251"/>
          </a:xfrm>
          <a:prstGeom prst="rect">
            <a:avLst/>
          </a:prstGeom>
        </p:spPr>
      </p:pic>
      <p:sp>
        <p:nvSpPr>
          <p:cNvPr id="7" name="TextBox 6">
            <a:extLst>
              <a:ext uri="{FF2B5EF4-FFF2-40B4-BE49-F238E27FC236}">
                <a16:creationId xmlns:a16="http://schemas.microsoft.com/office/drawing/2014/main" id="{419A00A7-E70A-472C-8331-7530B3BBDC41}"/>
              </a:ext>
            </a:extLst>
          </p:cNvPr>
          <p:cNvSpPr txBox="1"/>
          <p:nvPr/>
        </p:nvSpPr>
        <p:spPr>
          <a:xfrm>
            <a:off x="701094" y="5554463"/>
            <a:ext cx="5599038" cy="830997"/>
          </a:xfrm>
          <a:prstGeom prst="rect">
            <a:avLst/>
          </a:prstGeom>
          <a:noFill/>
        </p:spPr>
        <p:txBody>
          <a:bodyPr wrap="square">
            <a:spAutoFit/>
          </a:bodyPr>
          <a:lstStyle/>
          <a:p>
            <a:r>
              <a:rPr lang="en-US" sz="1200" dirty="0"/>
              <a:t>Fig. 1. Types of Dermoscopic skin lesions where (a) Nevi</a:t>
            </a:r>
          </a:p>
          <a:p>
            <a:r>
              <a:rPr lang="en-US" sz="1200" dirty="0"/>
              <a:t>(b) Melanoma (c) Basal Cell Carcinoma (d) Actinic Keratosis (e) Benign</a:t>
            </a:r>
          </a:p>
          <a:p>
            <a:r>
              <a:rPr lang="en-US" sz="1200" dirty="0"/>
              <a:t>Keratosis (f) Dermatofibroma (g) Vascular Lesion (h) Squamous Cell</a:t>
            </a:r>
          </a:p>
          <a:p>
            <a:r>
              <a:rPr lang="en-US" sz="1200" dirty="0"/>
              <a:t>Carcinoma</a:t>
            </a:r>
          </a:p>
        </p:txBody>
      </p:sp>
      <p:pic>
        <p:nvPicPr>
          <p:cNvPr id="6" name="Picture 5">
            <a:extLst>
              <a:ext uri="{FF2B5EF4-FFF2-40B4-BE49-F238E27FC236}">
                <a16:creationId xmlns:a16="http://schemas.microsoft.com/office/drawing/2014/main" id="{385D3BDE-0D37-4869-BAED-A76F1ADE8722}"/>
              </a:ext>
            </a:extLst>
          </p:cNvPr>
          <p:cNvPicPr>
            <a:picLocks noChangeAspect="1"/>
          </p:cNvPicPr>
          <p:nvPr/>
        </p:nvPicPr>
        <p:blipFill>
          <a:blip r:embed="rId3"/>
          <a:stretch>
            <a:fillRect/>
          </a:stretch>
        </p:blipFill>
        <p:spPr>
          <a:xfrm>
            <a:off x="6096000" y="3469993"/>
            <a:ext cx="5215593" cy="2116319"/>
          </a:xfrm>
          <a:prstGeom prst="rect">
            <a:avLst/>
          </a:prstGeom>
        </p:spPr>
      </p:pic>
      <p:sp>
        <p:nvSpPr>
          <p:cNvPr id="11" name="TextBox 10">
            <a:extLst>
              <a:ext uri="{FF2B5EF4-FFF2-40B4-BE49-F238E27FC236}">
                <a16:creationId xmlns:a16="http://schemas.microsoft.com/office/drawing/2014/main" id="{9E317DFC-984E-455C-9808-6953CF0EBEFF}"/>
              </a:ext>
            </a:extLst>
          </p:cNvPr>
          <p:cNvSpPr txBox="1"/>
          <p:nvPr/>
        </p:nvSpPr>
        <p:spPr>
          <a:xfrm>
            <a:off x="6096000" y="5618162"/>
            <a:ext cx="6096000" cy="523220"/>
          </a:xfrm>
          <a:prstGeom prst="rect">
            <a:avLst/>
          </a:prstGeom>
          <a:noFill/>
        </p:spPr>
        <p:txBody>
          <a:bodyPr wrap="square">
            <a:spAutoFit/>
          </a:bodyPr>
          <a:lstStyle/>
          <a:p>
            <a:r>
              <a:rPr lang="en-US" sz="1400" dirty="0"/>
              <a:t>Types of clinical skin lesions where </a:t>
            </a:r>
          </a:p>
          <a:p>
            <a:r>
              <a:rPr lang="en-US" sz="1400" dirty="0"/>
              <a:t>(a) Benign  Keratosis (b) Melanoma (c) BCC (d) SCC</a:t>
            </a:r>
          </a:p>
        </p:txBody>
      </p:sp>
    </p:spTree>
    <p:extLst>
      <p:ext uri="{BB962C8B-B14F-4D97-AF65-F5344CB8AC3E}">
        <p14:creationId xmlns:p14="http://schemas.microsoft.com/office/powerpoint/2010/main" val="34372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E6FA-C322-4DB1-B3DB-F8EEA094F95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6EF62C4-9093-4904-B234-497541EAB7BB}"/>
              </a:ext>
            </a:extLst>
          </p:cNvPr>
          <p:cNvSpPr>
            <a:spLocks noGrp="1"/>
          </p:cNvSpPr>
          <p:nvPr>
            <p:ph idx="1"/>
          </p:nvPr>
        </p:nvSpPr>
        <p:spPr>
          <a:xfrm>
            <a:off x="581192" y="2340864"/>
            <a:ext cx="10626500" cy="1820075"/>
          </a:xfrm>
        </p:spPr>
        <p:txBody>
          <a:bodyPr>
            <a:normAutofit/>
          </a:bodyPr>
          <a:lstStyle/>
          <a:p>
            <a:r>
              <a:rPr lang="en-US" sz="2400" dirty="0">
                <a:effectLst>
                  <a:outerShdw blurRad="38100" dist="38100" dir="2700000" algn="tl">
                    <a:srgbClr val="000000">
                      <a:alpha val="43137"/>
                    </a:srgbClr>
                  </a:outerShdw>
                </a:effectLst>
              </a:rPr>
              <a:t>Suggest highest probability diagnoses for a given skin lesion image. </a:t>
            </a:r>
          </a:p>
          <a:p>
            <a:r>
              <a:rPr lang="en-US" sz="2400" dirty="0">
                <a:effectLst>
                  <a:outerShdw blurRad="38100" dist="38100" dir="2700000" algn="tl">
                    <a:srgbClr val="000000">
                      <a:alpha val="43137"/>
                    </a:srgbClr>
                  </a:outerShdw>
                </a:effectLst>
              </a:rPr>
              <a:t>Recommend possible tips and treatment for medicine</a:t>
            </a:r>
            <a:r>
              <a:rPr lang="en-US" sz="2800" dirty="0"/>
              <a:t>.</a:t>
            </a:r>
          </a:p>
        </p:txBody>
      </p:sp>
    </p:spTree>
    <p:extLst>
      <p:ext uri="{BB962C8B-B14F-4D97-AF65-F5344CB8AC3E}">
        <p14:creationId xmlns:p14="http://schemas.microsoft.com/office/powerpoint/2010/main" val="56707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5775-75EF-4923-A84F-84A9A1C407DE}"/>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0A63542-465D-42F0-82F0-D9027DFD7A0F}"/>
              </a:ext>
            </a:extLst>
          </p:cNvPr>
          <p:cNvSpPr>
            <a:spLocks noGrp="1"/>
          </p:cNvSpPr>
          <p:nvPr>
            <p:ph idx="1"/>
          </p:nvPr>
        </p:nvSpPr>
        <p:spPr>
          <a:xfrm>
            <a:off x="673470" y="2097584"/>
            <a:ext cx="10500666" cy="1920744"/>
          </a:xfrm>
        </p:spPr>
        <p:style>
          <a:lnRef idx="1">
            <a:schemeClr val="accent2"/>
          </a:lnRef>
          <a:fillRef idx="3">
            <a:schemeClr val="accent2"/>
          </a:fillRef>
          <a:effectRef idx="2">
            <a:schemeClr val="accent2"/>
          </a:effectRef>
          <a:fontRef idx="minor">
            <a:schemeClr val="lt1"/>
          </a:fontRef>
        </p:style>
        <p:txBody>
          <a:bodyPr>
            <a:normAutofit/>
          </a:bodyPr>
          <a:lstStyle/>
          <a:p>
            <a:r>
              <a:rPr lang="en-US" sz="2000" dirty="0"/>
              <a:t>Design &amp; develop </a:t>
            </a:r>
            <a:r>
              <a:rPr lang="en-US" sz="2000" i="1" dirty="0"/>
              <a:t>Artificial Intelligence (AI) </a:t>
            </a:r>
            <a:r>
              <a:rPr lang="en-US" sz="2000" dirty="0"/>
              <a:t>enabled computer-aided diagnostics(CAD) solutions for the diagnosis of skin cancer. With the increasing incidence of skin cancers, low awareness among a growing population, and a lack of adequate clinical expertise and services, there is an immediate need for AI systems to assist clinicians in this domain.</a:t>
            </a:r>
          </a:p>
        </p:txBody>
      </p:sp>
    </p:spTree>
    <p:extLst>
      <p:ext uri="{BB962C8B-B14F-4D97-AF65-F5344CB8AC3E}">
        <p14:creationId xmlns:p14="http://schemas.microsoft.com/office/powerpoint/2010/main" val="271936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6826-7AA5-40D5-B750-DA8B21A3FF4D}"/>
              </a:ext>
            </a:extLst>
          </p:cNvPr>
          <p:cNvSpPr>
            <a:spLocks noGrp="1"/>
          </p:cNvSpPr>
          <p:nvPr>
            <p:ph type="title"/>
          </p:nvPr>
        </p:nvSpPr>
        <p:spPr>
          <a:xfrm>
            <a:off x="581192" y="702156"/>
            <a:ext cx="11029616" cy="558233"/>
          </a:xfrm>
        </p:spPr>
        <p:txBody>
          <a:bodyPr/>
          <a:lstStyle/>
          <a:p>
            <a:r>
              <a:rPr lang="en-US" dirty="0"/>
              <a:t>Propose Solution</a:t>
            </a:r>
          </a:p>
        </p:txBody>
      </p:sp>
      <p:sp>
        <p:nvSpPr>
          <p:cNvPr id="3" name="Content Placeholder 2">
            <a:extLst>
              <a:ext uri="{FF2B5EF4-FFF2-40B4-BE49-F238E27FC236}">
                <a16:creationId xmlns:a16="http://schemas.microsoft.com/office/drawing/2014/main" id="{AB7F9EE6-66AD-4AB0-937B-C199ABD560FF}"/>
              </a:ext>
            </a:extLst>
          </p:cNvPr>
          <p:cNvSpPr>
            <a:spLocks noGrp="1"/>
          </p:cNvSpPr>
          <p:nvPr>
            <p:ph idx="1"/>
          </p:nvPr>
        </p:nvSpPr>
        <p:spPr>
          <a:xfrm>
            <a:off x="581192" y="1315310"/>
            <a:ext cx="11029615" cy="2113690"/>
          </a:xfrm>
        </p:spPr>
        <p:style>
          <a:lnRef idx="0">
            <a:schemeClr val="accent2"/>
          </a:lnRef>
          <a:fillRef idx="3">
            <a:schemeClr val="accent2"/>
          </a:fillRef>
          <a:effectRef idx="3">
            <a:schemeClr val="accent2"/>
          </a:effectRef>
          <a:fontRef idx="minor">
            <a:schemeClr val="lt1"/>
          </a:fontRef>
        </p:style>
        <p:txBody>
          <a:bodyPr>
            <a:normAutofit/>
          </a:bodyPr>
          <a:lstStyle/>
          <a:p>
            <a:r>
              <a:rPr lang="en-US" sz="2000" dirty="0"/>
              <a:t>AI-enabled computer-aided diagnostics (CAD) solutions are poised to revolutionize medicine and health care, especially in medical imaging.</a:t>
            </a:r>
          </a:p>
          <a:p>
            <a:r>
              <a:rPr lang="en-US" sz="2000" dirty="0"/>
              <a:t>Deep learning has provided various end-to-end solutions in the detection of abnormalities such as breast cancer, brain tumors, lung cancer, esophageal cancer, skin lesions, and foot ulcers across multiple image modalities of medical imaging</a:t>
            </a:r>
          </a:p>
        </p:txBody>
      </p:sp>
      <p:pic>
        <p:nvPicPr>
          <p:cNvPr id="5" name="Picture 4">
            <a:extLst>
              <a:ext uri="{FF2B5EF4-FFF2-40B4-BE49-F238E27FC236}">
                <a16:creationId xmlns:a16="http://schemas.microsoft.com/office/drawing/2014/main" id="{3084CEC9-DFAA-4048-A90B-30F5BBB3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3483921"/>
            <a:ext cx="11029616" cy="2892165"/>
          </a:xfrm>
          <a:prstGeom prst="rect">
            <a:avLst/>
          </a:prstGeom>
        </p:spPr>
      </p:pic>
    </p:spTree>
    <p:extLst>
      <p:ext uri="{BB962C8B-B14F-4D97-AF65-F5344CB8AC3E}">
        <p14:creationId xmlns:p14="http://schemas.microsoft.com/office/powerpoint/2010/main" val="389649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2006-2CEA-43CC-BEBC-27B3C5A3DC7A}"/>
              </a:ext>
            </a:extLst>
          </p:cNvPr>
          <p:cNvSpPr>
            <a:spLocks noGrp="1"/>
          </p:cNvSpPr>
          <p:nvPr>
            <p:ph type="title"/>
          </p:nvPr>
        </p:nvSpPr>
        <p:spPr>
          <a:xfrm>
            <a:off x="581192" y="702156"/>
            <a:ext cx="11029616" cy="673638"/>
          </a:xfrm>
        </p:spPr>
        <p:txBody>
          <a:bodyPr/>
          <a:lstStyle/>
          <a:p>
            <a:r>
              <a:rPr lang="en-US" dirty="0"/>
              <a:t>Life Cycle of DS USE CASE</a:t>
            </a:r>
          </a:p>
        </p:txBody>
      </p:sp>
      <p:pic>
        <p:nvPicPr>
          <p:cNvPr id="5" name="Content Placeholder 4">
            <a:extLst>
              <a:ext uri="{FF2B5EF4-FFF2-40B4-BE49-F238E27FC236}">
                <a16:creationId xmlns:a16="http://schemas.microsoft.com/office/drawing/2014/main" id="{D7A51D07-0A6E-41D6-A60F-A83F044AE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793" y="1552575"/>
            <a:ext cx="8850385" cy="5020272"/>
          </a:xfrm>
        </p:spPr>
      </p:pic>
    </p:spTree>
    <p:extLst>
      <p:ext uri="{BB962C8B-B14F-4D97-AF65-F5344CB8AC3E}">
        <p14:creationId xmlns:p14="http://schemas.microsoft.com/office/powerpoint/2010/main" val="101797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04FC-520E-4AAD-B925-DA06CB047607}"/>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A0E1EE2D-D6EA-4097-8C36-8D5E0EBC5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81" y="2140227"/>
            <a:ext cx="5822215" cy="3803373"/>
          </a:xfrm>
        </p:spPr>
      </p:pic>
      <p:pic>
        <p:nvPicPr>
          <p:cNvPr id="7" name="Picture 6">
            <a:extLst>
              <a:ext uri="{FF2B5EF4-FFF2-40B4-BE49-F238E27FC236}">
                <a16:creationId xmlns:a16="http://schemas.microsoft.com/office/drawing/2014/main" id="{933A5A3A-EF63-4BE3-B736-0A1EDBB26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374" y="2259252"/>
            <a:ext cx="4672666" cy="3190077"/>
          </a:xfrm>
          <a:prstGeom prst="rect">
            <a:avLst/>
          </a:prstGeom>
        </p:spPr>
      </p:pic>
      <p:sp>
        <p:nvSpPr>
          <p:cNvPr id="8" name="Rectangle 7">
            <a:extLst>
              <a:ext uri="{FF2B5EF4-FFF2-40B4-BE49-F238E27FC236}">
                <a16:creationId xmlns:a16="http://schemas.microsoft.com/office/drawing/2014/main" id="{226A98FF-B74B-44A5-9A49-D5DDAF4F4094}"/>
              </a:ext>
            </a:extLst>
          </p:cNvPr>
          <p:cNvSpPr/>
          <p:nvPr/>
        </p:nvSpPr>
        <p:spPr>
          <a:xfrm>
            <a:off x="665082" y="6155844"/>
            <a:ext cx="4672667" cy="427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Fig-  2  System overview</a:t>
            </a:r>
          </a:p>
        </p:txBody>
      </p:sp>
      <p:sp>
        <p:nvSpPr>
          <p:cNvPr id="10" name="Rectangle 9">
            <a:extLst>
              <a:ext uri="{FF2B5EF4-FFF2-40B4-BE49-F238E27FC236}">
                <a16:creationId xmlns:a16="http://schemas.microsoft.com/office/drawing/2014/main" id="{561F5E52-D041-4177-A425-863F2E709E92}"/>
              </a:ext>
            </a:extLst>
          </p:cNvPr>
          <p:cNvSpPr/>
          <p:nvPr/>
        </p:nvSpPr>
        <p:spPr>
          <a:xfrm>
            <a:off x="7247228" y="6155844"/>
            <a:ext cx="4672667" cy="427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Fig-  3   Workflow  of model on server as well as client </a:t>
            </a:r>
          </a:p>
        </p:txBody>
      </p:sp>
    </p:spTree>
    <p:extLst>
      <p:ext uri="{BB962C8B-B14F-4D97-AF65-F5344CB8AC3E}">
        <p14:creationId xmlns:p14="http://schemas.microsoft.com/office/powerpoint/2010/main" val="96275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249-8C6B-478C-9BD9-66EB8C425B73}"/>
              </a:ext>
            </a:extLst>
          </p:cNvPr>
          <p:cNvSpPr>
            <a:spLocks noGrp="1"/>
          </p:cNvSpPr>
          <p:nvPr>
            <p:ph type="title"/>
          </p:nvPr>
        </p:nvSpPr>
        <p:spPr/>
        <p:txBody>
          <a:bodyPr/>
          <a:lstStyle/>
          <a:p>
            <a:r>
              <a:rPr lang="en-US" dirty="0"/>
              <a:t> operations on skin images</a:t>
            </a:r>
          </a:p>
        </p:txBody>
      </p:sp>
      <p:pic>
        <p:nvPicPr>
          <p:cNvPr id="5" name="Content Placeholder 4">
            <a:extLst>
              <a:ext uri="{FF2B5EF4-FFF2-40B4-BE49-F238E27FC236}">
                <a16:creationId xmlns:a16="http://schemas.microsoft.com/office/drawing/2014/main" id="{4AA5E357-5DA0-4247-A22B-E9A012BAB600}"/>
              </a:ext>
            </a:extLst>
          </p:cNvPr>
          <p:cNvPicPr>
            <a:picLocks noGrp="1" noChangeAspect="1"/>
          </p:cNvPicPr>
          <p:nvPr>
            <p:ph idx="1"/>
          </p:nvPr>
        </p:nvPicPr>
        <p:blipFill>
          <a:blip r:embed="rId2"/>
          <a:stretch>
            <a:fillRect/>
          </a:stretch>
        </p:blipFill>
        <p:spPr>
          <a:xfrm>
            <a:off x="581192" y="1831856"/>
            <a:ext cx="5161799" cy="43646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Rectangle 5">
            <a:extLst>
              <a:ext uri="{FF2B5EF4-FFF2-40B4-BE49-F238E27FC236}">
                <a16:creationId xmlns:a16="http://schemas.microsoft.com/office/drawing/2014/main" id="{7E153920-4AE1-494C-8DFD-9271016D14F1}"/>
              </a:ext>
            </a:extLst>
          </p:cNvPr>
          <p:cNvSpPr/>
          <p:nvPr/>
        </p:nvSpPr>
        <p:spPr>
          <a:xfrm>
            <a:off x="3221373" y="6358855"/>
            <a:ext cx="4236440" cy="318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Fig 4 Global Work flow</a:t>
            </a:r>
          </a:p>
        </p:txBody>
      </p:sp>
      <p:pic>
        <p:nvPicPr>
          <p:cNvPr id="4" name="Picture 3">
            <a:extLst>
              <a:ext uri="{FF2B5EF4-FFF2-40B4-BE49-F238E27FC236}">
                <a16:creationId xmlns:a16="http://schemas.microsoft.com/office/drawing/2014/main" id="{7D756B91-406C-41A5-BAD9-C11C28FBF2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6375" y="1606378"/>
            <a:ext cx="3861713" cy="49138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92249137"/>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E41"/>
      </a:dk2>
      <a:lt2>
        <a:srgbClr val="E2E3E8"/>
      </a:lt2>
      <a:accent1>
        <a:srgbClr val="B7A114"/>
      </a:accent1>
      <a:accent2>
        <a:srgbClr val="E77E29"/>
      </a:accent2>
      <a:accent3>
        <a:srgbClr val="86AE1F"/>
      </a:accent3>
      <a:accent4>
        <a:srgbClr val="1788D5"/>
      </a:accent4>
      <a:accent5>
        <a:srgbClr val="294BE7"/>
      </a:accent5>
      <a:accent6>
        <a:srgbClr val="613BDB"/>
      </a:accent6>
      <a:hlink>
        <a:srgbClr val="6371CB"/>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426</TotalTime>
  <Words>657</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Schoolbook</vt:lpstr>
      <vt:lpstr>Franklin Gothic Book</vt:lpstr>
      <vt:lpstr>Wingdings 2</vt:lpstr>
      <vt:lpstr>DividendVTI</vt:lpstr>
      <vt:lpstr>Skin Lesion Analyzer</vt:lpstr>
      <vt:lpstr>Content</vt:lpstr>
      <vt:lpstr>Introduction</vt:lpstr>
      <vt:lpstr>Objective</vt:lpstr>
      <vt:lpstr>Business problem</vt:lpstr>
      <vt:lpstr>Propose Solution</vt:lpstr>
      <vt:lpstr>Life Cycle of DS USE CASE</vt:lpstr>
      <vt:lpstr>System Architecture</vt:lpstr>
      <vt:lpstr> operations on skin images</vt:lpstr>
      <vt:lpstr>Outcome / Result</vt:lpstr>
      <vt:lpstr>Sample Outcome</vt:lpstr>
      <vt:lpstr>requirement</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 Analyzer</dc:title>
  <dc:creator>HP</dc:creator>
  <cp:lastModifiedBy>ddd kumar</cp:lastModifiedBy>
  <cp:revision>40</cp:revision>
  <cp:lastPrinted>2020-09-17T05:22:39Z</cp:lastPrinted>
  <dcterms:created xsi:type="dcterms:W3CDTF">2020-09-17T01:22:54Z</dcterms:created>
  <dcterms:modified xsi:type="dcterms:W3CDTF">2021-03-19T06:42:14Z</dcterms:modified>
</cp:coreProperties>
</file>