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D1B5A-48AA-4014-83EA-B0C8FDF787AB}" v="375" dt="2022-08-03T15:46:38.637"/>
    <p1510:client id="{14BA37FD-2EFA-51DD-31A1-E6E6AF74598D}" v="2" dt="2022-08-04T15:40:41.936"/>
    <p1510:client id="{1BADA097-9B02-40C3-89A0-E76657904F33}" v="17" dt="2022-08-06T10:46:44.472"/>
    <p1510:client id="{B4981AC3-4325-490E-8500-424C7048144C}" v="2" dt="2022-08-04T13:11:48.957"/>
    <p1510:client id="{EF5B2FF1-5F26-AD25-72B5-F16E600FE49C}" v="169" dt="2022-08-04T15:34:53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EF2E3-AF6F-4D35-8C86-C680525DCD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A1A21-2164-4F92-934C-823753ECCCDD}">
      <dgm:prSet/>
      <dgm:spPr/>
      <dgm:t>
        <a:bodyPr/>
        <a:lstStyle/>
        <a:p>
          <a:r>
            <a:rPr lang="en-US"/>
            <a:t>The work proposed in this paper focuses mainly on various data mining practices that are employed in heart disease prediction.</a:t>
          </a:r>
        </a:p>
      </dgm:t>
    </dgm:pt>
    <dgm:pt modelId="{EE5AD736-B829-4160-914C-BD394A70D5DC}" type="parTrans" cxnId="{61237223-5CFA-4366-8D0C-05AA84527886}">
      <dgm:prSet/>
      <dgm:spPr/>
      <dgm:t>
        <a:bodyPr/>
        <a:lstStyle/>
        <a:p>
          <a:endParaRPr lang="en-US"/>
        </a:p>
      </dgm:t>
    </dgm:pt>
    <dgm:pt modelId="{53383188-3720-44A9-B0E4-FA9CEEA438BD}" type="sibTrans" cxnId="{61237223-5CFA-4366-8D0C-05AA84527886}">
      <dgm:prSet/>
      <dgm:spPr/>
      <dgm:t>
        <a:bodyPr/>
        <a:lstStyle/>
        <a:p>
          <a:endParaRPr lang="en-US"/>
        </a:p>
      </dgm:t>
    </dgm:pt>
    <dgm:pt modelId="{B3F09994-16D4-4D8A-9A28-23AB51A4BA36}">
      <dgm:prSet/>
      <dgm:spPr/>
      <dgm:t>
        <a:bodyPr/>
        <a:lstStyle/>
        <a:p>
          <a:r>
            <a:rPr lang="en-US"/>
            <a:t>Records of a large set of medical data created by medical experts are available for analyzing and extracting valuable knowledge from it. </a:t>
          </a:r>
        </a:p>
      </dgm:t>
    </dgm:pt>
    <dgm:pt modelId="{ECB3073A-A50A-4FDA-A6A3-73DFCD4D594A}" type="parTrans" cxnId="{A09DF56E-DBF6-4EB3-818A-3A04863EA979}">
      <dgm:prSet/>
      <dgm:spPr/>
      <dgm:t>
        <a:bodyPr/>
        <a:lstStyle/>
        <a:p>
          <a:endParaRPr lang="en-US"/>
        </a:p>
      </dgm:t>
    </dgm:pt>
    <dgm:pt modelId="{5527E652-5095-4049-A43B-357C4E3DB45F}" type="sibTrans" cxnId="{A09DF56E-DBF6-4EB3-818A-3A04863EA979}">
      <dgm:prSet/>
      <dgm:spPr/>
      <dgm:t>
        <a:bodyPr/>
        <a:lstStyle/>
        <a:p>
          <a:endParaRPr lang="en-US"/>
        </a:p>
      </dgm:t>
    </dgm:pt>
    <dgm:pt modelId="{1F251EE0-FD07-4BD0-9F46-090F2C27CD69}">
      <dgm:prSet/>
      <dgm:spPr/>
      <dgm:t>
        <a:bodyPr/>
        <a:lstStyle/>
        <a:p>
          <a:r>
            <a:rPr lang="en-US"/>
            <a:t>Mostly the medical database consists of discrete information, thereby decision-making becomes a complex task. </a:t>
          </a:r>
        </a:p>
      </dgm:t>
    </dgm:pt>
    <dgm:pt modelId="{A8E5562A-0EF2-4135-BB7C-F78C32E9198C}" type="parTrans" cxnId="{7AA6BF2B-5491-424D-9FD6-F38BF43B8043}">
      <dgm:prSet/>
      <dgm:spPr/>
      <dgm:t>
        <a:bodyPr/>
        <a:lstStyle/>
        <a:p>
          <a:endParaRPr lang="en-US"/>
        </a:p>
      </dgm:t>
    </dgm:pt>
    <dgm:pt modelId="{7DF66072-414F-4722-942E-BC031DB80B37}" type="sibTrans" cxnId="{7AA6BF2B-5491-424D-9FD6-F38BF43B8043}">
      <dgm:prSet/>
      <dgm:spPr/>
      <dgm:t>
        <a:bodyPr/>
        <a:lstStyle/>
        <a:p>
          <a:endParaRPr lang="en-US"/>
        </a:p>
      </dgm:t>
    </dgm:pt>
    <dgm:pt modelId="{56326990-B682-42DE-A675-064C2C29F7D8}">
      <dgm:prSet/>
      <dgm:spPr/>
      <dgm:t>
        <a:bodyPr/>
        <a:lstStyle/>
        <a:p>
          <a:r>
            <a:rPr lang="en-US"/>
            <a:t>The main goal of this paper is to provide a tool for doctors to detect heart disease at an early stage.</a:t>
          </a:r>
        </a:p>
      </dgm:t>
    </dgm:pt>
    <dgm:pt modelId="{7289D8CF-C46B-4A4B-8499-0A92A4E18BD8}" type="parTrans" cxnId="{92E32020-A2A7-4ADB-B263-438516D1FE21}">
      <dgm:prSet/>
      <dgm:spPr/>
      <dgm:t>
        <a:bodyPr/>
        <a:lstStyle/>
        <a:p>
          <a:endParaRPr lang="en-US"/>
        </a:p>
      </dgm:t>
    </dgm:pt>
    <dgm:pt modelId="{B65D8C0A-98BD-4005-B350-083A3BB4BC69}" type="sibTrans" cxnId="{92E32020-A2A7-4ADB-B263-438516D1FE21}">
      <dgm:prSet/>
      <dgm:spPr/>
      <dgm:t>
        <a:bodyPr/>
        <a:lstStyle/>
        <a:p>
          <a:endParaRPr lang="en-US"/>
        </a:p>
      </dgm:t>
    </dgm:pt>
    <dgm:pt modelId="{A5D63A99-D030-4842-BF14-5CA0BED53552}" type="pres">
      <dgm:prSet presAssocID="{C26EF2E3-AF6F-4D35-8C86-C680525DCD35}" presName="linear" presStyleCnt="0">
        <dgm:presLayoutVars>
          <dgm:animLvl val="lvl"/>
          <dgm:resizeHandles val="exact"/>
        </dgm:presLayoutVars>
      </dgm:prSet>
      <dgm:spPr/>
    </dgm:pt>
    <dgm:pt modelId="{FD58E43E-A863-40A5-8474-C773468F9FA9}" type="pres">
      <dgm:prSet presAssocID="{E37A1A21-2164-4F92-934C-823753ECCC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FA3532-96DA-4379-9225-643BD86E32E8}" type="pres">
      <dgm:prSet presAssocID="{53383188-3720-44A9-B0E4-FA9CEEA438BD}" presName="spacer" presStyleCnt="0"/>
      <dgm:spPr/>
    </dgm:pt>
    <dgm:pt modelId="{ADC3177F-83D3-433B-A59C-8C9FA507A8A2}" type="pres">
      <dgm:prSet presAssocID="{B3F09994-16D4-4D8A-9A28-23AB51A4BA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FD997E-B45E-489E-A284-9948CAFDA8CB}" type="pres">
      <dgm:prSet presAssocID="{5527E652-5095-4049-A43B-357C4E3DB45F}" presName="spacer" presStyleCnt="0"/>
      <dgm:spPr/>
    </dgm:pt>
    <dgm:pt modelId="{AB3EE5AB-02A5-4916-B878-7F178ECB84A9}" type="pres">
      <dgm:prSet presAssocID="{1F251EE0-FD07-4BD0-9F46-090F2C27CD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B1B4C5-BBD5-4EC8-87D0-3827C5FD2608}" type="pres">
      <dgm:prSet presAssocID="{7DF66072-414F-4722-942E-BC031DB80B37}" presName="spacer" presStyleCnt="0"/>
      <dgm:spPr/>
    </dgm:pt>
    <dgm:pt modelId="{1AC38C4A-9DA2-4B62-ABE7-41874E22FEFB}" type="pres">
      <dgm:prSet presAssocID="{56326990-B682-42DE-A675-064C2C29F7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697203-F02C-4B6D-80AF-FDC5AC800692}" type="presOf" srcId="{1F251EE0-FD07-4BD0-9F46-090F2C27CD69}" destId="{AB3EE5AB-02A5-4916-B878-7F178ECB84A9}" srcOrd="0" destOrd="0" presId="urn:microsoft.com/office/officeart/2005/8/layout/vList2"/>
    <dgm:cxn modelId="{92E32020-A2A7-4ADB-B263-438516D1FE21}" srcId="{C26EF2E3-AF6F-4D35-8C86-C680525DCD35}" destId="{56326990-B682-42DE-A675-064C2C29F7D8}" srcOrd="3" destOrd="0" parTransId="{7289D8CF-C46B-4A4B-8499-0A92A4E18BD8}" sibTransId="{B65D8C0A-98BD-4005-B350-083A3BB4BC69}"/>
    <dgm:cxn modelId="{61237223-5CFA-4366-8D0C-05AA84527886}" srcId="{C26EF2E3-AF6F-4D35-8C86-C680525DCD35}" destId="{E37A1A21-2164-4F92-934C-823753ECCCDD}" srcOrd="0" destOrd="0" parTransId="{EE5AD736-B829-4160-914C-BD394A70D5DC}" sibTransId="{53383188-3720-44A9-B0E4-FA9CEEA438BD}"/>
    <dgm:cxn modelId="{7AA6BF2B-5491-424D-9FD6-F38BF43B8043}" srcId="{C26EF2E3-AF6F-4D35-8C86-C680525DCD35}" destId="{1F251EE0-FD07-4BD0-9F46-090F2C27CD69}" srcOrd="2" destOrd="0" parTransId="{A8E5562A-0EF2-4135-BB7C-F78C32E9198C}" sibTransId="{7DF66072-414F-4722-942E-BC031DB80B37}"/>
    <dgm:cxn modelId="{C5A3F64A-C2CF-44A8-AC3A-9ADD4CB8F9C1}" type="presOf" srcId="{E37A1A21-2164-4F92-934C-823753ECCCDD}" destId="{FD58E43E-A863-40A5-8474-C773468F9FA9}" srcOrd="0" destOrd="0" presId="urn:microsoft.com/office/officeart/2005/8/layout/vList2"/>
    <dgm:cxn modelId="{A09DF56E-DBF6-4EB3-818A-3A04863EA979}" srcId="{C26EF2E3-AF6F-4D35-8C86-C680525DCD35}" destId="{B3F09994-16D4-4D8A-9A28-23AB51A4BA36}" srcOrd="1" destOrd="0" parTransId="{ECB3073A-A50A-4FDA-A6A3-73DFCD4D594A}" sibTransId="{5527E652-5095-4049-A43B-357C4E3DB45F}"/>
    <dgm:cxn modelId="{9345A6A7-281F-49E7-BFEA-C66B841C3D13}" type="presOf" srcId="{B3F09994-16D4-4D8A-9A28-23AB51A4BA36}" destId="{ADC3177F-83D3-433B-A59C-8C9FA507A8A2}" srcOrd="0" destOrd="0" presId="urn:microsoft.com/office/officeart/2005/8/layout/vList2"/>
    <dgm:cxn modelId="{D22974D3-978A-4CB1-B41D-D4142AB2E2D7}" type="presOf" srcId="{56326990-B682-42DE-A675-064C2C29F7D8}" destId="{1AC38C4A-9DA2-4B62-ABE7-41874E22FEFB}" srcOrd="0" destOrd="0" presId="urn:microsoft.com/office/officeart/2005/8/layout/vList2"/>
    <dgm:cxn modelId="{88C45FF6-3D8F-42C4-B2B8-1F7456BBC4CE}" type="presOf" srcId="{C26EF2E3-AF6F-4D35-8C86-C680525DCD35}" destId="{A5D63A99-D030-4842-BF14-5CA0BED53552}" srcOrd="0" destOrd="0" presId="urn:microsoft.com/office/officeart/2005/8/layout/vList2"/>
    <dgm:cxn modelId="{06A12A65-F6D8-47B7-B617-329AE132073A}" type="presParOf" srcId="{A5D63A99-D030-4842-BF14-5CA0BED53552}" destId="{FD58E43E-A863-40A5-8474-C773468F9FA9}" srcOrd="0" destOrd="0" presId="urn:microsoft.com/office/officeart/2005/8/layout/vList2"/>
    <dgm:cxn modelId="{FB794BA8-E00A-4A85-B4C6-9DC565797F6E}" type="presParOf" srcId="{A5D63A99-D030-4842-BF14-5CA0BED53552}" destId="{64FA3532-96DA-4379-9225-643BD86E32E8}" srcOrd="1" destOrd="0" presId="urn:microsoft.com/office/officeart/2005/8/layout/vList2"/>
    <dgm:cxn modelId="{9F761A25-D02D-4BA1-BC32-C91FED82A9BF}" type="presParOf" srcId="{A5D63A99-D030-4842-BF14-5CA0BED53552}" destId="{ADC3177F-83D3-433B-A59C-8C9FA507A8A2}" srcOrd="2" destOrd="0" presId="urn:microsoft.com/office/officeart/2005/8/layout/vList2"/>
    <dgm:cxn modelId="{F88B85C5-B9C7-4BD9-BE51-D75CBA584C84}" type="presParOf" srcId="{A5D63A99-D030-4842-BF14-5CA0BED53552}" destId="{C6FD997E-B45E-489E-A284-9948CAFDA8CB}" srcOrd="3" destOrd="0" presId="urn:microsoft.com/office/officeart/2005/8/layout/vList2"/>
    <dgm:cxn modelId="{02228094-B515-46D6-8956-D664CAE22B7C}" type="presParOf" srcId="{A5D63A99-D030-4842-BF14-5CA0BED53552}" destId="{AB3EE5AB-02A5-4916-B878-7F178ECB84A9}" srcOrd="4" destOrd="0" presId="urn:microsoft.com/office/officeart/2005/8/layout/vList2"/>
    <dgm:cxn modelId="{FEEF2CE7-4DD5-4CA6-8807-6BBBF00FB56B}" type="presParOf" srcId="{A5D63A99-D030-4842-BF14-5CA0BED53552}" destId="{9EB1B4C5-BBD5-4EC8-87D0-3827C5FD2608}" srcOrd="5" destOrd="0" presId="urn:microsoft.com/office/officeart/2005/8/layout/vList2"/>
    <dgm:cxn modelId="{12904057-4B44-4EC7-A541-73380E9466A5}" type="presParOf" srcId="{A5D63A99-D030-4842-BF14-5CA0BED53552}" destId="{1AC38C4A-9DA2-4B62-ABE7-41874E22FE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8E43E-A863-40A5-8474-C773468F9FA9}">
      <dsp:nvSpPr>
        <dsp:cNvPr id="0" name=""/>
        <dsp:cNvSpPr/>
      </dsp:nvSpPr>
      <dsp:spPr>
        <a:xfrm>
          <a:off x="0" y="16669"/>
          <a:ext cx="6594475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work proposed in this paper focuses mainly on various data mining practices that are employed in heart disease prediction.</a:t>
          </a:r>
        </a:p>
      </dsp:txBody>
      <dsp:txXfrm>
        <a:off x="64425" y="81094"/>
        <a:ext cx="6465625" cy="1190909"/>
      </dsp:txXfrm>
    </dsp:sp>
    <dsp:sp modelId="{ADC3177F-83D3-433B-A59C-8C9FA507A8A2}">
      <dsp:nvSpPr>
        <dsp:cNvPr id="0" name=""/>
        <dsp:cNvSpPr/>
      </dsp:nvSpPr>
      <dsp:spPr>
        <a:xfrm>
          <a:off x="0" y="1405549"/>
          <a:ext cx="6594475" cy="131975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Records of a large set of medical data created by medical experts are available for analyzing and extracting valuable knowledge from it. </a:t>
          </a:r>
        </a:p>
      </dsp:txBody>
      <dsp:txXfrm>
        <a:off x="64425" y="1469974"/>
        <a:ext cx="6465625" cy="1190909"/>
      </dsp:txXfrm>
    </dsp:sp>
    <dsp:sp modelId="{AB3EE5AB-02A5-4916-B878-7F178ECB84A9}">
      <dsp:nvSpPr>
        <dsp:cNvPr id="0" name=""/>
        <dsp:cNvSpPr/>
      </dsp:nvSpPr>
      <dsp:spPr>
        <a:xfrm>
          <a:off x="0" y="2794429"/>
          <a:ext cx="6594475" cy="131975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Mostly the medical database consists of discrete information, thereby decision-making becomes a complex task. </a:t>
          </a:r>
        </a:p>
      </dsp:txBody>
      <dsp:txXfrm>
        <a:off x="64425" y="2858854"/>
        <a:ext cx="6465625" cy="1190909"/>
      </dsp:txXfrm>
    </dsp:sp>
    <dsp:sp modelId="{1AC38C4A-9DA2-4B62-ABE7-41874E22FEFB}">
      <dsp:nvSpPr>
        <dsp:cNvPr id="0" name=""/>
        <dsp:cNvSpPr/>
      </dsp:nvSpPr>
      <dsp:spPr>
        <a:xfrm>
          <a:off x="0" y="4183309"/>
          <a:ext cx="6594475" cy="1319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main goal of this paper is to provide a tool for doctors to detect heart disease at an early stage.</a:t>
          </a:r>
        </a:p>
      </dsp:txBody>
      <dsp:txXfrm>
        <a:off x="64425" y="4247734"/>
        <a:ext cx="6465625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521-016-2604-1" TargetMode="External"/><Relationship Id="rId2" Type="http://schemas.openxmlformats.org/officeDocument/2006/relationships/hyperlink" Target="https://doi.org/10.1007/s12553-020-00505-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>
                <a:cs typeface="Calibri Light"/>
              </a:rPr>
              <a:t>Heart Disease Prediction Using Machine Learning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cs typeface="Calibri"/>
              </a:rPr>
              <a:t>19CCE213 Machine Learning and Artificial Learning</a:t>
            </a:r>
          </a:p>
          <a:p>
            <a:r>
              <a:rPr lang="en-US" sz="1900">
                <a:cs typeface="Calibri"/>
              </a:rPr>
              <a:t>Bachelor of Technology, Computer and Communication Engineering</a:t>
            </a:r>
          </a:p>
          <a:p>
            <a:r>
              <a:rPr lang="en-US" sz="1900">
                <a:cs typeface="Calibri"/>
              </a:rPr>
              <a:t>2020 – 2024 Batch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55CA4-A8E8-DC87-D260-9B55B9B5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C7BC-7BB1-E09F-2C9D-8618408F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800" dirty="0">
                <a:ea typeface="+mn-lt"/>
                <a:cs typeface="+mn-lt"/>
              </a:rPr>
              <a:t>D. Bertsimas, L. </a:t>
            </a:r>
            <a:r>
              <a:rPr lang="en-US" sz="1800" dirty="0" err="1">
                <a:ea typeface="+mn-lt"/>
                <a:cs typeface="+mn-lt"/>
              </a:rPr>
              <a:t>Mingardi</a:t>
            </a:r>
            <a:r>
              <a:rPr lang="en-US" sz="1800" dirty="0">
                <a:ea typeface="+mn-lt"/>
                <a:cs typeface="+mn-lt"/>
              </a:rPr>
              <a:t> and B. Stellato, "Machine Learning for Real-Time Heart Disease Prediction," in IEEE Journal of Biomedical and Health Informatics, vol. 25, no. 9, pp. 3627-3637, Sept. 2021, </a:t>
            </a:r>
            <a:r>
              <a:rPr lang="en-US" sz="1800" dirty="0" err="1">
                <a:ea typeface="+mn-lt"/>
                <a:cs typeface="+mn-lt"/>
              </a:rPr>
              <a:t>doi</a:t>
            </a:r>
            <a:r>
              <a:rPr lang="en-US" sz="1800" dirty="0">
                <a:ea typeface="+mn-lt"/>
                <a:cs typeface="+mn-lt"/>
              </a:rPr>
              <a:t>: 10.1109/JBHI.2021.3066347.</a:t>
            </a:r>
          </a:p>
          <a:p>
            <a:r>
              <a:rPr lang="en-US" sz="1800" dirty="0">
                <a:ea typeface="+mn-lt"/>
                <a:cs typeface="+mn-lt"/>
              </a:rPr>
              <a:t>N. L. Fitriyani, M. </a:t>
            </a:r>
            <a:r>
              <a:rPr lang="en-US" sz="1800" dirty="0" err="1">
                <a:ea typeface="+mn-lt"/>
                <a:cs typeface="+mn-lt"/>
              </a:rPr>
              <a:t>Syafrudin</a:t>
            </a:r>
            <a:r>
              <a:rPr lang="en-US" sz="1800" dirty="0">
                <a:ea typeface="+mn-lt"/>
                <a:cs typeface="+mn-lt"/>
              </a:rPr>
              <a:t>, G. Alfian and J. Rhee, "HDPM: An Effective Heart Disease Prediction Model for a Clinical Decision Support System," in IEEE Access, vol. 8, pp. 133034-133050, 2020, </a:t>
            </a:r>
            <a:r>
              <a:rPr lang="en-US" sz="1800" dirty="0" err="1">
                <a:ea typeface="+mn-lt"/>
                <a:cs typeface="+mn-lt"/>
              </a:rPr>
              <a:t>doi</a:t>
            </a:r>
            <a:r>
              <a:rPr lang="en-US" sz="1800" dirty="0">
                <a:ea typeface="+mn-lt"/>
                <a:cs typeface="+mn-lt"/>
              </a:rPr>
              <a:t>: 10.1109/ACCESS.2020.3010511.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Katarya</a:t>
            </a:r>
            <a:r>
              <a:rPr lang="en-US" sz="1800" dirty="0">
                <a:ea typeface="+mn-lt"/>
                <a:cs typeface="+mn-lt"/>
              </a:rPr>
              <a:t>, R., Meena, S.K. Machine Learning Techniques for Heart Disease Prediction: A Comparative Study and Analysis. Health Technol. 11, 87–97 (2021). </a:t>
            </a:r>
            <a:r>
              <a:rPr lang="en-US" sz="1800" dirty="0">
                <a:ea typeface="+mn-lt"/>
                <a:cs typeface="+mn-lt"/>
                <a:hlinkClick r:id="rId2"/>
              </a:rPr>
              <a:t>https://doi.org/10.1007/s12553-020-00505-7</a:t>
            </a:r>
            <a:endParaRPr lang="en-US"/>
          </a:p>
          <a:p>
            <a:r>
              <a:rPr lang="en-US" sz="1800" dirty="0">
                <a:ea typeface="+mn-lt"/>
                <a:cs typeface="+mn-lt"/>
              </a:rPr>
              <a:t>Dwivedi, A.K. Performance evaluation of different machine learning techniques for prediction of heart disease. Neural </a:t>
            </a:r>
            <a:r>
              <a:rPr lang="en-US" sz="1800" dirty="0" err="1">
                <a:ea typeface="+mn-lt"/>
                <a:cs typeface="+mn-lt"/>
              </a:rPr>
              <a:t>Comput</a:t>
            </a:r>
            <a:r>
              <a:rPr lang="en-US" sz="1800" dirty="0">
                <a:ea typeface="+mn-lt"/>
                <a:cs typeface="+mn-lt"/>
              </a:rPr>
              <a:t> &amp; </a:t>
            </a:r>
            <a:r>
              <a:rPr lang="en-US" sz="1800" dirty="0" err="1">
                <a:ea typeface="+mn-lt"/>
                <a:cs typeface="+mn-lt"/>
              </a:rPr>
              <a:t>Applic</a:t>
            </a:r>
            <a:r>
              <a:rPr lang="en-US" sz="1800" dirty="0">
                <a:ea typeface="+mn-lt"/>
                <a:cs typeface="+mn-lt"/>
              </a:rPr>
              <a:t> 29, 685–693 (2018). </a:t>
            </a:r>
            <a:r>
              <a:rPr lang="en-US" sz="1800" dirty="0">
                <a:ea typeface="+mn-lt"/>
                <a:cs typeface="+mn-lt"/>
                <a:hlinkClick r:id="rId3"/>
              </a:rPr>
              <a:t>https://doi.org/10.1007/s00521-016-2604-1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4202-2E98-6329-2C20-B58292E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09DA1-0961-1175-EFFA-AD84D5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ea typeface="Calibri Light"/>
                <a:cs typeface="Calibri Light"/>
              </a:rPr>
              <a:t>B. Tech. CCE Team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CFB9F2-FE9E-A306-0F59-EC3B254B2B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303131"/>
          <a:ext cx="10378441" cy="263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350">
                  <a:extLst>
                    <a:ext uri="{9D8B030D-6E8A-4147-A177-3AD203B41FA5}">
                      <a16:colId xmlns:a16="http://schemas.microsoft.com/office/drawing/2014/main" val="1541741281"/>
                    </a:ext>
                  </a:extLst>
                </a:gridCol>
                <a:gridCol w="4701340">
                  <a:extLst>
                    <a:ext uri="{9D8B030D-6E8A-4147-A177-3AD203B41FA5}">
                      <a16:colId xmlns:a16="http://schemas.microsoft.com/office/drawing/2014/main" val="3337027688"/>
                    </a:ext>
                  </a:extLst>
                </a:gridCol>
                <a:gridCol w="4118751">
                  <a:extLst>
                    <a:ext uri="{9D8B030D-6E8A-4147-A177-3AD203B41FA5}">
                      <a16:colId xmlns:a16="http://schemas.microsoft.com/office/drawing/2014/main" val="2988476916"/>
                    </a:ext>
                  </a:extLst>
                </a:gridCol>
              </a:tblGrid>
              <a:tr h="527736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S. No.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Name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Roll No.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extLst>
                  <a:ext uri="{0D108BD9-81ED-4DB2-BD59-A6C34878D82A}">
                    <a16:rowId xmlns:a16="http://schemas.microsoft.com/office/drawing/2014/main" val="1802765386"/>
                  </a:ext>
                </a:extLst>
              </a:tr>
              <a:tr h="527736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1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Byrapu Reddy Sadhana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CB.EN.U4CCE20010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extLst>
                  <a:ext uri="{0D108BD9-81ED-4DB2-BD59-A6C34878D82A}">
                    <a16:rowId xmlns:a16="http://schemas.microsoft.com/office/drawing/2014/main" val="1354613450"/>
                  </a:ext>
                </a:extLst>
              </a:tr>
              <a:tr h="527736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2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Juturu Naga Sai Loknath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CB.EN.U4CCE20025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extLst>
                  <a:ext uri="{0D108BD9-81ED-4DB2-BD59-A6C34878D82A}">
                    <a16:rowId xmlns:a16="http://schemas.microsoft.com/office/drawing/2014/main" val="2925757383"/>
                  </a:ext>
                </a:extLst>
              </a:tr>
              <a:tr h="527736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3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Santosh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CB.EN.U4CCE20053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extLst>
                  <a:ext uri="{0D108BD9-81ED-4DB2-BD59-A6C34878D82A}">
                    <a16:rowId xmlns:a16="http://schemas.microsoft.com/office/drawing/2014/main" val="3732029638"/>
                  </a:ext>
                </a:extLst>
              </a:tr>
              <a:tr h="527736"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4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V Srihari Moorthy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>
                          <a:effectLst/>
                        </a:rPr>
                        <a:t>CB.EN.U4CCE20060</a:t>
                      </a:r>
                      <a:endParaRPr lang="en-US" sz="3400">
                        <a:effectLst/>
                      </a:endParaRPr>
                    </a:p>
                  </a:txBody>
                  <a:tcPr marL="129066" marR="129066" marT="0" marB="0" anchor="ctr"/>
                </a:tc>
                <a:extLst>
                  <a:ext uri="{0D108BD9-81ED-4DB2-BD59-A6C34878D82A}">
                    <a16:rowId xmlns:a16="http://schemas.microsoft.com/office/drawing/2014/main" val="26142171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8CD33-A7A3-00F7-B587-5BF9B0E3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034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7819-C1C0-B867-150A-AC84E57E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63D99-2F15-DC21-5867-A20859BB5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3325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4BC8B1-1386-4DE4-FACD-3D60D3D9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0034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85158-5904-8AAC-8D56-2C9C439B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Objective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4972-7ACD-6319-E93E-31A11AE6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dirty="0">
                <a:ea typeface="+mn-lt"/>
                <a:cs typeface="+mn-lt"/>
              </a:rPr>
              <a:t>The main objective for doing this research is to present a heart disease prediction model for the prediction of the occurrence of heart disease.</a:t>
            </a:r>
          </a:p>
          <a:p>
            <a:r>
              <a:rPr lang="en-US" sz="2100" dirty="0">
                <a:ea typeface="+mn-lt"/>
                <a:cs typeface="+mn-lt"/>
              </a:rPr>
              <a:t>Further, this research work is aimed toward identifying the best classification algorithm for identifying the possibility of heart disease in a patient.</a:t>
            </a:r>
          </a:p>
          <a:p>
            <a:r>
              <a:rPr lang="en-US" sz="2100" dirty="0">
                <a:ea typeface="+mn-lt"/>
                <a:cs typeface="+mn-lt"/>
              </a:rPr>
              <a:t>It is justified by performing a comparative study and analysis using four classification algorithms namely Support Vector Machine (SVM), K-Nearest Neighbour (KNN), Naïve Bayes and Decision Tree are used at different levels of evaluation.</a:t>
            </a:r>
          </a:p>
          <a:p>
            <a:r>
              <a:rPr lang="en-US" sz="2100" dirty="0">
                <a:ea typeface="+mn-lt"/>
                <a:cs typeface="+mn-lt"/>
              </a:rPr>
              <a:t>Although these are commonly used machine learning algorithms, heart disease prediction is a vital task involving the highest possible accuracy.</a:t>
            </a:r>
            <a:endParaRPr lang="en-US" sz="21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C0C0-4480-C511-4B2C-89867900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BF3DABC-3816-89A5-4711-1BF98DB3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" y="1862448"/>
            <a:ext cx="12188434" cy="33871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845AFE-AE8B-66C0-6725-AA75FDE408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Calibri Light"/>
              </a:rPr>
              <a:t>Methodology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BD214-3B8B-52EE-8542-149D0CAB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53D8D-B32A-59AE-5E6F-4DA3A12F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Summarized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82CA1D0-AAC8-5E01-B168-E874248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8" y="2426818"/>
            <a:ext cx="5174934" cy="39976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22ED02-2A2E-568B-FAA1-674D38DB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64" y="2426818"/>
            <a:ext cx="5174934" cy="39976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0460-93D9-AF5A-88B9-A0360607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86013-9416-D536-3E66-686FEF16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Complete Description of Continuous and Categorical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alendar&#10;&#10;Description automatically generated">
            <a:extLst>
              <a:ext uri="{FF2B5EF4-FFF2-40B4-BE49-F238E27FC236}">
                <a16:creationId xmlns:a16="http://schemas.microsoft.com/office/drawing/2014/main" id="{885ED55F-AE6A-0275-B8C7-C1F3CD9A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8" y="2426818"/>
            <a:ext cx="4047235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84AD35B5-26C1-E876-FD9E-9C9E94D9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14" y="2426818"/>
            <a:ext cx="4047235" cy="39976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6D24C-58B3-D6FA-D424-DE7E1E6C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1E9FA-A89C-0126-355D-7CDF48E5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AA69C10E-D453-3923-C737-BB2CCF2F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" y="2525526"/>
            <a:ext cx="12191978" cy="39797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5EC82-62D4-FDF8-CE9A-50750541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936FB-E635-79BF-558D-70DE2A9A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692C-7014-27DE-E61B-D01012AB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With the increasing number of deaths due to heart diseases, it has almost become increasingly mandatory to develop a proficient system to predict heart diseases effectively and accurately.</a:t>
            </a:r>
          </a:p>
          <a:p>
            <a:r>
              <a:rPr lang="en-US" sz="2000">
                <a:ea typeface="+mn-lt"/>
                <a:cs typeface="+mn-lt"/>
              </a:rPr>
              <a:t>This study compares the accuracy score of K-Nearest Neighbour (KNN), Naïve Bayes Classifier, Support Vector Machine, and Decision Tree algorithms for predicting heart disease using the UCI machine learning repository dataset. </a:t>
            </a:r>
          </a:p>
          <a:p>
            <a:r>
              <a:rPr lang="en-US" sz="2000">
                <a:ea typeface="+mn-lt"/>
                <a:cs typeface="+mn-lt"/>
              </a:rPr>
              <a:t>The result of this study indicates that the K-Nearest Neighbour (KNN) algorithm is the most efficient algorithm with an accuracy score of 90.16% for the prediction of heart disease.</a:t>
            </a:r>
          </a:p>
          <a:p>
            <a:r>
              <a:rPr lang="en-US" sz="2000">
                <a:ea typeface="+mn-lt"/>
                <a:cs typeface="+mn-lt"/>
              </a:rPr>
              <a:t>In the future, the work can be enhanced by developing a web application based on the K-Nearest Neighbour (KNN) as well as using a larger dataset as compared to the one used in this analysis, which will help to provide better results and help health professionals in predicting the heart disease effectively and efficiently. </a:t>
            </a: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67A7A-773D-40FB-13EB-A9B954F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Heart Disease Prediction Using Machine Learning</vt:lpstr>
      <vt:lpstr>B. Tech. CCE Team 5</vt:lpstr>
      <vt:lpstr>Introduction</vt:lpstr>
      <vt:lpstr>Objective</vt:lpstr>
      <vt:lpstr>PowerPoint Presentation</vt:lpstr>
      <vt:lpstr>Summarized Results</vt:lpstr>
      <vt:lpstr>Complete Description of Continuous and Categorical Data</vt:lpstr>
      <vt:lpstr>Classification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2022-08-03T10:55:48Z</dcterms:created>
  <dcterms:modified xsi:type="dcterms:W3CDTF">2022-08-06T10:50:29Z</dcterms:modified>
</cp:coreProperties>
</file>