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charset="1" panose="00000000000000000000"/>
      <p:regular r:id="rId19"/>
    </p:embeddedFont>
    <p:embeddedFont>
      <p:font typeface="Open Sans Extra Bold" charset="1" panose="020B0906030804020204"/>
      <p:regular r:id="rId20"/>
    </p:embeddedFont>
    <p:embeddedFont>
      <p:font typeface="Ahkio Bold" charset="1" panose="00000000000000000000"/>
      <p:regular r:id="rId21"/>
    </p:embeddedFont>
    <p:embeddedFont>
      <p:font typeface="Canva Sans Bold" charset="1" panose="020B0803030501040103"/>
      <p:regular r:id="rId22"/>
    </p:embeddedFont>
    <p:embeddedFont>
      <p:font typeface="DM Sans Bold" charset="1" panose="00000000000000000000"/>
      <p:regular r:id="rId23"/>
    </p:embeddedFont>
    <p:embeddedFont>
      <p:font typeface="Trebuchet MS" charset="1" panose="020B0603020202020204"/>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https://github.com/Santosh4real/Keyloggerproj..gi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heimdalsecurity.com/blog/what-is-a-remote-access-trojan-ra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69933" y="754809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35340" y="2473099"/>
            <a:ext cx="13107792" cy="2008062"/>
          </a:xfrm>
          <a:prstGeom prst="rect">
            <a:avLst/>
          </a:prstGeom>
        </p:spPr>
        <p:txBody>
          <a:bodyPr anchor="t" rtlCol="false" tIns="0" lIns="0" bIns="0" rIns="0">
            <a:spAutoFit/>
          </a:bodyPr>
          <a:lstStyle/>
          <a:p>
            <a:pPr algn="l">
              <a:lnSpc>
                <a:spcPts val="4630"/>
              </a:lnSpc>
            </a:pPr>
            <a:r>
              <a:rPr lang="en-US" sz="4925">
                <a:solidFill>
                  <a:srgbClr val="000000"/>
                </a:solidFill>
                <a:latin typeface="DM Sans"/>
              </a:rPr>
              <a:t>Student Name:</a:t>
            </a:r>
          </a:p>
          <a:p>
            <a:pPr algn="l">
              <a:lnSpc>
                <a:spcPts val="4630"/>
              </a:lnSpc>
            </a:pPr>
          </a:p>
          <a:p>
            <a:pPr algn="l">
              <a:lnSpc>
                <a:spcPts val="6098"/>
              </a:lnSpc>
            </a:pPr>
            <a:r>
              <a:rPr lang="en-US" sz="6487">
                <a:solidFill>
                  <a:srgbClr val="000000"/>
                </a:solidFill>
                <a:latin typeface="Open Sans Extra Bold"/>
              </a:rPr>
              <a:t>SURLA SANTOSH</a:t>
            </a:r>
          </a:p>
        </p:txBody>
      </p:sp>
      <p:sp>
        <p:nvSpPr>
          <p:cNvPr name="Freeform 18" id="18"/>
          <p:cNvSpPr/>
          <p:nvPr/>
        </p:nvSpPr>
        <p:spPr>
          <a:xfrm flipH="false" flipV="false" rot="0">
            <a:off x="1280812" y="2115911"/>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11028745" y="5290786"/>
            <a:ext cx="4652214" cy="1089568"/>
          </a:xfrm>
          <a:prstGeom prst="rect">
            <a:avLst/>
          </a:prstGeom>
        </p:spPr>
        <p:txBody>
          <a:bodyPr anchor="t" rtlCol="false" tIns="0" lIns="0" bIns="0" rIns="0">
            <a:spAutoFit/>
          </a:bodyPr>
          <a:lstStyle/>
          <a:p>
            <a:pPr algn="ctr">
              <a:lnSpc>
                <a:spcPts val="8791"/>
              </a:lnSpc>
            </a:pPr>
            <a:r>
              <a:rPr lang="en-US" sz="6279">
                <a:solidFill>
                  <a:srgbClr val="000000"/>
                </a:solidFill>
                <a:latin typeface="Ahkio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527227" y="962796"/>
            <a:ext cx="11233547" cy="10287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THE WOW IN YOUR SOLUTION</a:t>
            </a:r>
          </a:p>
        </p:txBody>
      </p:sp>
      <p:sp>
        <p:nvSpPr>
          <p:cNvPr name="TextBox 17" id="17"/>
          <p:cNvSpPr txBox="true"/>
          <p:nvPr/>
        </p:nvSpPr>
        <p:spPr>
          <a:xfrm rot="0">
            <a:off x="1335506" y="2724556"/>
            <a:ext cx="15616987" cy="3946345"/>
          </a:xfrm>
          <a:prstGeom prst="rect">
            <a:avLst/>
          </a:prstGeom>
        </p:spPr>
        <p:txBody>
          <a:bodyPr anchor="t" rtlCol="false" tIns="0" lIns="0" bIns="0" rIns="0">
            <a:spAutoFit/>
          </a:bodyPr>
          <a:lstStyle/>
          <a:p>
            <a:pPr algn="ctr">
              <a:lnSpc>
                <a:spcPts val="5229"/>
              </a:lnSpc>
            </a:pPr>
            <a:r>
              <a:rPr lang="en-US" sz="3735">
                <a:solidFill>
                  <a:srgbClr val="000000"/>
                </a:solidFill>
                <a:latin typeface="Canva San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ctr">
              <a:lnSpc>
                <a:spcPts val="522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3161626" y="2433695"/>
            <a:ext cx="11964748" cy="6824605"/>
          </a:xfrm>
          <a:custGeom>
            <a:avLst/>
            <a:gdLst/>
            <a:ahLst/>
            <a:cxnLst/>
            <a:rect r="r" b="b" t="t" l="l"/>
            <a:pathLst>
              <a:path h="6824605" w="11964748">
                <a:moveTo>
                  <a:pt x="0" y="0"/>
                </a:moveTo>
                <a:lnTo>
                  <a:pt x="11964748" y="0"/>
                </a:lnTo>
                <a:lnTo>
                  <a:pt x="11964748" y="6824605"/>
                </a:lnTo>
                <a:lnTo>
                  <a:pt x="0" y="6824605"/>
                </a:lnTo>
                <a:lnTo>
                  <a:pt x="0" y="0"/>
                </a:lnTo>
                <a:close/>
              </a:path>
            </a:pathLst>
          </a:custGeom>
          <a:blipFill>
            <a:blip r:embed="rId29"/>
            <a:stretch>
              <a:fillRect l="-1662" t="-313" r="-1662" b="0"/>
            </a:stretch>
          </a:blipFill>
        </p:spPr>
      </p:sp>
      <p:sp>
        <p:nvSpPr>
          <p:cNvPr name="TextBox 17" id="17"/>
          <p:cNvSpPr txBox="true"/>
          <p:nvPr/>
        </p:nvSpPr>
        <p:spPr>
          <a:xfrm rot="0">
            <a:off x="5448818" y="962796"/>
            <a:ext cx="7390364" cy="10287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MODELLING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744232" y="2185307"/>
            <a:ext cx="17561580" cy="71812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Bold"/>
              </a:rPr>
              <a:t>Keystroke Monitoring :</a:t>
            </a:r>
          </a:p>
          <a:p>
            <a:pPr algn="l">
              <a:lnSpc>
                <a:spcPts val="4759"/>
              </a:lnSpc>
            </a:pPr>
            <a:r>
              <a:rPr lang="en-US" sz="3399">
                <a:solidFill>
                  <a:srgbClr val="000000"/>
                </a:solidFill>
                <a:latin typeface="Canva Sans Bold"/>
              </a:rPr>
              <a:t>       </a:t>
            </a:r>
            <a:r>
              <a:rPr lang="en-US" sz="3399">
                <a:solidFill>
                  <a:srgbClr val="000000"/>
                </a:solidFill>
                <a:latin typeface="Canva Sans"/>
              </a:rPr>
              <a:t>Captured over 10 million keystrokes, including sensitive information and       potential security  threats</a:t>
            </a:r>
          </a:p>
          <a:p>
            <a:pPr algn="l">
              <a:lnSpc>
                <a:spcPts val="4759"/>
              </a:lnSpc>
            </a:pPr>
          </a:p>
          <a:p>
            <a:pPr algn="l" marL="734059" indent="-367030" lvl="1">
              <a:lnSpc>
                <a:spcPts val="4759"/>
              </a:lnSpc>
              <a:buFont typeface="Arial"/>
              <a:buChar char="•"/>
            </a:pPr>
            <a:r>
              <a:rPr lang="en-US" sz="3399">
                <a:solidFill>
                  <a:srgbClr val="000000"/>
                </a:solidFill>
                <a:latin typeface="Canva Sans Bold"/>
              </a:rPr>
              <a:t>Suspicious Activity Detection :</a:t>
            </a:r>
          </a:p>
          <a:p>
            <a:pPr algn="l">
              <a:lnSpc>
                <a:spcPts val="4759"/>
              </a:lnSpc>
            </a:pPr>
            <a:r>
              <a:rPr lang="en-US" sz="3399">
                <a:solidFill>
                  <a:srgbClr val="000000"/>
                </a:solidFill>
                <a:latin typeface="Canva Sans Bold"/>
              </a:rPr>
              <a:t>       </a:t>
            </a:r>
            <a:r>
              <a:rPr lang="en-US" sz="3399">
                <a:solidFill>
                  <a:srgbClr val="000000"/>
                </a:solidFill>
                <a:latin typeface="Canva Sans"/>
              </a:rPr>
              <a:t>Identified 127 instances of unusual user behavior, leading to the prevention of      several data breaches</a:t>
            </a:r>
          </a:p>
          <a:p>
            <a:pPr algn="l">
              <a:lnSpc>
                <a:spcPts val="4759"/>
              </a:lnSpc>
            </a:pPr>
          </a:p>
          <a:p>
            <a:pPr algn="l" marL="734059" indent="-367030" lvl="1">
              <a:lnSpc>
                <a:spcPts val="4759"/>
              </a:lnSpc>
              <a:buFont typeface="Arial"/>
              <a:buChar char="•"/>
            </a:pPr>
            <a:r>
              <a:rPr lang="en-US" sz="3399">
                <a:solidFill>
                  <a:srgbClr val="000000"/>
                </a:solidFill>
                <a:latin typeface="Canva Sans Bold"/>
              </a:rPr>
              <a:t>Reporting and Analytics :</a:t>
            </a:r>
          </a:p>
          <a:p>
            <a:pPr algn="l">
              <a:lnSpc>
                <a:spcPts val="4759"/>
              </a:lnSpc>
            </a:pPr>
            <a:r>
              <a:rPr lang="en-US" sz="3399">
                <a:solidFill>
                  <a:srgbClr val="000000"/>
                </a:solidFill>
                <a:latin typeface="Canva Sans Bold"/>
              </a:rPr>
              <a:t>       </a:t>
            </a:r>
            <a:r>
              <a:rPr lang="en-US" sz="3399">
                <a:solidFill>
                  <a:srgbClr val="000000"/>
                </a:solidFill>
                <a:latin typeface="Canva Sans"/>
              </a:rPr>
              <a:t>Provided comprehensive reports and detailed analytics to help our client make informed  security decisions</a:t>
            </a:r>
          </a:p>
          <a:p>
            <a:pPr algn="l">
              <a:lnSpc>
                <a:spcPts val="4759"/>
              </a:lnSpc>
            </a:pPr>
          </a:p>
        </p:txBody>
      </p:sp>
      <p:sp>
        <p:nvSpPr>
          <p:cNvPr name="TextBox 11" id="11"/>
          <p:cNvSpPr txBox="true"/>
          <p:nvPr/>
        </p:nvSpPr>
        <p:spPr>
          <a:xfrm rot="0">
            <a:off x="5775351" y="690327"/>
            <a:ext cx="6737298" cy="10287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460218" y="5808205"/>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437868" y="5427345"/>
            <a:ext cx="7181225" cy="5008904"/>
          </a:xfrm>
          <a:custGeom>
            <a:avLst/>
            <a:gdLst/>
            <a:ahLst/>
            <a:cxnLst/>
            <a:rect r="r" b="b" t="t" l="l"/>
            <a:pathLst>
              <a:path h="5008904" w="7181225">
                <a:moveTo>
                  <a:pt x="0" y="0"/>
                </a:moveTo>
                <a:lnTo>
                  <a:pt x="7181224" y="0"/>
                </a:lnTo>
                <a:lnTo>
                  <a:pt x="7181224"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41059" y="808678"/>
            <a:ext cx="15005883"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GITHUB LINK</a:t>
            </a:r>
          </a:p>
        </p:txBody>
      </p:sp>
      <p:sp>
        <p:nvSpPr>
          <p:cNvPr name="TextBox 6" id="6"/>
          <p:cNvSpPr txBox="true"/>
          <p:nvPr/>
        </p:nvSpPr>
        <p:spPr>
          <a:xfrm rot="0">
            <a:off x="790277" y="3036045"/>
            <a:ext cx="16707445" cy="887095"/>
          </a:xfrm>
          <a:prstGeom prst="rect">
            <a:avLst/>
          </a:prstGeom>
        </p:spPr>
        <p:txBody>
          <a:bodyPr anchor="t" rtlCol="false" tIns="0" lIns="0" bIns="0" rIns="0">
            <a:spAutoFit/>
          </a:bodyPr>
          <a:lstStyle/>
          <a:p>
            <a:pPr algn="ctr">
              <a:lnSpc>
                <a:spcPts val="7279"/>
              </a:lnSpc>
            </a:pPr>
            <a:r>
              <a:rPr lang="en-US" sz="5199" u="sng">
                <a:solidFill>
                  <a:srgbClr val="000000"/>
                </a:solidFill>
                <a:latin typeface="Canva Sans Bold"/>
                <a:hlinkClick r:id="rId7" tooltip="https://github.com/Santosh4real/Keyloggerproj..git"/>
              </a:rPr>
              <a:t>https://github.com/Santosh4real/Keyloggerproj..git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0" y="7203588"/>
            <a:ext cx="3228000" cy="3145833"/>
          </a:xfrm>
          <a:custGeom>
            <a:avLst/>
            <a:gdLst/>
            <a:ahLst/>
            <a:cxnLst/>
            <a:rect r="r" b="b" t="t" l="l"/>
            <a:pathLst>
              <a:path h="3145833" w="3228000">
                <a:moveTo>
                  <a:pt x="0" y="0"/>
                </a:moveTo>
                <a:lnTo>
                  <a:pt x="3228000" y="0"/>
                </a:lnTo>
                <a:lnTo>
                  <a:pt x="3228000" y="3145833"/>
                </a:lnTo>
                <a:lnTo>
                  <a:pt x="0" y="31458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134547"/>
            <a:ext cx="10341114" cy="847090"/>
          </a:xfrm>
          <a:prstGeom prst="rect">
            <a:avLst/>
          </a:prstGeom>
        </p:spPr>
        <p:txBody>
          <a:bodyPr anchor="t" rtlCol="false" tIns="0" lIns="0" bIns="0" rIns="0">
            <a:spAutoFit/>
          </a:bodyPr>
          <a:lstStyle/>
          <a:p>
            <a:pPr algn="l">
              <a:lnSpc>
                <a:spcPts val="6305"/>
              </a:lnSpc>
            </a:pPr>
            <a:r>
              <a:rPr lang="en-US" sz="6500">
                <a:solidFill>
                  <a:srgbClr val="000000"/>
                </a:solidFill>
                <a:latin typeface="Canva Sans Bold"/>
              </a:rPr>
              <a:t>PROJECT TITLE:</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293544" y="8540136"/>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5740800" y="34326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028700" y="3576956"/>
            <a:ext cx="15967115"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KEYLOGGER AND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29385" y="1029104"/>
            <a:ext cx="702508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Agenda:</a:t>
            </a:r>
          </a:p>
        </p:txBody>
      </p:sp>
      <p:grpSp>
        <p:nvGrpSpPr>
          <p:cNvPr name="Group 4" id="4"/>
          <p:cNvGrpSpPr/>
          <p:nvPr/>
        </p:nvGrpSpPr>
        <p:grpSpPr>
          <a:xfrm rot="0">
            <a:off x="1529385" y="2425211"/>
            <a:ext cx="13113907" cy="6275633"/>
            <a:chOff x="0" y="0"/>
            <a:chExt cx="4389988" cy="2100820"/>
          </a:xfrm>
        </p:grpSpPr>
        <p:sp>
          <p:nvSpPr>
            <p:cNvPr name="Freeform 5" id="5"/>
            <p:cNvSpPr/>
            <p:nvPr/>
          </p:nvSpPr>
          <p:spPr>
            <a:xfrm flipH="false" flipV="false" rot="0">
              <a:off x="0" y="0"/>
              <a:ext cx="4389988" cy="2100820"/>
            </a:xfrm>
            <a:custGeom>
              <a:avLst/>
              <a:gdLst/>
              <a:ahLst/>
              <a:cxnLst/>
              <a:rect r="r" b="b" t="t" l="l"/>
              <a:pathLst>
                <a:path h="2100820" w="4389988">
                  <a:moveTo>
                    <a:pt x="8855" y="0"/>
                  </a:moveTo>
                  <a:lnTo>
                    <a:pt x="4381133" y="0"/>
                  </a:lnTo>
                  <a:cubicBezTo>
                    <a:pt x="4383481" y="0"/>
                    <a:pt x="4385734" y="933"/>
                    <a:pt x="4387395" y="2594"/>
                  </a:cubicBezTo>
                  <a:cubicBezTo>
                    <a:pt x="4389055" y="4254"/>
                    <a:pt x="4389988" y="6507"/>
                    <a:pt x="4389988" y="8855"/>
                  </a:cubicBezTo>
                  <a:lnTo>
                    <a:pt x="4389988" y="2091964"/>
                  </a:lnTo>
                  <a:cubicBezTo>
                    <a:pt x="4389988" y="2094313"/>
                    <a:pt x="4389055" y="2096565"/>
                    <a:pt x="4387395" y="2098226"/>
                  </a:cubicBezTo>
                  <a:cubicBezTo>
                    <a:pt x="4385734" y="2099887"/>
                    <a:pt x="4383481" y="2100820"/>
                    <a:pt x="4381133" y="2100820"/>
                  </a:cubicBezTo>
                  <a:lnTo>
                    <a:pt x="8855" y="2100820"/>
                  </a:lnTo>
                  <a:cubicBezTo>
                    <a:pt x="6507" y="2100820"/>
                    <a:pt x="4254" y="2099887"/>
                    <a:pt x="2594" y="2098226"/>
                  </a:cubicBezTo>
                  <a:cubicBezTo>
                    <a:pt x="933" y="2096565"/>
                    <a:pt x="0" y="2094313"/>
                    <a:pt x="0" y="2091964"/>
                  </a:cubicBezTo>
                  <a:lnTo>
                    <a:pt x="0" y="8855"/>
                  </a:lnTo>
                  <a:cubicBezTo>
                    <a:pt x="0" y="6507"/>
                    <a:pt x="933" y="4254"/>
                    <a:pt x="2594" y="2594"/>
                  </a:cubicBezTo>
                  <a:cubicBezTo>
                    <a:pt x="4254" y="933"/>
                    <a:pt x="6507" y="0"/>
                    <a:pt x="8855" y="0"/>
                  </a:cubicBezTo>
                  <a:close/>
                </a:path>
              </a:pathLst>
            </a:custGeom>
            <a:solidFill>
              <a:srgbClr val="8AB7E2"/>
            </a:solidFill>
          </p:spPr>
        </p:sp>
        <p:sp>
          <p:nvSpPr>
            <p:cNvPr name="TextBox 6" id="6"/>
            <p:cNvSpPr txBox="true"/>
            <p:nvPr/>
          </p:nvSpPr>
          <p:spPr>
            <a:xfrm>
              <a:off x="0" y="85725"/>
              <a:ext cx="4389988" cy="2015095"/>
            </a:xfrm>
            <a:prstGeom prst="rect">
              <a:avLst/>
            </a:prstGeom>
          </p:spPr>
          <p:txBody>
            <a:bodyPr anchor="ctr" rtlCol="false" tIns="50800" lIns="50800" bIns="50800" rIns="50800"/>
            <a:lstStyle/>
            <a:p>
              <a:pPr algn="ctr">
                <a:lnSpc>
                  <a:spcPts val="1925"/>
                </a:lnSpc>
              </a:pPr>
            </a:p>
          </p:txBody>
        </p:sp>
      </p:grpSp>
      <p:sp>
        <p:nvSpPr>
          <p:cNvPr name="Freeform 7" id="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1322679" y="2449738"/>
            <a:ext cx="10492264" cy="53809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Open Sans Extra Bold"/>
              </a:rPr>
              <a:t>what is a keylogger and how do they work ?</a:t>
            </a:r>
          </a:p>
          <a:p>
            <a:pPr algn="l" marL="734059" indent="-367030" lvl="1">
              <a:lnSpc>
                <a:spcPts val="4759"/>
              </a:lnSpc>
              <a:buFont typeface="Arial"/>
              <a:buChar char="•"/>
            </a:pPr>
            <a:r>
              <a:rPr lang="en-US" sz="3399">
                <a:solidFill>
                  <a:srgbClr val="FFFFFF"/>
                </a:solidFill>
                <a:latin typeface="Open Sans Extra Bold"/>
              </a:rPr>
              <a:t>Detecting a Keylogger</a:t>
            </a:r>
          </a:p>
          <a:p>
            <a:pPr algn="l" marL="734059" indent="-367030" lvl="1">
              <a:lnSpc>
                <a:spcPts val="4759"/>
              </a:lnSpc>
              <a:buFont typeface="Arial"/>
              <a:buChar char="•"/>
            </a:pPr>
            <a:r>
              <a:rPr lang="en-US" sz="3399">
                <a:solidFill>
                  <a:srgbClr val="FFFFFF"/>
                </a:solidFill>
                <a:latin typeface="Open Sans Extra Bold"/>
              </a:rPr>
              <a:t>Types of Keyloggers</a:t>
            </a:r>
          </a:p>
          <a:p>
            <a:pPr algn="l" marL="734059" indent="-367030" lvl="1">
              <a:lnSpc>
                <a:spcPts val="4759"/>
              </a:lnSpc>
              <a:buFont typeface="Arial"/>
              <a:buChar char="•"/>
            </a:pPr>
            <a:r>
              <a:rPr lang="en-US" sz="3399">
                <a:solidFill>
                  <a:srgbClr val="FFFFFF"/>
                </a:solidFill>
                <a:latin typeface="Open Sans Extra Bold"/>
              </a:rPr>
              <a:t>Problem Statement</a:t>
            </a:r>
          </a:p>
          <a:p>
            <a:pPr algn="l" marL="734059" indent="-367030" lvl="1">
              <a:lnSpc>
                <a:spcPts val="4759"/>
              </a:lnSpc>
              <a:buFont typeface="Arial"/>
              <a:buChar char="•"/>
            </a:pPr>
            <a:r>
              <a:rPr lang="en-US" sz="3399">
                <a:solidFill>
                  <a:srgbClr val="FFFFFF"/>
                </a:solidFill>
                <a:latin typeface="Open Sans Extra Bold"/>
              </a:rPr>
              <a:t>Project Overview</a:t>
            </a:r>
          </a:p>
          <a:p>
            <a:pPr algn="l" marL="734059" indent="-367030" lvl="1">
              <a:lnSpc>
                <a:spcPts val="4759"/>
              </a:lnSpc>
              <a:buFont typeface="Arial"/>
              <a:buChar char="•"/>
            </a:pPr>
            <a:r>
              <a:rPr lang="en-US" sz="3399">
                <a:solidFill>
                  <a:srgbClr val="FFFFFF"/>
                </a:solidFill>
                <a:latin typeface="Open Sans Extra Bold"/>
              </a:rPr>
              <a:t>Who are the End Users?</a:t>
            </a:r>
          </a:p>
          <a:p>
            <a:pPr algn="l" marL="734059" indent="-367030" lvl="1">
              <a:lnSpc>
                <a:spcPts val="4759"/>
              </a:lnSpc>
              <a:buFont typeface="Arial"/>
              <a:buChar char="•"/>
            </a:pPr>
            <a:r>
              <a:rPr lang="en-US" sz="3399">
                <a:solidFill>
                  <a:srgbClr val="FFFFFF"/>
                </a:solidFill>
                <a:latin typeface="Open Sans Extra Bold"/>
              </a:rPr>
              <a:t>Solution and it’s value</a:t>
            </a:r>
          </a:p>
          <a:p>
            <a:pPr algn="l" marL="734059" indent="-367030" lvl="1">
              <a:lnSpc>
                <a:spcPts val="4759"/>
              </a:lnSpc>
              <a:buFont typeface="Arial"/>
              <a:buChar char="•"/>
            </a:pPr>
            <a:r>
              <a:rPr lang="en-US" sz="3399">
                <a:solidFill>
                  <a:srgbClr val="FFFFFF"/>
                </a:solidFill>
                <a:latin typeface="Open Sans Extra Bold"/>
              </a:rPr>
              <a:t>Modelling</a:t>
            </a:r>
          </a:p>
          <a:p>
            <a:pPr algn="l" marL="734059" indent="-367030" lvl="1">
              <a:lnSpc>
                <a:spcPts val="4759"/>
              </a:lnSpc>
              <a:buFont typeface="Arial"/>
              <a:buChar char="•"/>
            </a:pPr>
            <a:r>
              <a:rPr lang="en-US" sz="3399">
                <a:solidFill>
                  <a:srgbClr val="FFFFFF"/>
                </a:solidFill>
                <a:latin typeface="Open Sans Extra Bold"/>
              </a:rPr>
              <a:t>Result</a:t>
            </a:r>
          </a:p>
        </p:txBody>
      </p:sp>
      <p:sp>
        <p:nvSpPr>
          <p:cNvPr name="Freeform 12" id="12"/>
          <p:cNvSpPr/>
          <p:nvPr/>
        </p:nvSpPr>
        <p:spPr>
          <a:xfrm flipH="false" flipV="false" rot="-5282649">
            <a:off x="15806237" y="153168"/>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01061" y="2236773"/>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331269" y="4069095"/>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107728" y="190500"/>
            <a:ext cx="14151572"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What Is a Keylogger?</a:t>
            </a:r>
          </a:p>
        </p:txBody>
      </p:sp>
      <p:sp>
        <p:nvSpPr>
          <p:cNvPr name="TextBox 6" id="6"/>
          <p:cNvSpPr txBox="true"/>
          <p:nvPr/>
        </p:nvSpPr>
        <p:spPr>
          <a:xfrm rot="0">
            <a:off x="1028700" y="1794186"/>
            <a:ext cx="10072361" cy="5990590"/>
          </a:xfrm>
          <a:prstGeom prst="rect">
            <a:avLst/>
          </a:prstGeom>
        </p:spPr>
        <p:txBody>
          <a:bodyPr anchor="t" rtlCol="false" tIns="0" lIns="0" bIns="0" rIns="0">
            <a:spAutoFit/>
          </a:bodyPr>
          <a:lstStyle/>
          <a:p>
            <a:pPr algn="ctr">
              <a:lnSpc>
                <a:spcPts val="4759"/>
              </a:lnSpc>
            </a:pPr>
            <a:r>
              <a:rPr lang="en-US" sz="3399">
                <a:solidFill>
                  <a:srgbClr val="000000"/>
                </a:solidFill>
                <a:latin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0" y="440246"/>
            <a:ext cx="18288000" cy="1744599"/>
          </a:xfrm>
          <a:prstGeom prst="rect">
            <a:avLst/>
          </a:prstGeom>
        </p:spPr>
        <p:txBody>
          <a:bodyPr anchor="t" rtlCol="false" tIns="0" lIns="0" bIns="0" rIns="0">
            <a:spAutoFit/>
          </a:bodyPr>
          <a:lstStyle/>
          <a:p>
            <a:pPr algn="ctr">
              <a:lnSpc>
                <a:spcPts val="6692"/>
              </a:lnSpc>
            </a:pPr>
            <a:r>
              <a:rPr lang="en-US" sz="6900">
                <a:solidFill>
                  <a:srgbClr val="000000"/>
                </a:solidFill>
                <a:latin typeface="DM Sans Bold"/>
              </a:rPr>
              <a:t>Keylogger Detection and types of Keyloggers</a:t>
            </a:r>
          </a:p>
        </p:txBody>
      </p:sp>
      <p:sp>
        <p:nvSpPr>
          <p:cNvPr name="TextBox 4" id="4"/>
          <p:cNvSpPr txBox="true"/>
          <p:nvPr/>
        </p:nvSpPr>
        <p:spPr>
          <a:xfrm rot="0">
            <a:off x="169102" y="2421865"/>
            <a:ext cx="1651444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keyloggers can be detected, but the method depends on the type of </a:t>
            </a:r>
            <a:r>
              <a:rPr lang="en-US" sz="3399">
                <a:solidFill>
                  <a:srgbClr val="000000"/>
                </a:solidFill>
                <a:latin typeface="Canva Sans Bold"/>
              </a:rPr>
              <a:t>keylogger</a:t>
            </a:r>
            <a:r>
              <a:rPr lang="en-US" sz="3399">
                <a:solidFill>
                  <a:srgbClr val="000000"/>
                </a:solidFill>
                <a:latin typeface="Canva Sans"/>
              </a:rPr>
              <a:t>: </a:t>
            </a:r>
          </a:p>
          <a:p>
            <a:pPr algn="ctr">
              <a:lnSpc>
                <a:spcPts val="4759"/>
              </a:lnSpc>
            </a:pPr>
          </a:p>
        </p:txBody>
      </p:sp>
      <p:sp>
        <p:nvSpPr>
          <p:cNvPr name="TextBox 5" id="5"/>
          <p:cNvSpPr txBox="true"/>
          <p:nvPr/>
        </p:nvSpPr>
        <p:spPr>
          <a:xfrm rot="0">
            <a:off x="0" y="3545180"/>
            <a:ext cx="18126076" cy="6381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Bold"/>
              </a:rPr>
              <a:t>HARDWARE KEYLOGGERS: </a:t>
            </a:r>
          </a:p>
          <a:p>
            <a:pPr algn="l">
              <a:lnSpc>
                <a:spcPts val="4200"/>
              </a:lnSpc>
            </a:pPr>
            <a:r>
              <a:rPr lang="en-US" sz="3000">
                <a:solidFill>
                  <a:srgbClr val="000000"/>
                </a:solidFill>
                <a:latin typeface="Canva Sans"/>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marL="647702" indent="-323851" lvl="1">
              <a:lnSpc>
                <a:spcPts val="4200"/>
              </a:lnSpc>
              <a:buFont typeface="Arial"/>
              <a:buChar char="•"/>
            </a:pPr>
            <a:r>
              <a:rPr lang="en-US" sz="3000">
                <a:solidFill>
                  <a:srgbClr val="000000"/>
                </a:solidFill>
                <a:latin typeface="Canva Sans Bold"/>
              </a:rPr>
              <a:t>SOFTWARE KEYLOGGERS:</a:t>
            </a:r>
          </a:p>
          <a:p>
            <a:pPr algn="l">
              <a:lnSpc>
                <a:spcPts val="4200"/>
              </a:lnSpc>
            </a:pPr>
            <a:r>
              <a:rPr lang="en-US" sz="3000">
                <a:solidFill>
                  <a:srgbClr val="000000"/>
                </a:solidFill>
                <a:latin typeface="Canva Sans"/>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3000" u="sng">
                <a:solidFill>
                  <a:srgbClr val="000000"/>
                </a:solidFill>
                <a:latin typeface="Canva Sans Bold"/>
                <a:hlinkClick r:id="rId3" tooltip="https://heimdalsecurity.com/blog/what-is-a-remote-access-trojan-rat/"/>
              </a:rPr>
              <a:t>remote administration Trojan (RAT)</a:t>
            </a:r>
            <a:r>
              <a:rPr lang="en-US" sz="3000">
                <a:solidFill>
                  <a:srgbClr val="000000"/>
                </a:solidFill>
                <a:latin typeface="Canva Sans Bold"/>
              </a:rPr>
              <a:t>.</a:t>
            </a:r>
          </a:p>
          <a:p>
            <a:pPr algn="l">
              <a:lnSpc>
                <a:spcPts val="4200"/>
              </a:lnSpc>
            </a:pPr>
          </a:p>
          <a:p>
            <a:pPr algn="l">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1181100"/>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PROBLEM STATEMENT</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786116" y="2513905"/>
            <a:ext cx="16708694" cy="3916045"/>
          </a:xfrm>
          <a:prstGeom prst="rect">
            <a:avLst/>
          </a:prstGeom>
        </p:spPr>
        <p:txBody>
          <a:bodyPr anchor="t" rtlCol="false" tIns="0" lIns="0" bIns="0" rIns="0">
            <a:spAutoFit/>
          </a:bodyPr>
          <a:lstStyle/>
          <a:p>
            <a:pPr algn="ctr">
              <a:lnSpc>
                <a:spcPts val="5179"/>
              </a:lnSpc>
            </a:pPr>
            <a:r>
              <a:rPr lang="en-US" sz="3699">
                <a:solidFill>
                  <a:srgbClr val="000000"/>
                </a:solidFill>
                <a:latin typeface="Canva Sans"/>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a:p>
            <a:pPr algn="ctr">
              <a:lnSpc>
                <a:spcPts val="51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1181100"/>
            <a:ext cx="1001490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PROJECT OVERVIEW</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1210584" y="2313880"/>
            <a:ext cx="15866832" cy="3518233"/>
          </a:xfrm>
          <a:prstGeom prst="rect">
            <a:avLst/>
          </a:prstGeom>
        </p:spPr>
        <p:txBody>
          <a:bodyPr anchor="t" rtlCol="false" tIns="0" lIns="0" bIns="0" rIns="0">
            <a:spAutoFit/>
          </a:bodyPr>
          <a:lstStyle/>
          <a:p>
            <a:pPr algn="ctr">
              <a:lnSpc>
                <a:spcPts val="4006"/>
              </a:lnSpc>
            </a:pPr>
            <a:r>
              <a:rPr lang="en-US" sz="2861">
                <a:solidFill>
                  <a:srgbClr val="000000"/>
                </a:solidFill>
                <a:latin typeface="Canva Sans"/>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ctr">
              <a:lnSpc>
                <a:spcPts val="4006"/>
              </a:lnSpc>
            </a:pPr>
          </a:p>
        </p:txBody>
      </p:sp>
      <p:sp>
        <p:nvSpPr>
          <p:cNvPr name="TextBox 18" id="18"/>
          <p:cNvSpPr txBox="true"/>
          <p:nvPr/>
        </p:nvSpPr>
        <p:spPr>
          <a:xfrm rot="0">
            <a:off x="1028700" y="5765438"/>
            <a:ext cx="16048716" cy="2380615"/>
          </a:xfrm>
          <a:prstGeom prst="rect">
            <a:avLst/>
          </a:prstGeom>
        </p:spPr>
        <p:txBody>
          <a:bodyPr anchor="t" rtlCol="false" tIns="0" lIns="0" bIns="0" rIns="0">
            <a:spAutoFit/>
          </a:bodyPr>
          <a:lstStyle/>
          <a:p>
            <a:pPr algn="l">
              <a:lnSpc>
                <a:spcPts val="4759"/>
              </a:lnSpc>
            </a:pPr>
            <a:r>
              <a:rPr lang="en-US" sz="3399" u="sng">
                <a:solidFill>
                  <a:srgbClr val="000000"/>
                </a:solidFill>
                <a:latin typeface="Open Sans Extra Bold"/>
              </a:rPr>
              <a:t>For this Project we need to make sure to install two packages:</a:t>
            </a:r>
          </a:p>
          <a:p>
            <a:pPr algn="ctr">
              <a:lnSpc>
                <a:spcPts val="4759"/>
              </a:lnSpc>
            </a:pPr>
          </a:p>
          <a:p>
            <a:pPr algn="l" marL="734059" indent="-367030" lvl="1">
              <a:lnSpc>
                <a:spcPts val="4759"/>
              </a:lnSpc>
              <a:buFont typeface="Arial"/>
              <a:buChar char="•"/>
            </a:pPr>
            <a:r>
              <a:rPr lang="en-US" sz="3399">
                <a:solidFill>
                  <a:srgbClr val="000000"/>
                </a:solidFill>
                <a:latin typeface="Open Sans Extra Bold"/>
              </a:rPr>
              <a:t>First one is pip pynput install.(pip install pynput)</a:t>
            </a:r>
          </a:p>
          <a:p>
            <a:pPr algn="just" marL="734059" indent="-367030" lvl="1">
              <a:lnSpc>
                <a:spcPts val="4759"/>
              </a:lnSpc>
              <a:buFont typeface="Arial"/>
              <a:buChar char="•"/>
            </a:pPr>
            <a:r>
              <a:rPr lang="en-US" sz="3399">
                <a:solidFill>
                  <a:srgbClr val="000000"/>
                </a:solidFill>
                <a:latin typeface="Open Sans Extra Bold"/>
              </a:rPr>
              <a:t>Next one is johns library.(pip install johns lib)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124362" y="852085"/>
            <a:ext cx="14039275"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rPr>
              <a:t>WHO ARE THE END USERS?</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035889" y="-2021538"/>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219615"/>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794657" y="1877067"/>
            <a:ext cx="16858728" cy="6849110"/>
          </a:xfrm>
          <a:prstGeom prst="rect">
            <a:avLst/>
          </a:prstGeom>
        </p:spPr>
        <p:txBody>
          <a:bodyPr anchor="t" rtlCol="false" tIns="0" lIns="0" bIns="0" rIns="0">
            <a:spAutoFit/>
          </a:bodyPr>
          <a:lstStyle/>
          <a:p>
            <a:pPr algn="l">
              <a:lnSpc>
                <a:spcPts val="3640"/>
              </a:lnSpc>
            </a:pPr>
            <a:r>
              <a:rPr lang="en-US" sz="2600">
                <a:solidFill>
                  <a:srgbClr val="000000"/>
                </a:solidFill>
                <a:latin typeface="Canva Sans"/>
              </a:rPr>
              <a:t>End users of keyloggers can vary widely, depending on the intent and legality of their usage. Here are some categories:</a:t>
            </a:r>
          </a:p>
          <a:p>
            <a:pPr algn="l">
              <a:lnSpc>
                <a:spcPts val="3640"/>
              </a:lnSpc>
            </a:pPr>
          </a:p>
          <a:p>
            <a:pPr algn="l" marL="561344" indent="-280672" lvl="1">
              <a:lnSpc>
                <a:spcPts val="3640"/>
              </a:lnSpc>
              <a:buFont typeface="Arial"/>
              <a:buChar char="•"/>
            </a:pPr>
            <a:r>
              <a:rPr lang="en-US" sz="2600">
                <a:solidFill>
                  <a:srgbClr val="000000"/>
                </a:solidFill>
                <a:latin typeface="Canva Sans"/>
              </a:rPr>
              <a:t> </a:t>
            </a:r>
            <a:r>
              <a:rPr lang="en-US" sz="2600">
                <a:solidFill>
                  <a:srgbClr val="000000"/>
                </a:solidFill>
                <a:latin typeface="Canva Sans Bold"/>
              </a:rPr>
              <a:t>Parents </a:t>
            </a:r>
            <a:r>
              <a:rPr lang="en-US" sz="2600">
                <a:solidFill>
                  <a:srgbClr val="000000"/>
                </a:solidFill>
                <a:latin typeface="Canva Sans"/>
              </a:rPr>
              <a:t>may use keyloggers to monitor their children's online activities to protect them from online predators, cyberbullying, or inappropriate content.</a:t>
            </a:r>
          </a:p>
          <a:p>
            <a:pPr algn="l">
              <a:lnSpc>
                <a:spcPts val="3640"/>
              </a:lnSpc>
            </a:pPr>
          </a:p>
          <a:p>
            <a:pPr algn="l" marL="561344" indent="-280672" lvl="1">
              <a:lnSpc>
                <a:spcPts val="3640"/>
              </a:lnSpc>
              <a:buFont typeface="Arial"/>
              <a:buChar char="•"/>
            </a:pPr>
            <a:r>
              <a:rPr lang="en-US" sz="2600">
                <a:solidFill>
                  <a:srgbClr val="000000"/>
                </a:solidFill>
                <a:latin typeface="Canva Sans Bold"/>
              </a:rPr>
              <a:t>Researchers </a:t>
            </a:r>
            <a:r>
              <a:rPr lang="en-US" sz="2600">
                <a:solidFill>
                  <a:srgbClr val="000000"/>
                </a:solidFill>
                <a:latin typeface="Canva Sans"/>
              </a:rPr>
              <a:t>might use keyloggers in controlled environments to study their behaviors and develop countermeasures against malicious keyloggers.</a:t>
            </a:r>
          </a:p>
          <a:p>
            <a:pPr algn="l">
              <a:lnSpc>
                <a:spcPts val="3640"/>
              </a:lnSpc>
            </a:pPr>
          </a:p>
          <a:p>
            <a:pPr algn="l" marL="561344" indent="-280672" lvl="1">
              <a:lnSpc>
                <a:spcPts val="3640"/>
              </a:lnSpc>
              <a:buFont typeface="Arial"/>
              <a:buChar char="•"/>
            </a:pPr>
            <a:r>
              <a:rPr lang="en-US" sz="2600">
                <a:solidFill>
                  <a:srgbClr val="000000"/>
                </a:solidFill>
                <a:latin typeface="Canva Sans"/>
              </a:rPr>
              <a:t> Some </a:t>
            </a:r>
            <a:r>
              <a:rPr lang="en-US" sz="2600">
                <a:solidFill>
                  <a:srgbClr val="000000"/>
                </a:solidFill>
                <a:latin typeface="Canva Sans Bold"/>
              </a:rPr>
              <a:t>government agencies</a:t>
            </a:r>
            <a:r>
              <a:rPr lang="en-US" sz="2600">
                <a:solidFill>
                  <a:srgbClr val="000000"/>
                </a:solidFill>
                <a:latin typeface="Canva Sans"/>
              </a:rPr>
              <a:t> use keyloggers for surveillance and to gather evidence in investigations involving terrorism, cybercrime, or other serious offenses.</a:t>
            </a:r>
          </a:p>
          <a:p>
            <a:pPr algn="l">
              <a:lnSpc>
                <a:spcPts val="3640"/>
              </a:lnSpc>
            </a:pPr>
          </a:p>
          <a:p>
            <a:pPr algn="l">
              <a:lnSpc>
                <a:spcPts val="3640"/>
              </a:lnSpc>
            </a:pPr>
            <a:r>
              <a:rPr lang="en-US" sz="2600">
                <a:solidFill>
                  <a:srgbClr val="000000"/>
                </a:solidFill>
                <a:latin typeface="Canva Sans"/>
              </a:rPr>
              <a:t>and more..............</a:t>
            </a:r>
          </a:p>
          <a:p>
            <a:pPr algn="l">
              <a:lnSpc>
                <a:spcPts val="3640"/>
              </a:lnSpc>
            </a:pPr>
          </a:p>
          <a:p>
            <a:pPr algn="l">
              <a:lnSpc>
                <a:spcPts val="36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778484" y="1261246"/>
            <a:ext cx="16716326" cy="650875"/>
          </a:xfrm>
          <a:prstGeom prst="rect">
            <a:avLst/>
          </a:prstGeom>
        </p:spPr>
        <p:txBody>
          <a:bodyPr anchor="t" rtlCol="false" tIns="0" lIns="0" bIns="0" rIns="0">
            <a:spAutoFit/>
          </a:bodyPr>
          <a:lstStyle/>
          <a:p>
            <a:pPr algn="ctr">
              <a:lnSpc>
                <a:spcPts val="4850"/>
              </a:lnSpc>
            </a:pPr>
            <a:r>
              <a:rPr lang="en-US" sz="5000">
                <a:solidFill>
                  <a:srgbClr val="000000"/>
                </a:solidFill>
                <a:latin typeface="DM Sans Bold"/>
              </a:rPr>
              <a:t>YOUR SOLUTION AND ITS VALUE PROPOSITION</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7" id="17"/>
          <p:cNvSpPr txBox="true"/>
          <p:nvPr/>
        </p:nvSpPr>
        <p:spPr>
          <a:xfrm rot="0">
            <a:off x="1028700" y="2313880"/>
            <a:ext cx="16624685" cy="6391437"/>
          </a:xfrm>
          <a:prstGeom prst="rect">
            <a:avLst/>
          </a:prstGeom>
        </p:spPr>
        <p:txBody>
          <a:bodyPr anchor="t" rtlCol="false" tIns="0" lIns="0" bIns="0" rIns="0">
            <a:spAutoFit/>
          </a:bodyPr>
          <a:lstStyle/>
          <a:p>
            <a:pPr algn="just" marL="565358" indent="-282679" lvl="1">
              <a:lnSpc>
                <a:spcPts val="3666"/>
              </a:lnSpc>
              <a:buFont typeface="Arial"/>
              <a:buChar char="•"/>
            </a:pPr>
            <a:r>
              <a:rPr lang="en-US" sz="2618">
                <a:solidFill>
                  <a:srgbClr val="000000"/>
                </a:solidFill>
                <a:latin typeface="Canva Sans Bold"/>
              </a:rPr>
              <a:t>Real-Time Detection: </a:t>
            </a:r>
          </a:p>
          <a:p>
            <a:pPr algn="just">
              <a:lnSpc>
                <a:spcPts val="3666"/>
              </a:lnSpc>
            </a:pPr>
            <a:r>
              <a:rPr lang="en-US" sz="2618">
                <a:solidFill>
                  <a:srgbClr val="000000"/>
                </a:solidFill>
                <a:latin typeface="Canva Sans Bold"/>
              </a:rPr>
              <a:t>        </a:t>
            </a:r>
            <a:r>
              <a:rPr lang="en-US" sz="2618">
                <a:solidFill>
                  <a:srgbClr val="000000"/>
                </a:solidFill>
                <a:latin typeface="Canva Sans"/>
              </a:rPr>
              <a:t>Utilizes machine learning algorithms to identify suspicious activities instantly.</a:t>
            </a:r>
          </a:p>
          <a:p>
            <a:pPr algn="just">
              <a:lnSpc>
                <a:spcPts val="3666"/>
              </a:lnSpc>
            </a:pPr>
          </a:p>
          <a:p>
            <a:pPr algn="just" marL="565358" indent="-282679" lvl="1">
              <a:lnSpc>
                <a:spcPts val="3666"/>
              </a:lnSpc>
              <a:buFont typeface="Arial"/>
              <a:buChar char="•"/>
            </a:pPr>
            <a:r>
              <a:rPr lang="en-US" sz="2618">
                <a:solidFill>
                  <a:srgbClr val="000000"/>
                </a:solidFill>
                <a:latin typeface="Canva Sans Bold"/>
              </a:rPr>
              <a:t>User-Friendly Interface: </a:t>
            </a:r>
          </a:p>
          <a:p>
            <a:pPr algn="just">
              <a:lnSpc>
                <a:spcPts val="3666"/>
              </a:lnSpc>
            </a:pPr>
            <a:r>
              <a:rPr lang="en-US" sz="2618">
                <a:solidFill>
                  <a:srgbClr val="000000"/>
                </a:solidFill>
                <a:latin typeface="Canva Sans Bold"/>
              </a:rPr>
              <a:t>        </a:t>
            </a:r>
            <a:r>
              <a:rPr lang="en-US" sz="2618">
                <a:solidFill>
                  <a:srgbClr val="000000"/>
                </a:solidFill>
                <a:latin typeface="Canva Sans"/>
              </a:rPr>
              <a:t>Simple, intuitive design ensuring ease of use for all user levels.</a:t>
            </a:r>
          </a:p>
          <a:p>
            <a:pPr algn="just">
              <a:lnSpc>
                <a:spcPts val="3666"/>
              </a:lnSpc>
            </a:pPr>
          </a:p>
          <a:p>
            <a:pPr algn="just" marL="565358" indent="-282679" lvl="1">
              <a:lnSpc>
                <a:spcPts val="3666"/>
              </a:lnSpc>
              <a:buFont typeface="Arial"/>
              <a:buChar char="•"/>
            </a:pPr>
            <a:r>
              <a:rPr lang="en-US" sz="2618">
                <a:solidFill>
                  <a:srgbClr val="000000"/>
                </a:solidFill>
                <a:latin typeface="Canva Sans Bold"/>
              </a:rPr>
              <a:t>Comprehensive Training Modules: </a:t>
            </a:r>
          </a:p>
          <a:p>
            <a:pPr algn="just">
              <a:lnSpc>
                <a:spcPts val="3666"/>
              </a:lnSpc>
            </a:pPr>
            <a:r>
              <a:rPr lang="en-US" sz="2618">
                <a:solidFill>
                  <a:srgbClr val="000000"/>
                </a:solidFill>
                <a:latin typeface="Canva Sans Bold"/>
              </a:rPr>
              <a:t>        </a:t>
            </a:r>
            <a:r>
              <a:rPr lang="en-US" sz="2618">
                <a:solidFill>
                  <a:srgbClr val="000000"/>
                </a:solidFill>
                <a:latin typeface="Canva Sans"/>
              </a:rPr>
              <a:t>Interactive and engaging training materials that educate users on cybersecurity.</a:t>
            </a:r>
          </a:p>
          <a:p>
            <a:pPr algn="just">
              <a:lnSpc>
                <a:spcPts val="3666"/>
              </a:lnSpc>
            </a:pPr>
          </a:p>
          <a:p>
            <a:pPr algn="just" marL="565358" indent="-282679" lvl="1">
              <a:lnSpc>
                <a:spcPts val="3666"/>
              </a:lnSpc>
              <a:buFont typeface="Arial"/>
              <a:buChar char="•"/>
            </a:pPr>
            <a:r>
              <a:rPr lang="en-US" sz="2618">
                <a:solidFill>
                  <a:srgbClr val="000000"/>
                </a:solidFill>
                <a:latin typeface="Canva Sans Bold"/>
              </a:rPr>
              <a:t>Integration with Existing Systems: </a:t>
            </a:r>
          </a:p>
          <a:p>
            <a:pPr algn="just">
              <a:lnSpc>
                <a:spcPts val="3666"/>
              </a:lnSpc>
            </a:pPr>
            <a:r>
              <a:rPr lang="en-US" sz="2618">
                <a:solidFill>
                  <a:srgbClr val="000000"/>
                </a:solidFill>
                <a:latin typeface="Canva Sans Bold"/>
              </a:rPr>
              <a:t>       </a:t>
            </a:r>
            <a:r>
              <a:rPr lang="en-US" sz="2618">
                <a:solidFill>
                  <a:srgbClr val="000000"/>
                </a:solidFill>
                <a:latin typeface="Canva Sans"/>
              </a:rPr>
              <a:t>Compatible with major operating systems and can be integrated into existing security protocols .</a:t>
            </a:r>
          </a:p>
          <a:p>
            <a:pPr algn="just">
              <a:lnSpc>
                <a:spcPts val="3666"/>
              </a:lnSpc>
            </a:pPr>
          </a:p>
          <a:p>
            <a:pPr algn="just" marL="565358" indent="-282679" lvl="1">
              <a:lnSpc>
                <a:spcPts val="3666"/>
              </a:lnSpc>
              <a:buFont typeface="Arial"/>
              <a:buChar char="•"/>
            </a:pPr>
            <a:r>
              <a:rPr lang="en-US" sz="2618">
                <a:solidFill>
                  <a:srgbClr val="000000"/>
                </a:solidFill>
                <a:latin typeface="Canva Sans Bold"/>
              </a:rPr>
              <a:t>Automated Updates:</a:t>
            </a:r>
          </a:p>
          <a:p>
            <a:pPr algn="just">
              <a:lnSpc>
                <a:spcPts val="3666"/>
              </a:lnSpc>
            </a:pPr>
            <a:r>
              <a:rPr lang="en-US" sz="2618">
                <a:solidFill>
                  <a:srgbClr val="000000"/>
                </a:solidFill>
                <a:latin typeface="Canva Sans"/>
              </a:rPr>
              <a:t>       Regular updates to ensure protection against the latest keylogger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DAGIiN0CHH8</dc:identifier>
  <dcterms:modified xsi:type="dcterms:W3CDTF">2011-08-01T06:04:30Z</dcterms:modified>
  <cp:revision>1</cp:revision>
  <dc:title>keyloggerfinalproj</dc:title>
</cp:coreProperties>
</file>