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0" r:id="rId2"/>
    <p:sldId id="257" r:id="rId3"/>
    <p:sldId id="258" r:id="rId4"/>
    <p:sldId id="259" r:id="rId5"/>
    <p:sldId id="260" r:id="rId6"/>
    <p:sldId id="261" r:id="rId7"/>
    <p:sldId id="262" r:id="rId8"/>
    <p:sldId id="263" r:id="rId9"/>
    <p:sldId id="264" r:id="rId10"/>
    <p:sldId id="266" r:id="rId11"/>
    <p:sldId id="265" r:id="rId12"/>
    <p:sldId id="267" r:id="rId13"/>
    <p:sldId id="268"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10/14/2022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10/14/2022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10/14/2022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password-checker.online-domain-tools.com/" TargetMode="External"/><Relationship Id="rId2" Type="http://schemas.openxmlformats.org/officeDocument/2006/relationships/hyperlink" Target="https://en.wikipedia.org/wiki/Password_policy" TargetMode="External"/><Relationship Id="rId1" Type="http://schemas.openxmlformats.org/officeDocument/2006/relationships/slideLayout" Target="../slideLayouts/slideLayout2.xml"/><Relationship Id="rId4" Type="http://schemas.openxmlformats.org/officeDocument/2006/relationships/hyperlink" Target="http://www.passwordmeter.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01F480-5DB0-B128-5F96-B2C53FB2C812}"/>
              </a:ext>
            </a:extLst>
          </p:cNvPr>
          <p:cNvSpPr txBox="1"/>
          <p:nvPr/>
        </p:nvSpPr>
        <p:spPr>
          <a:xfrm>
            <a:off x="2985248" y="618564"/>
            <a:ext cx="5610764" cy="1077218"/>
          </a:xfrm>
          <a:prstGeom prst="rect">
            <a:avLst/>
          </a:prstGeom>
          <a:noFill/>
        </p:spPr>
        <p:txBody>
          <a:bodyPr wrap="square" rtlCol="0">
            <a:spAutoFit/>
          </a:bodyPr>
          <a:lstStyle/>
          <a:p>
            <a:pPr algn="ctr"/>
            <a:r>
              <a:rPr lang="en-US" sz="3200" dirty="0"/>
              <a:t>Strong Password Generation Based On User Inputs</a:t>
            </a:r>
            <a:endParaRPr lang="en-IN" sz="3200" dirty="0"/>
          </a:p>
        </p:txBody>
      </p:sp>
      <p:sp>
        <p:nvSpPr>
          <p:cNvPr id="3" name="TextBox 2">
            <a:extLst>
              <a:ext uri="{FF2B5EF4-FFF2-40B4-BE49-F238E27FC236}">
                <a16:creationId xmlns:a16="http://schemas.microsoft.com/office/drawing/2014/main" id="{BF8425CE-8A72-3606-F637-E24E740FEF31}"/>
              </a:ext>
            </a:extLst>
          </p:cNvPr>
          <p:cNvSpPr txBox="1"/>
          <p:nvPr/>
        </p:nvSpPr>
        <p:spPr>
          <a:xfrm>
            <a:off x="3493235" y="2228671"/>
            <a:ext cx="4676280" cy="1846659"/>
          </a:xfrm>
          <a:prstGeom prst="rect">
            <a:avLst/>
          </a:prstGeom>
          <a:noFill/>
        </p:spPr>
        <p:txBody>
          <a:bodyPr wrap="none" rtlCol="0">
            <a:spAutoFit/>
          </a:bodyPr>
          <a:lstStyle/>
          <a:p>
            <a:r>
              <a:rPr lang="en-IN" sz="2000" dirty="0"/>
              <a:t>By: Santosh B. </a:t>
            </a:r>
            <a:r>
              <a:rPr lang="en-IN" sz="2000" dirty="0" err="1"/>
              <a:t>Doiphode</a:t>
            </a:r>
            <a:endParaRPr lang="en-IN" sz="2000" dirty="0"/>
          </a:p>
          <a:p>
            <a:r>
              <a:rPr lang="en-IN" sz="1400" dirty="0"/>
              <a:t>Student OF 3</a:t>
            </a:r>
            <a:r>
              <a:rPr lang="en-IN" sz="1400" baseline="30000" dirty="0"/>
              <a:t>rd</a:t>
            </a:r>
            <a:r>
              <a:rPr lang="en-IN" sz="1400" dirty="0"/>
              <a:t> year Computer Dept. at JSPM </a:t>
            </a:r>
            <a:r>
              <a:rPr lang="en-IN" sz="1400" dirty="0" err="1"/>
              <a:t>NTC,Pune</a:t>
            </a:r>
            <a:r>
              <a:rPr lang="en-IN" sz="1400" dirty="0"/>
              <a:t>.</a:t>
            </a:r>
          </a:p>
          <a:p>
            <a:endParaRPr lang="en-IN" sz="1400" dirty="0"/>
          </a:p>
          <a:p>
            <a:endParaRPr lang="en-IN" sz="1400" dirty="0"/>
          </a:p>
          <a:p>
            <a:r>
              <a:rPr lang="en-IN" sz="2000" dirty="0"/>
              <a:t>Guided By:  </a:t>
            </a:r>
            <a:r>
              <a:rPr lang="en-IN" sz="2000" dirty="0" err="1"/>
              <a:t>Dr.</a:t>
            </a:r>
            <a:r>
              <a:rPr lang="en-IN" sz="2000" dirty="0"/>
              <a:t> </a:t>
            </a:r>
            <a:r>
              <a:rPr lang="en-IN" sz="2000" dirty="0" err="1"/>
              <a:t>Sulochana</a:t>
            </a:r>
            <a:r>
              <a:rPr lang="en-IN" sz="2000" dirty="0"/>
              <a:t> </a:t>
            </a:r>
            <a:r>
              <a:rPr lang="en-IN" sz="2000" dirty="0" err="1"/>
              <a:t>Sonkamble</a:t>
            </a:r>
            <a:r>
              <a:rPr lang="en-IN" sz="2000" dirty="0"/>
              <a:t> </a:t>
            </a:r>
            <a:r>
              <a:rPr lang="en-IN" sz="2000" dirty="0" err="1"/>
              <a:t>Maam</a:t>
            </a:r>
            <a:endParaRPr lang="en-IN" sz="2000" dirty="0"/>
          </a:p>
          <a:p>
            <a:endParaRPr lang="en-IN" sz="1400" dirty="0"/>
          </a:p>
          <a:p>
            <a:endParaRPr lang="en-IN" dirty="0"/>
          </a:p>
        </p:txBody>
      </p:sp>
    </p:spTree>
    <p:extLst>
      <p:ext uri="{BB962C8B-B14F-4D97-AF65-F5344CB8AC3E}">
        <p14:creationId xmlns:p14="http://schemas.microsoft.com/office/powerpoint/2010/main" val="703272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C9674-6455-2A56-BB12-96824190886D}"/>
              </a:ext>
            </a:extLst>
          </p:cNvPr>
          <p:cNvSpPr>
            <a:spLocks noGrp="1"/>
          </p:cNvSpPr>
          <p:nvPr>
            <p:ph type="title"/>
          </p:nvPr>
        </p:nvSpPr>
        <p:spPr>
          <a:xfrm>
            <a:off x="1451579" y="1198966"/>
            <a:ext cx="9603275" cy="1049235"/>
          </a:xfrm>
        </p:spPr>
        <p:txBody>
          <a:bodyPr/>
          <a:lstStyle/>
          <a:p>
            <a:r>
              <a:rPr lang="en-IN" dirty="0"/>
              <a:t>Experimental Evaluation</a:t>
            </a:r>
          </a:p>
        </p:txBody>
      </p:sp>
      <p:sp>
        <p:nvSpPr>
          <p:cNvPr id="3" name="Content Placeholder 2">
            <a:extLst>
              <a:ext uri="{FF2B5EF4-FFF2-40B4-BE49-F238E27FC236}">
                <a16:creationId xmlns:a16="http://schemas.microsoft.com/office/drawing/2014/main" id="{5D285AAE-C0DE-E485-5DC7-BF911773D0A8}"/>
              </a:ext>
            </a:extLst>
          </p:cNvPr>
          <p:cNvSpPr>
            <a:spLocks noGrp="1"/>
          </p:cNvSpPr>
          <p:nvPr>
            <p:ph idx="1"/>
          </p:nvPr>
        </p:nvSpPr>
        <p:spPr/>
        <p:txBody>
          <a:bodyPr>
            <a:normAutofit/>
          </a:bodyPr>
          <a:lstStyle/>
          <a:p>
            <a:r>
              <a:rPr lang="en-US" sz="1700" dirty="0"/>
              <a:t>We can say that this input will be very secured as it will have more randomness than using five input texts.</a:t>
            </a:r>
          </a:p>
          <a:p>
            <a:r>
              <a:rPr lang="en-US" sz="1700" dirty="0"/>
              <a:t>But from the user’s perspective, inputting this large number of texts can make the process slow and complicated and also can annoy the users.</a:t>
            </a:r>
          </a:p>
          <a:p>
            <a:r>
              <a:rPr lang="en-US" sz="1700" dirty="0"/>
              <a:t> So we have picked the number “5” for texts .</a:t>
            </a:r>
          </a:p>
          <a:p>
            <a:r>
              <a:rPr lang="en-US" sz="1700" dirty="0"/>
              <a:t>Here the term “text” means the user can provide a word or multiple words written together (words should be merged without using space)</a:t>
            </a:r>
            <a:endParaRPr lang="en-IN" sz="1700" dirty="0"/>
          </a:p>
          <a:p>
            <a:endParaRPr lang="en-IN" sz="1700" dirty="0"/>
          </a:p>
        </p:txBody>
      </p:sp>
    </p:spTree>
    <p:extLst>
      <p:ext uri="{BB962C8B-B14F-4D97-AF65-F5344CB8AC3E}">
        <p14:creationId xmlns:p14="http://schemas.microsoft.com/office/powerpoint/2010/main" val="2701004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C316E-1A0D-0CEB-5DA3-E4718430BD07}"/>
              </a:ext>
            </a:extLst>
          </p:cNvPr>
          <p:cNvSpPr>
            <a:spLocks noGrp="1"/>
          </p:cNvSpPr>
          <p:nvPr>
            <p:ph type="title"/>
          </p:nvPr>
        </p:nvSpPr>
        <p:spPr>
          <a:xfrm>
            <a:off x="1451578" y="1297578"/>
            <a:ext cx="9603275" cy="1049235"/>
          </a:xfrm>
        </p:spPr>
        <p:txBody>
          <a:bodyPr/>
          <a:lstStyle/>
          <a:p>
            <a:r>
              <a:rPr lang="en-IN" dirty="0"/>
              <a:t>Conclusion</a:t>
            </a:r>
          </a:p>
        </p:txBody>
      </p:sp>
      <p:sp>
        <p:nvSpPr>
          <p:cNvPr id="3" name="Content Placeholder 2">
            <a:extLst>
              <a:ext uri="{FF2B5EF4-FFF2-40B4-BE49-F238E27FC236}">
                <a16:creationId xmlns:a16="http://schemas.microsoft.com/office/drawing/2014/main" id="{84722457-9EB5-B6F2-6A98-5E21B655F293}"/>
              </a:ext>
            </a:extLst>
          </p:cNvPr>
          <p:cNvSpPr>
            <a:spLocks noGrp="1"/>
          </p:cNvSpPr>
          <p:nvPr>
            <p:ph idx="1"/>
          </p:nvPr>
        </p:nvSpPr>
        <p:spPr/>
        <p:txBody>
          <a:bodyPr>
            <a:normAutofit fontScale="85000" lnSpcReduction="10000"/>
          </a:bodyPr>
          <a:lstStyle/>
          <a:p>
            <a:r>
              <a:rPr lang="en-US" dirty="0"/>
              <a:t>In our proposed system, we are generating passwords by prompting the users to provide us with some texts and numbers (which they can easily remember) as inputs. </a:t>
            </a:r>
          </a:p>
          <a:p>
            <a:r>
              <a:rPr lang="en-US" dirty="0"/>
              <a:t>Our generated passwords have ensured the minimum criteria of the password strength.</a:t>
            </a:r>
          </a:p>
          <a:p>
            <a:r>
              <a:rPr lang="en-US" dirty="0"/>
              <a:t>Our generated passwords are different from the passwords of other online random password generators as they are not produced entirely at random. Instead, they are created from the inputs given by the user. </a:t>
            </a:r>
          </a:p>
          <a:p>
            <a:r>
              <a:rPr lang="en-US" dirty="0"/>
              <a:t>They can be easily remembered as they contain only the texts and numbers which the users want to use in their passwords and can not forget easily. </a:t>
            </a:r>
          </a:p>
          <a:p>
            <a:r>
              <a:rPr lang="en-US" dirty="0"/>
              <a:t>We also have experimented that our generated passwords can defend against the dictionary and the Brute Force attacks. </a:t>
            </a:r>
            <a:endParaRPr lang="en-IN" dirty="0"/>
          </a:p>
        </p:txBody>
      </p:sp>
    </p:spTree>
    <p:extLst>
      <p:ext uri="{BB962C8B-B14F-4D97-AF65-F5344CB8AC3E}">
        <p14:creationId xmlns:p14="http://schemas.microsoft.com/office/powerpoint/2010/main" val="2479395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2D68F-3AE8-B740-2124-96B09D8B7478}"/>
              </a:ext>
            </a:extLst>
          </p:cNvPr>
          <p:cNvSpPr>
            <a:spLocks noGrp="1"/>
          </p:cNvSpPr>
          <p:nvPr>
            <p:ph type="title"/>
          </p:nvPr>
        </p:nvSpPr>
        <p:spPr>
          <a:xfrm>
            <a:off x="1451578" y="1257185"/>
            <a:ext cx="9603275" cy="1049235"/>
          </a:xfrm>
        </p:spPr>
        <p:txBody>
          <a:bodyPr/>
          <a:lstStyle/>
          <a:p>
            <a:r>
              <a:rPr lang="en-IN" dirty="0"/>
              <a:t>Future work</a:t>
            </a:r>
          </a:p>
        </p:txBody>
      </p:sp>
      <p:sp>
        <p:nvSpPr>
          <p:cNvPr id="3" name="Content Placeholder 2">
            <a:extLst>
              <a:ext uri="{FF2B5EF4-FFF2-40B4-BE49-F238E27FC236}">
                <a16:creationId xmlns:a16="http://schemas.microsoft.com/office/drawing/2014/main" id="{BD9D445A-790A-31B4-7D21-7AC92062F5A6}"/>
              </a:ext>
            </a:extLst>
          </p:cNvPr>
          <p:cNvSpPr>
            <a:spLocks noGrp="1"/>
          </p:cNvSpPr>
          <p:nvPr>
            <p:ph idx="1"/>
          </p:nvPr>
        </p:nvSpPr>
        <p:spPr/>
        <p:txBody>
          <a:bodyPr>
            <a:normAutofit/>
          </a:bodyPr>
          <a:lstStyle/>
          <a:p>
            <a:r>
              <a:rPr lang="en-US" sz="1700" dirty="0"/>
              <a:t>There is another password cracking attack named “the social attack” which has not been covered in our work.</a:t>
            </a:r>
          </a:p>
          <a:p>
            <a:r>
              <a:rPr lang="en-US" sz="1700" dirty="0"/>
              <a:t>In the future, we will extend our work and devise a method so that our generated passwords can defend against the social attack.</a:t>
            </a:r>
          </a:p>
          <a:p>
            <a:r>
              <a:rPr lang="en-US" sz="1700" dirty="0"/>
              <a:t>Through another user study, we can also get feedback from the users to evaluate whether they can remember the passwords or not. </a:t>
            </a:r>
          </a:p>
          <a:p>
            <a:r>
              <a:rPr lang="en-US" sz="1700" dirty="0"/>
              <a:t>We also have plans to add more features and steps to our algorithm to strengthen our system.</a:t>
            </a:r>
          </a:p>
          <a:p>
            <a:r>
              <a:rPr lang="en-US" sz="1700" dirty="0"/>
              <a:t>We will also make it open source for the user’s convenience.</a:t>
            </a:r>
          </a:p>
          <a:p>
            <a:endParaRPr lang="en-IN" sz="1700" dirty="0"/>
          </a:p>
        </p:txBody>
      </p:sp>
    </p:spTree>
    <p:extLst>
      <p:ext uri="{BB962C8B-B14F-4D97-AF65-F5344CB8AC3E}">
        <p14:creationId xmlns:p14="http://schemas.microsoft.com/office/powerpoint/2010/main" val="401233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103AB-48B8-A57B-6D1A-87E325D119A5}"/>
              </a:ext>
            </a:extLst>
          </p:cNvPr>
          <p:cNvSpPr>
            <a:spLocks noGrp="1"/>
          </p:cNvSpPr>
          <p:nvPr>
            <p:ph type="title"/>
          </p:nvPr>
        </p:nvSpPr>
        <p:spPr>
          <a:xfrm>
            <a:off x="1451579" y="1216896"/>
            <a:ext cx="9603275" cy="1049235"/>
          </a:xfrm>
        </p:spPr>
        <p:txBody>
          <a:bodyPr/>
          <a:lstStyle/>
          <a:p>
            <a:r>
              <a:rPr lang="en-IN" dirty="0"/>
              <a:t>References</a:t>
            </a:r>
          </a:p>
        </p:txBody>
      </p:sp>
      <p:sp>
        <p:nvSpPr>
          <p:cNvPr id="3" name="Content Placeholder 2">
            <a:extLst>
              <a:ext uri="{FF2B5EF4-FFF2-40B4-BE49-F238E27FC236}">
                <a16:creationId xmlns:a16="http://schemas.microsoft.com/office/drawing/2014/main" id="{08BAF39A-82E8-F7DF-ED4C-6C445D0B4475}"/>
              </a:ext>
            </a:extLst>
          </p:cNvPr>
          <p:cNvSpPr>
            <a:spLocks noGrp="1"/>
          </p:cNvSpPr>
          <p:nvPr>
            <p:ph idx="1"/>
          </p:nvPr>
        </p:nvSpPr>
        <p:spPr/>
        <p:txBody>
          <a:bodyPr>
            <a:normAutofit fontScale="85000" lnSpcReduction="20000"/>
          </a:bodyPr>
          <a:lstStyle/>
          <a:p>
            <a:r>
              <a:rPr lang="en-IN" dirty="0"/>
              <a:t>1] Richard Shay, </a:t>
            </a:r>
            <a:r>
              <a:rPr lang="en-IN" dirty="0" err="1"/>
              <a:t>Saranga</a:t>
            </a:r>
            <a:r>
              <a:rPr lang="en-IN" dirty="0"/>
              <a:t> </a:t>
            </a:r>
            <a:r>
              <a:rPr lang="en-IN" dirty="0" err="1"/>
              <a:t>Komanduri</a:t>
            </a:r>
            <a:r>
              <a:rPr lang="en-IN" dirty="0"/>
              <a:t>, Patrick Gage Kelley, Pedro Giovanni Leon, Michelle L Mazurek, </a:t>
            </a:r>
            <a:r>
              <a:rPr lang="en-IN" dirty="0" err="1"/>
              <a:t>Lujo</a:t>
            </a:r>
            <a:r>
              <a:rPr lang="en-IN" dirty="0"/>
              <a:t> Bauer, Nicolas Christin, and </a:t>
            </a:r>
            <a:r>
              <a:rPr lang="en-IN" dirty="0" err="1"/>
              <a:t>Larrie</a:t>
            </a:r>
            <a:r>
              <a:rPr lang="en-IN" dirty="0"/>
              <a:t> Faith </a:t>
            </a:r>
            <a:r>
              <a:rPr lang="en-IN" dirty="0" err="1"/>
              <a:t>Cranor</a:t>
            </a:r>
            <a:r>
              <a:rPr lang="en-IN" dirty="0"/>
              <a:t>. Encountering stronger password requirements: user attitudes and </a:t>
            </a:r>
            <a:r>
              <a:rPr lang="en-IN" dirty="0" err="1"/>
              <a:t>behaviors</a:t>
            </a:r>
            <a:r>
              <a:rPr lang="en-IN" dirty="0"/>
              <a:t>. In Proceedings o f the Sixth Symposium on Usable Privacy and Security, page 2. ACM, 2010.</a:t>
            </a:r>
          </a:p>
          <a:p>
            <a:r>
              <a:rPr lang="en-IN" dirty="0"/>
              <a:t>2] Michelle L Mazurek, </a:t>
            </a:r>
            <a:r>
              <a:rPr lang="en-IN" dirty="0" err="1"/>
              <a:t>Saranga</a:t>
            </a:r>
            <a:r>
              <a:rPr lang="en-IN" dirty="0"/>
              <a:t> </a:t>
            </a:r>
            <a:r>
              <a:rPr lang="en-IN" dirty="0" err="1"/>
              <a:t>Komanduri</a:t>
            </a:r>
            <a:r>
              <a:rPr lang="en-IN" dirty="0"/>
              <a:t>, Timothy </a:t>
            </a:r>
            <a:r>
              <a:rPr lang="en-IN" dirty="0" err="1"/>
              <a:t>Vidas</a:t>
            </a:r>
            <a:r>
              <a:rPr lang="en-IN" dirty="0"/>
              <a:t>, </a:t>
            </a:r>
            <a:r>
              <a:rPr lang="en-IN" dirty="0" err="1"/>
              <a:t>Lujo</a:t>
            </a:r>
            <a:r>
              <a:rPr lang="en-IN" dirty="0"/>
              <a:t> Bauer, Nicolas Christin, Lorrie Faith </a:t>
            </a:r>
            <a:r>
              <a:rPr lang="en-IN" dirty="0" err="1"/>
              <a:t>Cranor</a:t>
            </a:r>
            <a:r>
              <a:rPr lang="en-IN" dirty="0"/>
              <a:t>, Patrick Gage Kelley, Richard Shay, and </a:t>
            </a:r>
            <a:r>
              <a:rPr lang="en-IN" dirty="0" err="1"/>
              <a:t>Blase</a:t>
            </a:r>
            <a:r>
              <a:rPr lang="en-IN" dirty="0"/>
              <a:t> Ur. Measuring password </a:t>
            </a:r>
            <a:r>
              <a:rPr lang="en-IN" dirty="0" err="1"/>
              <a:t>guessability</a:t>
            </a:r>
            <a:r>
              <a:rPr lang="en-IN" dirty="0"/>
              <a:t> for an entire university. In Proceedings o f the 2013 ACM SIGSAC conference on Computer &amp; communications security, pages 173—186. ACM, 2013</a:t>
            </a:r>
          </a:p>
          <a:p>
            <a:r>
              <a:rPr lang="en-IN" dirty="0">
                <a:hlinkClick r:id="rId2"/>
              </a:rPr>
              <a:t>https://en.wikipedia.org/wiki/Password_policy</a:t>
            </a:r>
            <a:endParaRPr lang="en-IN" dirty="0"/>
          </a:p>
          <a:p>
            <a:r>
              <a:rPr lang="en-IN" dirty="0">
                <a:hlinkClick r:id="rId3"/>
              </a:rPr>
              <a:t>http://password-checker.online-domain-tools.com/</a:t>
            </a:r>
            <a:endParaRPr lang="en-IN" dirty="0"/>
          </a:p>
          <a:p>
            <a:r>
              <a:rPr lang="en-IN" dirty="0">
                <a:hlinkClick r:id="rId4"/>
              </a:rPr>
              <a:t>http://www.passwordmeter.com/</a:t>
            </a:r>
            <a:r>
              <a:rPr lang="en-IN" dirty="0"/>
              <a:t>.</a:t>
            </a:r>
          </a:p>
          <a:p>
            <a:endParaRPr lang="en-IN" dirty="0"/>
          </a:p>
          <a:p>
            <a:endParaRPr lang="en-IN" dirty="0"/>
          </a:p>
        </p:txBody>
      </p:sp>
    </p:spTree>
    <p:extLst>
      <p:ext uri="{BB962C8B-B14F-4D97-AF65-F5344CB8AC3E}">
        <p14:creationId xmlns:p14="http://schemas.microsoft.com/office/powerpoint/2010/main" val="2582143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94E6FC-7A32-CA2F-02F3-2C6518650FDD}"/>
              </a:ext>
            </a:extLst>
          </p:cNvPr>
          <p:cNvSpPr txBox="1"/>
          <p:nvPr/>
        </p:nvSpPr>
        <p:spPr>
          <a:xfrm>
            <a:off x="1416424" y="2079812"/>
            <a:ext cx="8785411" cy="1446550"/>
          </a:xfrm>
          <a:prstGeom prst="rect">
            <a:avLst/>
          </a:prstGeom>
          <a:noFill/>
        </p:spPr>
        <p:txBody>
          <a:bodyPr wrap="square" rtlCol="0">
            <a:spAutoFit/>
          </a:bodyPr>
          <a:lstStyle/>
          <a:p>
            <a:pPr algn="ctr"/>
            <a:r>
              <a:rPr lang="en-IN" sz="8800" b="1" dirty="0"/>
              <a:t>Thank You!!</a:t>
            </a:r>
          </a:p>
        </p:txBody>
      </p:sp>
    </p:spTree>
    <p:extLst>
      <p:ext uri="{BB962C8B-B14F-4D97-AF65-F5344CB8AC3E}">
        <p14:creationId xmlns:p14="http://schemas.microsoft.com/office/powerpoint/2010/main" val="258022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32554-3F61-08AB-FB24-DAAEBD435062}"/>
              </a:ext>
            </a:extLst>
          </p:cNvPr>
          <p:cNvSpPr>
            <a:spLocks noGrp="1"/>
          </p:cNvSpPr>
          <p:nvPr>
            <p:ph type="title"/>
          </p:nvPr>
        </p:nvSpPr>
        <p:spPr>
          <a:xfrm>
            <a:off x="1451579" y="1261719"/>
            <a:ext cx="9603275" cy="1049235"/>
          </a:xfrm>
        </p:spPr>
        <p:txBody>
          <a:bodyPr/>
          <a:lstStyle/>
          <a:p>
            <a:r>
              <a:rPr lang="en-IN" dirty="0"/>
              <a:t>Agenda</a:t>
            </a:r>
          </a:p>
        </p:txBody>
      </p:sp>
      <p:sp>
        <p:nvSpPr>
          <p:cNvPr id="3" name="Content Placeholder 2">
            <a:extLst>
              <a:ext uri="{FF2B5EF4-FFF2-40B4-BE49-F238E27FC236}">
                <a16:creationId xmlns:a16="http://schemas.microsoft.com/office/drawing/2014/main" id="{740858C1-70F2-0B17-8582-05C01E03879C}"/>
              </a:ext>
            </a:extLst>
          </p:cNvPr>
          <p:cNvSpPr>
            <a:spLocks noGrp="1"/>
          </p:cNvSpPr>
          <p:nvPr>
            <p:ph idx="1"/>
          </p:nvPr>
        </p:nvSpPr>
        <p:spPr/>
        <p:txBody>
          <a:bodyPr/>
          <a:lstStyle/>
          <a:p>
            <a:pPr>
              <a:lnSpc>
                <a:spcPct val="90000"/>
              </a:lnSpc>
              <a:buFont typeface="Arial"/>
              <a:buChar char="•"/>
            </a:pPr>
            <a:r>
              <a:rPr lang="en-US" sz="2000" dirty="0">
                <a:solidFill>
                  <a:srgbClr val="002060"/>
                </a:solidFill>
                <a:latin typeface="Times New Roman"/>
              </a:rPr>
              <a:t>Introducti</a:t>
            </a:r>
            <a:r>
              <a:rPr lang="en-US" sz="2000" dirty="0">
                <a:solidFill>
                  <a:srgbClr val="44546A"/>
                </a:solidFill>
                <a:latin typeface="Times New Roman"/>
              </a:rPr>
              <a:t>on</a:t>
            </a:r>
          </a:p>
          <a:p>
            <a:pPr>
              <a:lnSpc>
                <a:spcPct val="90000"/>
              </a:lnSpc>
              <a:buFont typeface="Arial"/>
              <a:buChar char="•"/>
            </a:pPr>
            <a:r>
              <a:rPr lang="en-US" sz="2000" dirty="0">
                <a:solidFill>
                  <a:srgbClr val="44546A"/>
                </a:solidFill>
                <a:latin typeface="Times New Roman"/>
              </a:rPr>
              <a:t>Abstract </a:t>
            </a:r>
            <a:endParaRPr lang="en-US" dirty="0"/>
          </a:p>
          <a:p>
            <a:pPr>
              <a:lnSpc>
                <a:spcPct val="90000"/>
              </a:lnSpc>
              <a:buFont typeface="Arial"/>
              <a:buChar char="•"/>
            </a:pPr>
            <a:r>
              <a:rPr lang="en-US" sz="2000" dirty="0">
                <a:solidFill>
                  <a:srgbClr val="44546A"/>
                </a:solidFill>
                <a:latin typeface="Times New Roman"/>
              </a:rPr>
              <a:t>Literature Survey</a:t>
            </a:r>
            <a:endParaRPr lang="en-US" dirty="0"/>
          </a:p>
          <a:p>
            <a:pPr>
              <a:lnSpc>
                <a:spcPct val="90000"/>
              </a:lnSpc>
              <a:buFont typeface="Arial"/>
              <a:buChar char="•"/>
            </a:pPr>
            <a:r>
              <a:rPr lang="en-US" sz="2000" dirty="0">
                <a:solidFill>
                  <a:srgbClr val="002060"/>
                </a:solidFill>
                <a:latin typeface="Times New Roman"/>
              </a:rPr>
              <a:t>System Architecture</a:t>
            </a:r>
            <a:endParaRPr lang="en-US" dirty="0"/>
          </a:p>
          <a:p>
            <a:pPr>
              <a:lnSpc>
                <a:spcPct val="90000"/>
              </a:lnSpc>
              <a:buFont typeface="Arial"/>
              <a:buChar char="•"/>
            </a:pPr>
            <a:r>
              <a:rPr lang="en-US" sz="2000" dirty="0">
                <a:solidFill>
                  <a:srgbClr val="002060"/>
                </a:solidFill>
                <a:latin typeface="Times New Roman"/>
              </a:rPr>
              <a:t>Experimental Evaluation</a:t>
            </a:r>
            <a:endParaRPr lang="en-US" dirty="0"/>
          </a:p>
          <a:p>
            <a:pPr>
              <a:lnSpc>
                <a:spcPct val="90000"/>
              </a:lnSpc>
              <a:buFont typeface="Arial"/>
              <a:buChar char="•"/>
            </a:pPr>
            <a:r>
              <a:rPr lang="en-US" sz="2000" dirty="0">
                <a:solidFill>
                  <a:srgbClr val="002060"/>
                </a:solidFill>
                <a:latin typeface="Times New Roman"/>
              </a:rPr>
              <a:t>Conclusion</a:t>
            </a:r>
            <a:endParaRPr lang="en-US" dirty="0"/>
          </a:p>
          <a:p>
            <a:pPr>
              <a:lnSpc>
                <a:spcPct val="90000"/>
              </a:lnSpc>
              <a:buFont typeface="Arial"/>
              <a:buChar char="•"/>
            </a:pPr>
            <a:r>
              <a:rPr lang="en-US" sz="2000" dirty="0">
                <a:solidFill>
                  <a:srgbClr val="002060"/>
                </a:solidFill>
                <a:latin typeface="Times New Roman"/>
              </a:rPr>
              <a:t>Future work</a:t>
            </a:r>
            <a:endParaRPr lang="en-US" dirty="0"/>
          </a:p>
          <a:p>
            <a:pPr>
              <a:lnSpc>
                <a:spcPct val="90000"/>
              </a:lnSpc>
              <a:buFont typeface="Arial"/>
              <a:buChar char="•"/>
            </a:pPr>
            <a:r>
              <a:rPr lang="en-US" sz="2000" dirty="0">
                <a:solidFill>
                  <a:srgbClr val="002060"/>
                </a:solidFill>
                <a:latin typeface="Times New Roman"/>
              </a:rPr>
              <a:t>References</a:t>
            </a:r>
            <a:endParaRPr lang="en-US" dirty="0"/>
          </a:p>
          <a:p>
            <a:endParaRPr lang="en-IN" dirty="0"/>
          </a:p>
        </p:txBody>
      </p:sp>
    </p:spTree>
    <p:extLst>
      <p:ext uri="{BB962C8B-B14F-4D97-AF65-F5344CB8AC3E}">
        <p14:creationId xmlns:p14="http://schemas.microsoft.com/office/powerpoint/2010/main" val="3761758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791FF-10CC-523B-B245-0B67BF92C75E}"/>
              </a:ext>
            </a:extLst>
          </p:cNvPr>
          <p:cNvSpPr>
            <a:spLocks noGrp="1"/>
          </p:cNvSpPr>
          <p:nvPr>
            <p:ph type="title"/>
          </p:nvPr>
        </p:nvSpPr>
        <p:spPr>
          <a:xfrm>
            <a:off x="1451578" y="1198967"/>
            <a:ext cx="9603275" cy="1049235"/>
          </a:xfrm>
        </p:spPr>
        <p:txBody>
          <a:bodyPr/>
          <a:lstStyle/>
          <a:p>
            <a:r>
              <a:rPr lang="en-IN" dirty="0"/>
              <a:t>Introduction</a:t>
            </a:r>
          </a:p>
        </p:txBody>
      </p:sp>
      <p:sp>
        <p:nvSpPr>
          <p:cNvPr id="3" name="Content Placeholder 2">
            <a:extLst>
              <a:ext uri="{FF2B5EF4-FFF2-40B4-BE49-F238E27FC236}">
                <a16:creationId xmlns:a16="http://schemas.microsoft.com/office/drawing/2014/main" id="{2495DC48-5659-7AB3-53C6-C7D2875600AC}"/>
              </a:ext>
            </a:extLst>
          </p:cNvPr>
          <p:cNvSpPr>
            <a:spLocks noGrp="1"/>
          </p:cNvSpPr>
          <p:nvPr>
            <p:ph idx="1"/>
          </p:nvPr>
        </p:nvSpPr>
        <p:spPr/>
        <p:txBody>
          <a:bodyPr>
            <a:normAutofit fontScale="85000" lnSpcReduction="10000"/>
          </a:bodyPr>
          <a:lstStyle/>
          <a:p>
            <a:r>
              <a:rPr lang="en-US" dirty="0"/>
              <a:t>Internet security is recently becoming a significant issue with the increasingly wide range of internet applications.</a:t>
            </a:r>
          </a:p>
          <a:p>
            <a:r>
              <a:rPr lang="en-US" dirty="0"/>
              <a:t> Bank and commercial exchanges are now being carried out online in the form of internet banking and commercial electronic transactions. </a:t>
            </a:r>
          </a:p>
          <a:p>
            <a:r>
              <a:rPr lang="en-US" dirty="0"/>
              <a:t>One problem is that it is easy for the attackers to guess passwords whenever the users often choose personal information, such as their ID or telephone number as passwords. </a:t>
            </a:r>
          </a:p>
          <a:p>
            <a:r>
              <a:rPr lang="en-US" dirty="0"/>
              <a:t>Another problem is that users rarely choose passwords that are both hard to guess and easy to remember. </a:t>
            </a:r>
          </a:p>
          <a:p>
            <a:r>
              <a:rPr lang="en-US" dirty="0"/>
              <a:t>When users create different passwords for different accounts, they need to remember several passwords which may be problematic or confusing for them during use.</a:t>
            </a:r>
            <a:endParaRPr lang="en-IN" dirty="0"/>
          </a:p>
        </p:txBody>
      </p:sp>
    </p:spTree>
    <p:extLst>
      <p:ext uri="{BB962C8B-B14F-4D97-AF65-F5344CB8AC3E}">
        <p14:creationId xmlns:p14="http://schemas.microsoft.com/office/powerpoint/2010/main" val="29727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FF06B-C827-9784-1938-A0109F6B02C4}"/>
              </a:ext>
            </a:extLst>
          </p:cNvPr>
          <p:cNvSpPr>
            <a:spLocks noGrp="1"/>
          </p:cNvSpPr>
          <p:nvPr>
            <p:ph type="title"/>
          </p:nvPr>
        </p:nvSpPr>
        <p:spPr>
          <a:xfrm>
            <a:off x="1451579" y="1198966"/>
            <a:ext cx="9603275" cy="1049235"/>
          </a:xfrm>
        </p:spPr>
        <p:txBody>
          <a:bodyPr/>
          <a:lstStyle/>
          <a:p>
            <a:r>
              <a:rPr lang="en-IN" dirty="0"/>
              <a:t>Introduction</a:t>
            </a:r>
          </a:p>
        </p:txBody>
      </p:sp>
      <p:sp>
        <p:nvSpPr>
          <p:cNvPr id="3" name="Content Placeholder 2">
            <a:extLst>
              <a:ext uri="{FF2B5EF4-FFF2-40B4-BE49-F238E27FC236}">
                <a16:creationId xmlns:a16="http://schemas.microsoft.com/office/drawing/2014/main" id="{CC5F7E53-6C23-F8AE-3B46-C1F9164BC4A5}"/>
              </a:ext>
            </a:extLst>
          </p:cNvPr>
          <p:cNvSpPr>
            <a:spLocks noGrp="1"/>
          </p:cNvSpPr>
          <p:nvPr>
            <p:ph idx="1"/>
          </p:nvPr>
        </p:nvSpPr>
        <p:spPr/>
        <p:txBody>
          <a:bodyPr>
            <a:normAutofit/>
          </a:bodyPr>
          <a:lstStyle/>
          <a:p>
            <a:r>
              <a:rPr lang="en-US" sz="1700" dirty="0"/>
              <a:t>We have proposed an automated system to generate user-friendly and robust passwords by combining some texts and numbers. </a:t>
            </a:r>
          </a:p>
          <a:p>
            <a:r>
              <a:rPr lang="en-US" sz="1700" dirty="0"/>
              <a:t>These passwords will be made from the user given information. So we can assume that they will be easier to remember than randomly generated online passwords. </a:t>
            </a:r>
          </a:p>
          <a:p>
            <a:r>
              <a:rPr lang="en-US" sz="1700" dirty="0"/>
              <a:t>The generated passwords are unconjecturable because of the features of our methodology and can be used in many and different applications and internet services like social networks, secured systems, distributed systems, and online services. Our proposed password generator can achieve diffusion, randomness, and confusions which are very necessary and required in case an intruder tries to crack the generated passwords.</a:t>
            </a:r>
            <a:endParaRPr lang="en-IN" sz="1700" dirty="0"/>
          </a:p>
        </p:txBody>
      </p:sp>
    </p:spTree>
    <p:extLst>
      <p:ext uri="{BB962C8B-B14F-4D97-AF65-F5344CB8AC3E}">
        <p14:creationId xmlns:p14="http://schemas.microsoft.com/office/powerpoint/2010/main" val="155909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91AEB-205C-5E79-D29B-E5F5FAA625C4}"/>
              </a:ext>
            </a:extLst>
          </p:cNvPr>
          <p:cNvSpPr>
            <a:spLocks noGrp="1"/>
          </p:cNvSpPr>
          <p:nvPr>
            <p:ph type="title"/>
          </p:nvPr>
        </p:nvSpPr>
        <p:spPr>
          <a:xfrm>
            <a:off x="1451578" y="1154142"/>
            <a:ext cx="9603275" cy="1049235"/>
          </a:xfrm>
        </p:spPr>
        <p:txBody>
          <a:bodyPr/>
          <a:lstStyle/>
          <a:p>
            <a:r>
              <a:rPr lang="en-IN" dirty="0"/>
              <a:t>Abstract</a:t>
            </a:r>
          </a:p>
        </p:txBody>
      </p:sp>
      <p:sp>
        <p:nvSpPr>
          <p:cNvPr id="3" name="Content Placeholder 2">
            <a:extLst>
              <a:ext uri="{FF2B5EF4-FFF2-40B4-BE49-F238E27FC236}">
                <a16:creationId xmlns:a16="http://schemas.microsoft.com/office/drawing/2014/main" id="{F1592C2D-DE8F-E7BE-78C7-7F77B2392012}"/>
              </a:ext>
            </a:extLst>
          </p:cNvPr>
          <p:cNvSpPr>
            <a:spLocks noGrp="1"/>
          </p:cNvSpPr>
          <p:nvPr>
            <p:ph idx="1"/>
          </p:nvPr>
        </p:nvSpPr>
        <p:spPr/>
        <p:txBody>
          <a:bodyPr>
            <a:normAutofit fontScale="77500" lnSpcReduction="20000"/>
          </a:bodyPr>
          <a:lstStyle/>
          <a:p>
            <a:r>
              <a:rPr lang="en-US" dirty="0"/>
              <a:t>Every person using different online services is concerned with the security and privacy for protecting individual information from the intruders.</a:t>
            </a:r>
          </a:p>
          <a:p>
            <a:r>
              <a:rPr lang="en-US" dirty="0"/>
              <a:t> Many authentication systems are available for the protection of individuals’ data, and the password authentication system is one of them.</a:t>
            </a:r>
          </a:p>
          <a:p>
            <a:r>
              <a:rPr lang="en-US" dirty="0"/>
              <a:t>Due to the increment of information sharing, internet popularization, electronic commerce transactions, and data transferring, both password security and authenticity have become an essential and necessary subject. </a:t>
            </a:r>
          </a:p>
          <a:p>
            <a:r>
              <a:rPr lang="en-US" dirty="0"/>
              <a:t>But it is also mandatory to ensure the strength of the password. </a:t>
            </a:r>
          </a:p>
          <a:p>
            <a:r>
              <a:rPr lang="en-US" dirty="0"/>
              <a:t>We also have examined that our generated passwords can defend against two password cracking attacks named the “Dictionary attack” and the “Brute Force attack”.</a:t>
            </a:r>
          </a:p>
          <a:p>
            <a:r>
              <a:rPr lang="en-US" dirty="0"/>
              <a:t> We have implemented our system in Python programming language</a:t>
            </a:r>
          </a:p>
          <a:p>
            <a:endParaRPr lang="en-IN" dirty="0"/>
          </a:p>
        </p:txBody>
      </p:sp>
    </p:spTree>
    <p:extLst>
      <p:ext uri="{BB962C8B-B14F-4D97-AF65-F5344CB8AC3E}">
        <p14:creationId xmlns:p14="http://schemas.microsoft.com/office/powerpoint/2010/main" val="1188198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8FFE6-3EDB-4A78-AF51-2092A2CAA35D}"/>
              </a:ext>
            </a:extLst>
          </p:cNvPr>
          <p:cNvSpPr>
            <a:spLocks noGrp="1"/>
          </p:cNvSpPr>
          <p:nvPr>
            <p:ph type="title"/>
          </p:nvPr>
        </p:nvSpPr>
        <p:spPr>
          <a:xfrm>
            <a:off x="1379862" y="1190002"/>
            <a:ext cx="9603275" cy="1049235"/>
          </a:xfrm>
        </p:spPr>
        <p:txBody>
          <a:bodyPr/>
          <a:lstStyle/>
          <a:p>
            <a:r>
              <a:rPr lang="en-IN" dirty="0"/>
              <a:t>System architecture</a:t>
            </a:r>
          </a:p>
        </p:txBody>
      </p:sp>
      <p:pic>
        <p:nvPicPr>
          <p:cNvPr id="5" name="Content Placeholder 4">
            <a:extLst>
              <a:ext uri="{FF2B5EF4-FFF2-40B4-BE49-F238E27FC236}">
                <a16:creationId xmlns:a16="http://schemas.microsoft.com/office/drawing/2014/main" id="{2BC0C52B-E8F2-2E6B-3199-9B23BED9DE52}"/>
              </a:ext>
            </a:extLst>
          </p:cNvPr>
          <p:cNvPicPr>
            <a:picLocks noGrp="1" noChangeAspect="1"/>
          </p:cNvPicPr>
          <p:nvPr>
            <p:ph idx="1"/>
          </p:nvPr>
        </p:nvPicPr>
        <p:blipFill>
          <a:blip r:embed="rId2"/>
          <a:stretch>
            <a:fillRect/>
          </a:stretch>
        </p:blipFill>
        <p:spPr>
          <a:xfrm>
            <a:off x="2823882" y="2016125"/>
            <a:ext cx="6445624" cy="3810934"/>
          </a:xfrm>
        </p:spPr>
      </p:pic>
    </p:spTree>
    <p:extLst>
      <p:ext uri="{BB962C8B-B14F-4D97-AF65-F5344CB8AC3E}">
        <p14:creationId xmlns:p14="http://schemas.microsoft.com/office/powerpoint/2010/main" val="459777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638CF-547F-EAE1-0A25-1B5107FE4DBA}"/>
              </a:ext>
            </a:extLst>
          </p:cNvPr>
          <p:cNvSpPr>
            <a:spLocks noGrp="1"/>
          </p:cNvSpPr>
          <p:nvPr>
            <p:ph type="title"/>
          </p:nvPr>
        </p:nvSpPr>
        <p:spPr>
          <a:xfrm>
            <a:off x="1451579" y="1234825"/>
            <a:ext cx="9603275" cy="1049235"/>
          </a:xfrm>
        </p:spPr>
        <p:txBody>
          <a:bodyPr/>
          <a:lstStyle/>
          <a:p>
            <a:r>
              <a:rPr lang="en-IN" dirty="0"/>
              <a:t>System architecture</a:t>
            </a:r>
          </a:p>
        </p:txBody>
      </p:sp>
      <p:sp>
        <p:nvSpPr>
          <p:cNvPr id="3" name="Content Placeholder 2">
            <a:extLst>
              <a:ext uri="{FF2B5EF4-FFF2-40B4-BE49-F238E27FC236}">
                <a16:creationId xmlns:a16="http://schemas.microsoft.com/office/drawing/2014/main" id="{7F74A901-5565-EC0A-C2FE-5AB07ED0574D}"/>
              </a:ext>
            </a:extLst>
          </p:cNvPr>
          <p:cNvSpPr>
            <a:spLocks noGrp="1"/>
          </p:cNvSpPr>
          <p:nvPr>
            <p:ph idx="1"/>
          </p:nvPr>
        </p:nvSpPr>
        <p:spPr/>
        <p:txBody>
          <a:bodyPr>
            <a:normAutofit/>
          </a:bodyPr>
          <a:lstStyle/>
          <a:p>
            <a:r>
              <a:rPr lang="en-US" sz="1700" dirty="0"/>
              <a:t>Inputs will vary from individual to individual, and for this reason, passwords cannot be compromised easily. </a:t>
            </a:r>
          </a:p>
          <a:p>
            <a:r>
              <a:rPr lang="en-US" sz="1700" dirty="0"/>
              <a:t>Input data provided by the user will consist of different interesting pieces of information such as </a:t>
            </a:r>
            <a:r>
              <a:rPr lang="en-US" sz="1700" dirty="0" err="1"/>
              <a:t>favourite</a:t>
            </a:r>
            <a:r>
              <a:rPr lang="en-US" sz="1700" dirty="0"/>
              <a:t> novel’s name, the number of grand mother’s children, secret dates etc.</a:t>
            </a:r>
          </a:p>
          <a:p>
            <a:r>
              <a:rPr lang="en-US" sz="1700" dirty="0"/>
              <a:t> For ensuring security from the intruders, these data should ideally never have been exposed to any kind of social media. </a:t>
            </a:r>
          </a:p>
          <a:p>
            <a:r>
              <a:rPr lang="en-US" sz="1700" dirty="0"/>
              <a:t>We propose an efficient algorithm to generate a strong password based on the provided information so that the adversary can not identify the password using different cracking algorithms. </a:t>
            </a:r>
            <a:endParaRPr lang="en-IN" sz="1700" dirty="0"/>
          </a:p>
        </p:txBody>
      </p:sp>
    </p:spTree>
    <p:extLst>
      <p:ext uri="{BB962C8B-B14F-4D97-AF65-F5344CB8AC3E}">
        <p14:creationId xmlns:p14="http://schemas.microsoft.com/office/powerpoint/2010/main" val="4271626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5E19F-719C-539B-5679-283F48B3715C}"/>
              </a:ext>
            </a:extLst>
          </p:cNvPr>
          <p:cNvSpPr>
            <a:spLocks noGrp="1"/>
          </p:cNvSpPr>
          <p:nvPr>
            <p:ph type="title"/>
          </p:nvPr>
        </p:nvSpPr>
        <p:spPr>
          <a:xfrm>
            <a:off x="1433649" y="1228165"/>
            <a:ext cx="9603275" cy="1049235"/>
          </a:xfrm>
        </p:spPr>
        <p:txBody>
          <a:bodyPr/>
          <a:lstStyle/>
          <a:p>
            <a:r>
              <a:rPr lang="en-IN" dirty="0"/>
              <a:t>Experimental Evaluation</a:t>
            </a:r>
          </a:p>
        </p:txBody>
      </p:sp>
      <p:pic>
        <p:nvPicPr>
          <p:cNvPr id="5" name="Content Placeholder 4">
            <a:extLst>
              <a:ext uri="{FF2B5EF4-FFF2-40B4-BE49-F238E27FC236}">
                <a16:creationId xmlns:a16="http://schemas.microsoft.com/office/drawing/2014/main" id="{B094BB0F-4C1E-5691-FAB4-1300954B993F}"/>
              </a:ext>
            </a:extLst>
          </p:cNvPr>
          <p:cNvPicPr>
            <a:picLocks noGrp="1" noChangeAspect="1"/>
          </p:cNvPicPr>
          <p:nvPr>
            <p:ph idx="1"/>
          </p:nvPr>
        </p:nvPicPr>
        <p:blipFill>
          <a:blip r:embed="rId2"/>
          <a:stretch>
            <a:fillRect/>
          </a:stretch>
        </p:blipFill>
        <p:spPr>
          <a:xfrm>
            <a:off x="3370729" y="1990164"/>
            <a:ext cx="5087173" cy="3639671"/>
          </a:xfrm>
        </p:spPr>
      </p:pic>
    </p:spTree>
    <p:extLst>
      <p:ext uri="{BB962C8B-B14F-4D97-AF65-F5344CB8AC3E}">
        <p14:creationId xmlns:p14="http://schemas.microsoft.com/office/powerpoint/2010/main" val="2574321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7B2B-75DE-1149-6EEB-F4AD7CF95E06}"/>
              </a:ext>
            </a:extLst>
          </p:cNvPr>
          <p:cNvSpPr>
            <a:spLocks noGrp="1"/>
          </p:cNvSpPr>
          <p:nvPr>
            <p:ph type="title"/>
          </p:nvPr>
        </p:nvSpPr>
        <p:spPr>
          <a:xfrm>
            <a:off x="1446762" y="1163107"/>
            <a:ext cx="9603275" cy="1049235"/>
          </a:xfrm>
        </p:spPr>
        <p:txBody>
          <a:bodyPr/>
          <a:lstStyle/>
          <a:p>
            <a:r>
              <a:rPr lang="en-IN" dirty="0"/>
              <a:t>Experimental Evaluation</a:t>
            </a:r>
          </a:p>
        </p:txBody>
      </p:sp>
      <p:sp>
        <p:nvSpPr>
          <p:cNvPr id="3" name="Content Placeholder 2">
            <a:extLst>
              <a:ext uri="{FF2B5EF4-FFF2-40B4-BE49-F238E27FC236}">
                <a16:creationId xmlns:a16="http://schemas.microsoft.com/office/drawing/2014/main" id="{5FD4783A-C4F1-9E4D-474B-2BE81464BCEF}"/>
              </a:ext>
            </a:extLst>
          </p:cNvPr>
          <p:cNvSpPr>
            <a:spLocks noGrp="1"/>
          </p:cNvSpPr>
          <p:nvPr>
            <p:ph idx="1"/>
          </p:nvPr>
        </p:nvSpPr>
        <p:spPr>
          <a:xfrm>
            <a:off x="1586049" y="1862719"/>
            <a:ext cx="9603275" cy="3450613"/>
          </a:xfrm>
        </p:spPr>
        <p:txBody>
          <a:bodyPr>
            <a:noAutofit/>
          </a:bodyPr>
          <a:lstStyle/>
          <a:p>
            <a:r>
              <a:rPr lang="en-US" sz="1700" dirty="0"/>
              <a:t>At first, we take input information from the user who is asking for a password.</a:t>
            </a:r>
          </a:p>
          <a:p>
            <a:r>
              <a:rPr lang="en-US" sz="1700" dirty="0"/>
              <a:t> The input information consists of five texts and any two numbers. </a:t>
            </a:r>
          </a:p>
          <a:p>
            <a:r>
              <a:rPr lang="en-US" sz="1700" dirty="0"/>
              <a:t>If we take only two texts as input, our system will use these two texts for password generation.</a:t>
            </a:r>
          </a:p>
          <a:p>
            <a:r>
              <a:rPr lang="en-US" sz="1700" dirty="0"/>
              <a:t>So from the security perspective, we have increased the number of texts to five where it can ensure some randomness for password generation. </a:t>
            </a:r>
          </a:p>
          <a:p>
            <a:r>
              <a:rPr lang="en-US" sz="1700" dirty="0"/>
              <a:t>Now, think about the case if the number of input texts increases from five to ten for password generation. </a:t>
            </a:r>
          </a:p>
        </p:txBody>
      </p:sp>
    </p:spTree>
    <p:extLst>
      <p:ext uri="{BB962C8B-B14F-4D97-AF65-F5344CB8AC3E}">
        <p14:creationId xmlns:p14="http://schemas.microsoft.com/office/powerpoint/2010/main" val="369493460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96</TotalTime>
  <Words>1089</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Gill Sans MT</vt:lpstr>
      <vt:lpstr>Times New Roman</vt:lpstr>
      <vt:lpstr>Gallery</vt:lpstr>
      <vt:lpstr>PowerPoint Presentation</vt:lpstr>
      <vt:lpstr>Agenda</vt:lpstr>
      <vt:lpstr>Introduction</vt:lpstr>
      <vt:lpstr>Introduction</vt:lpstr>
      <vt:lpstr>Abstract</vt:lpstr>
      <vt:lpstr>System architecture</vt:lpstr>
      <vt:lpstr>System architecture</vt:lpstr>
      <vt:lpstr>Experimental Evaluation</vt:lpstr>
      <vt:lpstr>Experimental Evaluation</vt:lpstr>
      <vt:lpstr>Experimental Evaluation</vt:lpstr>
      <vt:lpstr>Conclusion</vt:lpstr>
      <vt:lpstr>Future work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 Password Generation Based On User Inputs</dc:title>
  <dc:creator>Santosh</dc:creator>
  <cp:lastModifiedBy>Santosh</cp:lastModifiedBy>
  <cp:revision>9</cp:revision>
  <dcterms:created xsi:type="dcterms:W3CDTF">2022-10-13T07:39:45Z</dcterms:created>
  <dcterms:modified xsi:type="dcterms:W3CDTF">2022-10-13T18:49:53Z</dcterms:modified>
</cp:coreProperties>
</file>