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63" r:id="rId5"/>
    <p:sldId id="266" r:id="rId6"/>
    <p:sldId id="269" r:id="rId7"/>
    <p:sldId id="272" r:id="rId8"/>
    <p:sldId id="276" r:id="rId9"/>
    <p:sldId id="264" r:id="rId10"/>
    <p:sldId id="267" r:id="rId11"/>
    <p:sldId id="277" r:id="rId12"/>
    <p:sldId id="273" r:id="rId13"/>
    <p:sldId id="262" r:id="rId14"/>
    <p:sldId id="265" r:id="rId15"/>
    <p:sldId id="268" r:id="rId16"/>
    <p:sldId id="278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10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4951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3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378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4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8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06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8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BDF-D92D-0C66-2620-D40B2D872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5600"/>
              <a:t>Information visualization – 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AA725-E513-E5F7-FB64-6D6B92380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Siva Naga Santosh Adabala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110596806</a:t>
            </a:r>
            <a:endParaRPr lang="en-US"/>
          </a:p>
        </p:txBody>
      </p:sp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id="{F672F98B-8FA1-7655-A8FB-A27C55861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4460798"/>
            <a:ext cx="9613396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Before &amp; After chart's </a:t>
            </a:r>
          </a:p>
        </p:txBody>
      </p:sp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6783F9AF-D3FC-279F-C1D4-DE4465B6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643992"/>
            <a:ext cx="4822300" cy="349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CD2A1FC-DF3A-A8D7-5A55-D9DFAF14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060" y="643989"/>
            <a:ext cx="4951206" cy="349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8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Improvements made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04DFD-C3BC-D9F1-D6DC-16834F825035}"/>
              </a:ext>
            </a:extLst>
          </p:cNvPr>
          <p:cNvSpPr txBox="1"/>
          <p:nvPr/>
        </p:nvSpPr>
        <p:spPr>
          <a:xfrm>
            <a:off x="784743" y="2286000"/>
            <a:ext cx="57934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/>
                <a:latin typeface=""/>
              </a:rPr>
              <a:t>•   Discarded 3-d spiral chart</a:t>
            </a:r>
          </a:p>
          <a:p>
            <a:r>
              <a:rPr lang="en-US" dirty="0">
                <a:effectLst/>
                <a:latin typeface=""/>
              </a:rPr>
              <a:t>•   Made the title “BOLD” to emphasize the chart 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effectLst/>
                <a:latin typeface=""/>
              </a:rPr>
              <a:t>context.</a:t>
            </a:r>
          </a:p>
          <a:p>
            <a:r>
              <a:rPr lang="en-US" dirty="0">
                <a:effectLst/>
                <a:latin typeface=""/>
              </a:rPr>
              <a:t>•   Removed the clutter – text about each moment.</a:t>
            </a:r>
          </a:p>
        </p:txBody>
      </p:sp>
      <p:pic>
        <p:nvPicPr>
          <p:cNvPr id="11" name="Picture 10" descr="Exclamation mark on a yellow background">
            <a:extLst>
              <a:ext uri="{FF2B5EF4-FFF2-40B4-BE49-F238E27FC236}">
                <a16:creationId xmlns:a16="http://schemas.microsoft.com/office/drawing/2014/main" id="{55725BF8-0853-921F-EA38-F5D8B79DB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6" r="18499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2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66BE8-E7F0-2D71-BD85-D88AB934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0" i="0" u="none" strike="noStrike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Chart 3: Context for “Before” Chart</a:t>
            </a: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2C3F26-6BA4-D807-A6D6-B5BB5384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Why: why was this chart created (by the chart creators)?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</a:rPr>
              <a:t>       </a:t>
            </a:r>
            <a:r>
              <a:rPr lang="en-US" sz="1500" dirty="0"/>
              <a:t>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To give an idea of several medals won by </a:t>
            </a:r>
          </a:p>
          <a:p>
            <a:pPr marL="0" indent="0">
              <a:buNone/>
            </a:pPr>
            <a:r>
              <a:rPr lang="en-US" sz="1500" dirty="0"/>
              <a:t>        countries in the Summer Olympics up to August    </a:t>
            </a:r>
          </a:p>
          <a:p>
            <a:pPr marL="0" indent="0">
              <a:buNone/>
            </a:pPr>
            <a:r>
              <a:rPr lang="en-US" sz="1500" dirty="0"/>
              <a:t>        2004.</a:t>
            </a:r>
          </a:p>
          <a:p>
            <a:r>
              <a:rPr lang="en-US" sz="1500" dirty="0"/>
              <a:t>Who: who was this chart created for?</a:t>
            </a:r>
          </a:p>
          <a:p>
            <a:pPr marL="0" indent="0">
              <a:buNone/>
            </a:pPr>
            <a:r>
              <a:rPr lang="en-US" sz="1500" dirty="0"/>
              <a:t>        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Created by Erickson Times editor.</a:t>
            </a:r>
          </a:p>
          <a:p>
            <a:r>
              <a:rPr lang="en-US" sz="1500" dirty="0"/>
              <a:t>What: Did the chart creators want the target audience to know/do?</a:t>
            </a:r>
          </a:p>
          <a:p>
            <a:pPr marL="0" indent="0">
              <a:buNone/>
            </a:pPr>
            <a:r>
              <a:rPr lang="en-US" sz="1500" dirty="0"/>
              <a:t>        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To find out the top-performing countries in </a:t>
            </a:r>
          </a:p>
          <a:p>
            <a:pPr marL="0" indent="0">
              <a:buNone/>
            </a:pPr>
            <a:r>
              <a:rPr lang="en-US" sz="1500" dirty="0"/>
              <a:t>        the Summer Olympics over the period. </a:t>
            </a:r>
          </a:p>
          <a:p>
            <a:r>
              <a:rPr lang="en-US" sz="1500" dirty="0"/>
              <a:t>How:  what data/data source did the chart creators use (if you know)?</a:t>
            </a:r>
          </a:p>
          <a:p>
            <a:pPr marL="0" indent="0">
              <a:buNone/>
            </a:pPr>
            <a:r>
              <a:rPr lang="en-US" sz="1500" dirty="0"/>
              <a:t>        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Based on the records of Agency France-</a:t>
            </a:r>
          </a:p>
          <a:p>
            <a:pPr marL="0" indent="0">
              <a:buNone/>
            </a:pPr>
            <a:r>
              <a:rPr lang="en-US" sz="1500" dirty="0"/>
              <a:t>        Press news service.</a:t>
            </a:r>
          </a:p>
        </p:txBody>
      </p:sp>
    </p:spTree>
    <p:extLst>
      <p:ext uri="{BB962C8B-B14F-4D97-AF65-F5344CB8AC3E}">
        <p14:creationId xmlns:p14="http://schemas.microsoft.com/office/powerpoint/2010/main" val="160168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175E-3A02-8B18-A559-AF5DCB66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Before chart</a:t>
            </a:r>
          </a:p>
        </p:txBody>
      </p:sp>
      <p:pic>
        <p:nvPicPr>
          <p:cNvPr id="7170" name="Picture 2" descr="Misleading: Not to scale 1">
            <a:extLst>
              <a:ext uri="{FF2B5EF4-FFF2-40B4-BE49-F238E27FC236}">
                <a16:creationId xmlns:a16="http://schemas.microsoft.com/office/drawing/2014/main" id="{13E1A832-5AB4-AA12-7FD1-A3106154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1116345"/>
            <a:ext cx="497839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After chart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06866EC-FAB1-D2D1-44C9-1296ADD6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330" y="1116345"/>
            <a:ext cx="6261006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2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8" y="4460798"/>
            <a:ext cx="9276349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Before &amp; After chart's </a:t>
            </a:r>
          </a:p>
        </p:txBody>
      </p:sp>
      <p:pic>
        <p:nvPicPr>
          <p:cNvPr id="3" name="Picture 2" descr="Misleading: Not to scale 1">
            <a:extLst>
              <a:ext uri="{FF2B5EF4-FFF2-40B4-BE49-F238E27FC236}">
                <a16:creationId xmlns:a16="http://schemas.microsoft.com/office/drawing/2014/main" id="{9150D9A9-B27A-AD2E-9478-CA479E0A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148" y="355609"/>
            <a:ext cx="4392557" cy="37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83FBDCF2-ACCE-BF58-CC41-942D1194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25" y="355614"/>
            <a:ext cx="5679676" cy="378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7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Improvements made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04DFD-C3BC-D9F1-D6DC-16834F825035}"/>
              </a:ext>
            </a:extLst>
          </p:cNvPr>
          <p:cNvSpPr txBox="1"/>
          <p:nvPr/>
        </p:nvSpPr>
        <p:spPr>
          <a:xfrm>
            <a:off x="784743" y="2286000"/>
            <a:ext cx="57934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Corrected the spelling mistakes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Discarded the misleading infographic.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Highlighted the top country in the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new chart clearly distinguishes the variation in the total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Exclamation mark on a yellow background">
            <a:extLst>
              <a:ext uri="{FF2B5EF4-FFF2-40B4-BE49-F238E27FC236}">
                <a16:creationId xmlns:a16="http://schemas.microsoft.com/office/drawing/2014/main" id="{55725BF8-0853-921F-EA38-F5D8B79DB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6" r="18499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E58C-C0BC-579F-0DB8-504EA5B1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Q&amp;A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E98F399-AE3C-2E10-A693-801ACAEC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D7F2-E493-B6F6-8A32-4629960B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339EE26-E8D9-69C3-8ABD-F1070D6B7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66BE8-E7F0-2D71-BD85-D88AB934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Chart 1: Context for “Before” Chart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2C3F26-6BA4-D807-A6D6-B5BB5384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Why: why was this chart created (by the chart creators)?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</a:rPr>
              <a:t>      </a:t>
            </a:r>
            <a:r>
              <a:rPr lang="en-US" sz="1500" dirty="0"/>
              <a:t>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Explain why the NYT subscriber </a:t>
            </a:r>
          </a:p>
          <a:p>
            <a:pPr marL="0" indent="0">
              <a:buNone/>
            </a:pPr>
            <a:r>
              <a:rPr lang="en-US" sz="1500" dirty="0"/>
              <a:t>       strategist model is hard to replicate.</a:t>
            </a:r>
          </a:p>
          <a:p>
            <a:r>
              <a:rPr lang="en-US" sz="1500" dirty="0"/>
              <a:t>Who: who was this chart created for?</a:t>
            </a:r>
          </a:p>
          <a:p>
            <a:pPr marL="0" indent="0">
              <a:buNone/>
            </a:pPr>
            <a:r>
              <a:rPr lang="en-US" sz="1500" dirty="0"/>
              <a:t>       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Created by David </a:t>
            </a:r>
            <a:r>
              <a:rPr lang="en-US" sz="1500" dirty="0" err="1"/>
              <a:t>Tvrdon</a:t>
            </a:r>
            <a:r>
              <a:rPr lang="en-US" sz="1500" dirty="0"/>
              <a:t> (Journalist &amp; </a:t>
            </a:r>
          </a:p>
          <a:p>
            <a:pPr marL="0" indent="0">
              <a:buNone/>
            </a:pPr>
            <a:r>
              <a:rPr lang="en-US" sz="1500" dirty="0"/>
              <a:t>       Digital Strategist)</a:t>
            </a:r>
          </a:p>
          <a:p>
            <a:r>
              <a:rPr lang="en-US" sz="1500" dirty="0"/>
              <a:t>What: did the chart creators want the target audience to know/do?</a:t>
            </a:r>
          </a:p>
          <a:p>
            <a:pPr marL="0" indent="0">
              <a:buNone/>
            </a:pPr>
            <a:r>
              <a:rPr lang="en-US" sz="1500" dirty="0"/>
              <a:t>       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The chart reflects how the NYTimes is </a:t>
            </a:r>
          </a:p>
          <a:p>
            <a:pPr marL="0" indent="0">
              <a:buNone/>
            </a:pPr>
            <a:r>
              <a:rPr lang="en-US" sz="1500" dirty="0"/>
              <a:t>       progressing towards its goal.</a:t>
            </a:r>
          </a:p>
          <a:p>
            <a:r>
              <a:rPr lang="en-US" sz="1500" dirty="0"/>
              <a:t>How:  what data/data source did the chart creators use (if you know)?</a:t>
            </a:r>
          </a:p>
          <a:p>
            <a:pPr marL="0" indent="0">
              <a:buNone/>
            </a:pPr>
            <a:r>
              <a:rPr lang="en-US" sz="1500" dirty="0"/>
              <a:t>       Response</a:t>
            </a:r>
            <a:r>
              <a:rPr lang="en-US" sz="1500" dirty="0">
                <a:latin typeface="Arial" panose="020B0604020202020204" pitchFamily="34" charset="0"/>
              </a:rPr>
              <a:t>: </a:t>
            </a:r>
            <a:r>
              <a:rPr lang="en-US" sz="1500" dirty="0"/>
              <a:t>NYT Co. Investor Relations</a:t>
            </a:r>
          </a:p>
        </p:txBody>
      </p:sp>
    </p:spTree>
    <p:extLst>
      <p:ext uri="{BB962C8B-B14F-4D97-AF65-F5344CB8AC3E}">
        <p14:creationId xmlns:p14="http://schemas.microsoft.com/office/powerpoint/2010/main" val="26604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175E-3A02-8B18-A559-AF5DCB66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Before chart</a:t>
            </a:r>
          </a:p>
        </p:txBody>
      </p:sp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B3B2DE05-0C6A-704A-8425-DAEA4B03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078" y="1116345"/>
            <a:ext cx="3827510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of blue and grey bars&#10;&#10;Description automatically generated">
            <a:extLst>
              <a:ext uri="{FF2B5EF4-FFF2-40B4-BE49-F238E27FC236}">
                <a16:creationId xmlns:a16="http://schemas.microsoft.com/office/drawing/2014/main" id="{DA616BAF-883B-EAAE-9E52-47C64B9A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003" y="1116345"/>
            <a:ext cx="4817660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After chart 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E75D9DCB-DC5C-2006-D8C8-4991003C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473" y="1116345"/>
            <a:ext cx="6210720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38" y="4460798"/>
            <a:ext cx="8642360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Before &amp; After chart's </a:t>
            </a:r>
          </a:p>
        </p:txBody>
      </p:sp>
      <p:pic>
        <p:nvPicPr>
          <p:cNvPr id="5" name="Picture 4" descr="A graph of blue and grey bars&#10;&#10;Description automatically generated">
            <a:extLst>
              <a:ext uri="{FF2B5EF4-FFF2-40B4-BE49-F238E27FC236}">
                <a16:creationId xmlns:a16="http://schemas.microsoft.com/office/drawing/2014/main" id="{D72EDAA2-A6DB-045F-EF32-35EFBE96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7" y="689234"/>
            <a:ext cx="4242437" cy="3404555"/>
          </a:xfrm>
          <a:prstGeom prst="rect">
            <a:avLst/>
          </a:prstGeom>
        </p:spPr>
      </p:pic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977714C2-567F-F62B-EC22-B2EC9EDC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85" y="689234"/>
            <a:ext cx="5266489" cy="34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5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Improvements made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04DFD-C3BC-D9F1-D6DC-16834F825035}"/>
              </a:ext>
            </a:extLst>
          </p:cNvPr>
          <p:cNvSpPr txBox="1"/>
          <p:nvPr/>
        </p:nvSpPr>
        <p:spPr>
          <a:xfrm>
            <a:off x="784743" y="2286000"/>
            <a:ext cx="57934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Transformed into a Line chart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Added X &amp; Y – axis labels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Highlighted the total line alone.</a:t>
            </a:r>
          </a:p>
        </p:txBody>
      </p:sp>
      <p:pic>
        <p:nvPicPr>
          <p:cNvPr id="11" name="Picture 10" descr="Exclamation mark on a yellow background">
            <a:extLst>
              <a:ext uri="{FF2B5EF4-FFF2-40B4-BE49-F238E27FC236}">
                <a16:creationId xmlns:a16="http://schemas.microsoft.com/office/drawing/2014/main" id="{55725BF8-0853-921F-EA38-F5D8B79DB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6" r="18499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66BE8-E7F0-2D71-BD85-D88AB934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0" i="0" u="none" strike="noStrike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Chart 2: Context for “Before” Chart</a:t>
            </a: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2C3F26-6BA4-D807-A6D6-B5BB5384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500"/>
              <a:t>Why: why was this chart created (by the chart creators)?</a:t>
            </a:r>
          </a:p>
          <a:p>
            <a:pPr marL="0" indent="0">
              <a:buNone/>
            </a:pPr>
            <a:r>
              <a:rPr lang="en-US" sz="1500">
                <a:latin typeface="Arial" panose="020B0604020202020204" pitchFamily="34" charset="0"/>
              </a:rPr>
              <a:t>      </a:t>
            </a:r>
            <a:r>
              <a:rPr lang="en-US" sz="1500"/>
              <a:t>Response</a:t>
            </a:r>
            <a:r>
              <a:rPr lang="en-US" sz="1500">
                <a:latin typeface="Arial" panose="020B0604020202020204" pitchFamily="34" charset="0"/>
              </a:rPr>
              <a:t>: </a:t>
            </a:r>
            <a:r>
              <a:rPr lang="en-US" sz="1500"/>
              <a:t>To help in crafting the perfect TED talk.</a:t>
            </a:r>
          </a:p>
          <a:p>
            <a:r>
              <a:rPr lang="en-US" sz="1500"/>
              <a:t>Who: who was this chart created for?</a:t>
            </a:r>
          </a:p>
          <a:p>
            <a:pPr marL="0" indent="0">
              <a:buNone/>
            </a:pPr>
            <a:r>
              <a:rPr lang="en-US" sz="1500"/>
              <a:t>       Response</a:t>
            </a:r>
            <a:r>
              <a:rPr lang="en-US" sz="1500">
                <a:latin typeface="Arial" panose="020B0604020202020204" pitchFamily="34" charset="0"/>
              </a:rPr>
              <a:t>: </a:t>
            </a:r>
            <a:r>
              <a:rPr lang="en-US" sz="1500"/>
              <a:t>Created by Jason Kehe,  Features Editor  </a:t>
            </a:r>
          </a:p>
          <a:p>
            <a:pPr marL="0" indent="0">
              <a:buNone/>
            </a:pPr>
            <a:r>
              <a:rPr lang="en-US" sz="1500"/>
              <a:t>       at Wired magazine.</a:t>
            </a:r>
          </a:p>
          <a:p>
            <a:r>
              <a:rPr lang="en-US" sz="1500"/>
              <a:t>What: Did the chart creators want the target audience to know/do?</a:t>
            </a:r>
          </a:p>
          <a:p>
            <a:pPr marL="0" indent="0">
              <a:buNone/>
            </a:pPr>
            <a:r>
              <a:rPr lang="en-US" sz="1500"/>
              <a:t>       Response</a:t>
            </a:r>
            <a:r>
              <a:rPr lang="en-US" sz="1500">
                <a:latin typeface="Arial" panose="020B0604020202020204" pitchFamily="34" charset="0"/>
              </a:rPr>
              <a:t>: </a:t>
            </a:r>
            <a:r>
              <a:rPr lang="en-US" sz="1500"/>
              <a:t>To learn how to optimize an individual’s </a:t>
            </a:r>
          </a:p>
          <a:p>
            <a:pPr marL="0" indent="0">
              <a:buNone/>
            </a:pPr>
            <a:r>
              <a:rPr lang="en-US" sz="1500"/>
              <a:t>       moment in the spotlight.</a:t>
            </a:r>
          </a:p>
          <a:p>
            <a:r>
              <a:rPr lang="en-US" sz="1500"/>
              <a:t>How:  what data/data source did the chart creators use (if you know)?</a:t>
            </a:r>
          </a:p>
          <a:p>
            <a:pPr marL="0" indent="0">
              <a:buNone/>
            </a:pPr>
            <a:r>
              <a:rPr lang="en-US" sz="1500"/>
              <a:t>       Response</a:t>
            </a:r>
            <a:r>
              <a:rPr lang="en-US" sz="1500">
                <a:latin typeface="Arial" panose="020B0604020202020204" pitchFamily="34" charset="0"/>
              </a:rPr>
              <a:t>: </a:t>
            </a:r>
            <a:r>
              <a:rPr lang="en-US" sz="1500"/>
              <a:t>Wikipedia &amp; other reports</a:t>
            </a:r>
          </a:p>
        </p:txBody>
      </p:sp>
    </p:spTree>
    <p:extLst>
      <p:ext uri="{BB962C8B-B14F-4D97-AF65-F5344CB8AC3E}">
        <p14:creationId xmlns:p14="http://schemas.microsoft.com/office/powerpoint/2010/main" val="21470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175E-3A02-8B18-A559-AF5DCB66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Before chart</a:t>
            </a:r>
          </a:p>
        </p:txBody>
      </p:sp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B3B2DE05-0C6A-704A-8425-DAEA4B03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078" y="1116345"/>
            <a:ext cx="3827510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9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735-BF21-4906-469D-847A1EC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After chart 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0208B21-1302-F78B-9000-A3B87AB00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330" y="1116345"/>
            <a:ext cx="6261006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37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480</Words>
  <Application>Microsoft Macintosh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Information visualization – individual project</vt:lpstr>
      <vt:lpstr>Chart 1: Context for “Before” Chart</vt:lpstr>
      <vt:lpstr>Before chart</vt:lpstr>
      <vt:lpstr>After chart </vt:lpstr>
      <vt:lpstr>Before &amp; After chart's </vt:lpstr>
      <vt:lpstr>Improvements made</vt:lpstr>
      <vt:lpstr>Chart 2: Context for “Before” Chart</vt:lpstr>
      <vt:lpstr>Before chart</vt:lpstr>
      <vt:lpstr>After chart </vt:lpstr>
      <vt:lpstr>Before &amp; After chart's </vt:lpstr>
      <vt:lpstr>Improvements made</vt:lpstr>
      <vt:lpstr>Chart 3: Context for “Before” Chart</vt:lpstr>
      <vt:lpstr>Before chart</vt:lpstr>
      <vt:lpstr>After chart </vt:lpstr>
      <vt:lpstr>Before &amp; After chart's </vt:lpstr>
      <vt:lpstr>Improvements made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 – individual project</dc:title>
  <dc:creator>Mahendra Gajula Pothamsetty</dc:creator>
  <cp:lastModifiedBy>Siva Naga Santosh Adabala</cp:lastModifiedBy>
  <cp:revision>8</cp:revision>
  <dcterms:created xsi:type="dcterms:W3CDTF">2023-11-12T23:01:09Z</dcterms:created>
  <dcterms:modified xsi:type="dcterms:W3CDTF">2024-04-29T04:50:24Z</dcterms:modified>
</cp:coreProperties>
</file>