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81" r:id="rId4"/>
    <p:sldId id="283" r:id="rId5"/>
    <p:sldId id="284" r:id="rId6"/>
    <p:sldId id="287" r:id="rId7"/>
    <p:sldId id="288" r:id="rId8"/>
    <p:sldId id="293" r:id="rId9"/>
    <p:sldId id="289" r:id="rId10"/>
    <p:sldId id="290" r:id="rId11"/>
    <p:sldId id="286" r:id="rId12"/>
    <p:sldId id="291" r:id="rId13"/>
    <p:sldId id="295" r:id="rId14"/>
    <p:sldId id="294" r:id="rId15"/>
    <p:sldId id="298" r:id="rId16"/>
    <p:sldId id="280" r:id="rId17"/>
    <p:sldId id="296" r:id="rId18"/>
    <p:sldId id="297" r:id="rId1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ntosh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34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Sheet2!$B$1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600" b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Sheet2!$B$2:$B$10</c:f>
              <c:numCache>
                <c:formatCode>General</c:formatCode>
                <c:ptCount val="9"/>
                <c:pt idx="0">
                  <c:v>1435</c:v>
                </c:pt>
                <c:pt idx="1">
                  <c:v>62</c:v>
                </c:pt>
                <c:pt idx="2">
                  <c:v>44</c:v>
                </c:pt>
                <c:pt idx="3">
                  <c:v>9</c:v>
                </c:pt>
                <c:pt idx="4">
                  <c:v>7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6854528"/>
        <c:axId val="216856064"/>
      </c:barChart>
      <c:lineChart>
        <c:grouping val="standard"/>
        <c:varyColors val="0"/>
        <c:ser>
          <c:idx val="0"/>
          <c:order val="0"/>
          <c:tx>
            <c:strRef>
              <c:f>Sheet2!$A$1</c:f>
              <c:strCache>
                <c:ptCount val="1"/>
                <c:pt idx="0">
                  <c:v>Cl</c:v>
                </c:pt>
              </c:strCache>
            </c:strRef>
          </c:tx>
          <c:cat>
            <c:numRef>
              <c:f>Sheet2!$A$2:$A$10</c:f>
              <c:numCache>
                <c:formatCode>General</c:formatCode>
                <c:ptCount val="9"/>
                <c:pt idx="0">
                  <c:v>7</c:v>
                </c:pt>
                <c:pt idx="1">
                  <c:v>5</c:v>
                </c:pt>
                <c:pt idx="2">
                  <c:v>0</c:v>
                </c:pt>
                <c:pt idx="3">
                  <c:v>6</c:v>
                </c:pt>
                <c:pt idx="4">
                  <c:v>4</c:v>
                </c:pt>
                <c:pt idx="5">
                  <c:v>8</c:v>
                </c:pt>
                <c:pt idx="6">
                  <c:v>3</c:v>
                </c:pt>
                <c:pt idx="7">
                  <c:v>1</c:v>
                </c:pt>
                <c:pt idx="8">
                  <c:v>2</c:v>
                </c:pt>
              </c:numCache>
            </c:numRef>
          </c:cat>
          <c:val>
            <c:numRef>
              <c:f>Sheet2!$A$2:$A$10</c:f>
              <c:numCache>
                <c:formatCode>General</c:formatCode>
                <c:ptCount val="9"/>
                <c:pt idx="0">
                  <c:v>7</c:v>
                </c:pt>
                <c:pt idx="1">
                  <c:v>5</c:v>
                </c:pt>
                <c:pt idx="2">
                  <c:v>0</c:v>
                </c:pt>
                <c:pt idx="3">
                  <c:v>6</c:v>
                </c:pt>
                <c:pt idx="4">
                  <c:v>4</c:v>
                </c:pt>
                <c:pt idx="5">
                  <c:v>8</c:v>
                </c:pt>
                <c:pt idx="6">
                  <c:v>3</c:v>
                </c:pt>
                <c:pt idx="7">
                  <c:v>1</c:v>
                </c:pt>
                <c:pt idx="8">
                  <c:v>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Sheet2!$C$1</c:f>
              <c:strCache>
                <c:ptCount val="1"/>
                <c:pt idx="0">
                  <c:v>Culumative</c:v>
                </c:pt>
              </c:strCache>
            </c:strRef>
          </c:tx>
          <c:cat>
            <c:numRef>
              <c:f>Sheet2!$A$2:$A$10</c:f>
              <c:numCache>
                <c:formatCode>General</c:formatCode>
                <c:ptCount val="9"/>
                <c:pt idx="0">
                  <c:v>7</c:v>
                </c:pt>
                <c:pt idx="1">
                  <c:v>5</c:v>
                </c:pt>
                <c:pt idx="2">
                  <c:v>0</c:v>
                </c:pt>
                <c:pt idx="3">
                  <c:v>6</c:v>
                </c:pt>
                <c:pt idx="4">
                  <c:v>4</c:v>
                </c:pt>
                <c:pt idx="5">
                  <c:v>8</c:v>
                </c:pt>
                <c:pt idx="6">
                  <c:v>3</c:v>
                </c:pt>
                <c:pt idx="7">
                  <c:v>1</c:v>
                </c:pt>
                <c:pt idx="8">
                  <c:v>2</c:v>
                </c:pt>
              </c:numCache>
            </c:numRef>
          </c:cat>
          <c:val>
            <c:numRef>
              <c:f>Sheet2!$C$2:$C$10</c:f>
              <c:numCache>
                <c:formatCode>General</c:formatCode>
                <c:ptCount val="9"/>
                <c:pt idx="0">
                  <c:v>1435</c:v>
                </c:pt>
                <c:pt idx="1">
                  <c:v>1497</c:v>
                </c:pt>
                <c:pt idx="2">
                  <c:v>1541</c:v>
                </c:pt>
                <c:pt idx="3">
                  <c:v>1550</c:v>
                </c:pt>
                <c:pt idx="4">
                  <c:v>1557</c:v>
                </c:pt>
                <c:pt idx="5">
                  <c:v>1562</c:v>
                </c:pt>
                <c:pt idx="6">
                  <c:v>1567</c:v>
                </c:pt>
                <c:pt idx="7">
                  <c:v>1572</c:v>
                </c:pt>
                <c:pt idx="8">
                  <c:v>1577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6854528"/>
        <c:axId val="216856064"/>
      </c:lineChart>
      <c:catAx>
        <c:axId val="2168545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16856064"/>
        <c:crosses val="autoZero"/>
        <c:auto val="0"/>
        <c:lblAlgn val="ctr"/>
        <c:lblOffset val="100"/>
        <c:noMultiLvlLbl val="0"/>
      </c:catAx>
      <c:valAx>
        <c:axId val="21685606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216854528"/>
        <c:crosses val="autoZero"/>
        <c:crossBetween val="between"/>
      </c:valAx>
      <c:spPr>
        <a:ln>
          <a:noFill/>
        </a:ln>
      </c:spPr>
    </c:plotArea>
    <c:legend>
      <c:legendPos val="b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spPr>
    <a:ln>
      <a:solidFill>
        <a:sysClr val="windowText" lastClr="000000"/>
      </a:solidFill>
    </a:ln>
  </c:sp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116646A-7FBD-47FD-9331-3E9B91010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="" xmlns:a16="http://schemas.microsoft.com/office/drawing/2014/main" id="{998C8DB0-A02B-4370-A7F9-9877CAB51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5FC922D5-8362-492A-9075-59879762E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ADA-1C02-4283-9603-E6FC14CB3E2F}" type="datetimeFigureOut">
              <a:rPr lang="nl-BE" smtClean="0"/>
              <a:t>12/10/2020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1BC4B398-5E72-43AB-B103-C6F3B293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3F68DE99-C4C0-4A54-9A61-C6D047DA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D35D-063C-4C85-8C2F-5B0CFEED52C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398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96BC341-0864-418E-9D68-839E8048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="" xmlns:a16="http://schemas.microsoft.com/office/drawing/2014/main" id="{EBDF118C-01BC-41D2-A70A-AE2AFDF73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10025B71-6DB6-4DA0-AB9E-F5F318B4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ADA-1C02-4283-9603-E6FC14CB3E2F}" type="datetimeFigureOut">
              <a:rPr lang="nl-BE" smtClean="0"/>
              <a:t>12/10/2020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B92E66F8-60AB-4070-8221-1D42513B6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FF77059D-2267-48EE-BB40-5126EEF4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D35D-063C-4C85-8C2F-5B0CFEED52C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114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="" xmlns:a16="http://schemas.microsoft.com/office/drawing/2014/main" id="{1229716A-0E8F-4023-9A37-B48A43F49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="" xmlns:a16="http://schemas.microsoft.com/office/drawing/2014/main" id="{23A5AB9A-1F97-4322-A70B-F69B0EE3A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6973BEDF-107A-40B5-BAD7-D242A9586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ADA-1C02-4283-9603-E6FC14CB3E2F}" type="datetimeFigureOut">
              <a:rPr lang="nl-BE" smtClean="0"/>
              <a:t>12/10/2020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D53EEB25-F03F-465A-9933-C456FD7E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ACF3B953-CFF4-4694-8B53-6B848CDC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D35D-063C-4C85-8C2F-5B0CFEED52C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703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9C1DDED-FDAE-4EA5-B7CF-FEE930D8A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F4C0ADCD-5343-43BF-A1B2-8FFCA023E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148ABAA3-CFB1-4CCC-A7E3-99AC35AEC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ADA-1C02-4283-9603-E6FC14CB3E2F}" type="datetimeFigureOut">
              <a:rPr lang="nl-BE" smtClean="0"/>
              <a:t>12/10/2020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F5E7E123-4B75-439E-B2A0-62A69764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33DB8944-7F11-4261-8D30-80181E3B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D35D-063C-4C85-8C2F-5B0CFEED52C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155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7E24383-8E35-4CD7-A086-8913859E1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="" xmlns:a16="http://schemas.microsoft.com/office/drawing/2014/main" id="{945DCAD7-4DB2-4E78-9070-6D4CEF8D5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B54098EF-CA6D-4A35-9E9F-AB6E71A2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ADA-1C02-4283-9603-E6FC14CB3E2F}" type="datetimeFigureOut">
              <a:rPr lang="nl-BE" smtClean="0"/>
              <a:t>12/10/2020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D3860640-EE99-4C16-B8DB-5C60BF9B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6E2403FB-BCAA-4DCC-86CF-C63397EC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D35D-063C-4C85-8C2F-5B0CFEED52C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219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AAD894D-2F58-407E-B09A-CF9FF7A2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42378977-C8B5-49AE-B1A0-B6B4E19B0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="" xmlns:a16="http://schemas.microsoft.com/office/drawing/2014/main" id="{6C023624-90E3-4C92-8D69-C02A45BA9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="" xmlns:a16="http://schemas.microsoft.com/office/drawing/2014/main" id="{BF8C4CBB-9C20-401B-8D45-0E9FAAD3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ADA-1C02-4283-9603-E6FC14CB3E2F}" type="datetimeFigureOut">
              <a:rPr lang="nl-BE" smtClean="0"/>
              <a:t>12/10/2020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="" xmlns:a16="http://schemas.microsoft.com/office/drawing/2014/main" id="{C1E46863-52CB-4C05-B02A-1FC1E0D6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="" xmlns:a16="http://schemas.microsoft.com/office/drawing/2014/main" id="{D79DFB00-A54F-4314-AADB-8A4487BC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D35D-063C-4C85-8C2F-5B0CFEED52C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836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47C8D73-A1FF-40C9-B1B8-C3F105F6F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="" xmlns:a16="http://schemas.microsoft.com/office/drawing/2014/main" id="{E30FF86F-192C-4708-BE3E-D71323BF5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="" xmlns:a16="http://schemas.microsoft.com/office/drawing/2014/main" id="{AD00C3D4-03C0-415D-9430-C893B80CD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="" xmlns:a16="http://schemas.microsoft.com/office/drawing/2014/main" id="{94FE76D5-ECA0-4197-B0E6-F27E8AFA7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="" xmlns:a16="http://schemas.microsoft.com/office/drawing/2014/main" id="{AE73F355-28DC-4090-912F-260AB751F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="" xmlns:a16="http://schemas.microsoft.com/office/drawing/2014/main" id="{BDECDA71-C7F7-46B6-90E5-3B072B75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ADA-1C02-4283-9603-E6FC14CB3E2F}" type="datetimeFigureOut">
              <a:rPr lang="nl-BE" smtClean="0"/>
              <a:t>12/10/2020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="" xmlns:a16="http://schemas.microsoft.com/office/drawing/2014/main" id="{35CF5087-0884-4F7B-9FDB-B45314679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="" xmlns:a16="http://schemas.microsoft.com/office/drawing/2014/main" id="{14C5C1A7-5DDC-4165-8B15-C0DF87D7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D35D-063C-4C85-8C2F-5B0CFEED52C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383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F0D0C41-E9A1-4C75-ABCE-EF283F86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="" xmlns:a16="http://schemas.microsoft.com/office/drawing/2014/main" id="{2949DA68-D4C4-41D7-AD8F-9BEB7CEB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ADA-1C02-4283-9603-E6FC14CB3E2F}" type="datetimeFigureOut">
              <a:rPr lang="nl-BE" smtClean="0"/>
              <a:t>12/10/2020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="" xmlns:a16="http://schemas.microsoft.com/office/drawing/2014/main" id="{B64A0DBC-467E-41B6-ACA7-CDC0AC91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="" xmlns:a16="http://schemas.microsoft.com/office/drawing/2014/main" id="{E4C41C17-F6CC-4B4E-B31D-4BE6047F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D35D-063C-4C85-8C2F-5B0CFEED52C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400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="" xmlns:a16="http://schemas.microsoft.com/office/drawing/2014/main" id="{BBDF098C-30C6-4BC4-ADFF-8A59ED94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ADA-1C02-4283-9603-E6FC14CB3E2F}" type="datetimeFigureOut">
              <a:rPr lang="nl-BE" smtClean="0"/>
              <a:t>12/10/2020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="" xmlns:a16="http://schemas.microsoft.com/office/drawing/2014/main" id="{4FFF9E56-EB73-47C3-8D91-F59897D8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="" xmlns:a16="http://schemas.microsoft.com/office/drawing/2014/main" id="{97CA3800-011F-4AF6-976C-59BE06CD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D35D-063C-4C85-8C2F-5B0CFEED52C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41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D0AC547-115E-40E4-9CE6-6B33FFF2B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3C9CA754-83F2-4A5B-880A-1830C27EF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="" xmlns:a16="http://schemas.microsoft.com/office/drawing/2014/main" id="{6796D7DB-8786-441E-BBB3-6E8AFF8A8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="" xmlns:a16="http://schemas.microsoft.com/office/drawing/2014/main" id="{AB6DAF6C-B6E9-45DB-9B61-BB84549F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ADA-1C02-4283-9603-E6FC14CB3E2F}" type="datetimeFigureOut">
              <a:rPr lang="nl-BE" smtClean="0"/>
              <a:t>12/10/2020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="" xmlns:a16="http://schemas.microsoft.com/office/drawing/2014/main" id="{FDB2444E-669D-4AAB-BBEC-1574D481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="" xmlns:a16="http://schemas.microsoft.com/office/drawing/2014/main" id="{370AE7CE-FA58-4EE1-A114-CCC9B150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D35D-063C-4C85-8C2F-5B0CFEED52C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774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9B939A2-D51E-4075-AE61-CF9E7191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="" xmlns:a16="http://schemas.microsoft.com/office/drawing/2014/main" id="{70ECC505-2376-4EDF-8EB4-3D994F838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="" xmlns:a16="http://schemas.microsoft.com/office/drawing/2014/main" id="{1451D829-CCE8-4A0A-A370-74359890E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="" xmlns:a16="http://schemas.microsoft.com/office/drawing/2014/main" id="{173AEF57-2FF7-4607-989F-4FD8996A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ADA-1C02-4283-9603-E6FC14CB3E2F}" type="datetimeFigureOut">
              <a:rPr lang="nl-BE" smtClean="0"/>
              <a:t>12/10/2020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="" xmlns:a16="http://schemas.microsoft.com/office/drawing/2014/main" id="{19FAF9F9-0CCC-4EE7-A79A-B6676358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="" xmlns:a16="http://schemas.microsoft.com/office/drawing/2014/main" id="{C7386DD5-C2FA-4DB8-9E7D-40036F66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D35D-063C-4C85-8C2F-5B0CFEED52C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688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="" xmlns:a16="http://schemas.microsoft.com/office/drawing/2014/main" id="{9FDCDA98-44FF-4984-A89D-9AA6742EC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="" xmlns:a16="http://schemas.microsoft.com/office/drawing/2014/main" id="{522D4168-0744-46DD-82B3-B719BC549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D67BA92F-561B-4B25-BB5F-B0DAE7442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45ADA-1C02-4283-9603-E6FC14CB3E2F}" type="datetimeFigureOut">
              <a:rPr lang="nl-BE" smtClean="0"/>
              <a:t>12/10/2020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EF766668-2575-47DB-8BD7-869F7A80D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5D24A209-B5EB-48CE-9617-8F320D1A6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FD35D-063C-4C85-8C2F-5B0CFEED52C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663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7" y="658648"/>
            <a:ext cx="11335864" cy="5746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97094" y="745427"/>
            <a:ext cx="30586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Clustering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04725" y="5303572"/>
            <a:ext cx="25696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Prepared By: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Santosh Ahirrao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11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9053" y="192375"/>
            <a:ext cx="83564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/>
              <a:t>Visualizing data using UMAP</a:t>
            </a:r>
            <a:endParaRPr lang="en-US" sz="5400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38" y="1200149"/>
            <a:ext cx="9711295" cy="5331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10261" y="772122"/>
            <a:ext cx="402901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With tf-idf and Cosine </a:t>
            </a:r>
            <a:r>
              <a:rPr lang="en-US" dirty="0" smtClean="0">
                <a:solidFill>
                  <a:schemeClr val="bg1"/>
                </a:solidFill>
              </a:rPr>
              <a:t>distance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7588" y="730445"/>
            <a:ext cx="4143804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With tf-idf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75783" y="3740728"/>
            <a:ext cx="4125609" cy="2856016"/>
            <a:chOff x="1075783" y="3408156"/>
            <a:chExt cx="3591219" cy="3188587"/>
          </a:xfrm>
        </p:grpSpPr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783" y="3408156"/>
              <a:ext cx="3591219" cy="318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1075783" y="6216670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umap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49538" y="3740728"/>
            <a:ext cx="4089734" cy="2856015"/>
            <a:chOff x="6448054" y="3408156"/>
            <a:chExt cx="3591218" cy="3188587"/>
          </a:xfrm>
        </p:grpSpPr>
        <p:pic>
          <p:nvPicPr>
            <p:cNvPr id="819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8054" y="3408156"/>
              <a:ext cx="3591218" cy="318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6448054" y="6227411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umap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75782" y="1122404"/>
            <a:ext cx="4125609" cy="2499570"/>
            <a:chOff x="842963" y="1122404"/>
            <a:chExt cx="3190875" cy="2143125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63" y="1122404"/>
              <a:ext cx="3190875" cy="21431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1112498" y="2744970"/>
              <a:ext cx="557268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TSNE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10262" y="1141455"/>
            <a:ext cx="4029009" cy="2480520"/>
            <a:chOff x="6448054" y="1141454"/>
            <a:chExt cx="3238500" cy="2124075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8054" y="1141454"/>
              <a:ext cx="3238500" cy="2124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6721910" y="2695981"/>
              <a:ext cx="557268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TSNE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26549" y="33458"/>
            <a:ext cx="43949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/>
              <a:t>Data Visualization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6198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0274149"/>
              </p:ext>
            </p:extLst>
          </p:nvPr>
        </p:nvGraphicFramePr>
        <p:xfrm>
          <a:off x="871723" y="1487384"/>
          <a:ext cx="10469212" cy="4307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369053" y="192375"/>
            <a:ext cx="92513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/>
              <a:t>Clustering Results for HDBSCAN</a:t>
            </a:r>
            <a:endParaRPr lang="en-US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95647" y="6144882"/>
            <a:ext cx="622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 Clusters formed, with 152 (</a:t>
            </a:r>
            <a:r>
              <a:rPr lang="en-US" dirty="0"/>
              <a:t>8.8% </a:t>
            </a:r>
            <a:r>
              <a:rPr lang="en-US" dirty="0" smtClean="0"/>
              <a:t>) are outliers out of total 1729.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6844" y="0"/>
            <a:ext cx="92513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/>
              <a:t>Clustering Results for HDBSCAN</a:t>
            </a:r>
            <a:endParaRPr lang="en-US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95647" y="6144882"/>
            <a:ext cx="622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 Clusters formed, with 152 (</a:t>
            </a:r>
            <a:r>
              <a:rPr lang="en-US" dirty="0"/>
              <a:t>8.8% </a:t>
            </a:r>
            <a:r>
              <a:rPr lang="en-US" dirty="0" smtClean="0"/>
              <a:t>) are outliers out of total 1729.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755" y="1107996"/>
            <a:ext cx="5673374" cy="4778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7512" y="738664"/>
            <a:ext cx="5532706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TNSE – on TF-IDF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65076" y="718250"/>
            <a:ext cx="5532706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TNSE – on TF-IDF &amp; </a:t>
            </a:r>
            <a:r>
              <a:rPr lang="en-US" dirty="0">
                <a:solidFill>
                  <a:schemeClr val="bg1"/>
                </a:solidFill>
              </a:rPr>
              <a:t>&amp; Cosine </a:t>
            </a:r>
            <a:r>
              <a:rPr lang="en-US" dirty="0" smtClean="0">
                <a:solidFill>
                  <a:schemeClr val="bg1"/>
                </a:solidFill>
              </a:rPr>
              <a:t>distance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107996"/>
            <a:ext cx="5741143" cy="4778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948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6844" y="0"/>
            <a:ext cx="92513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/>
              <a:t>Clustering Results for HDBSCAN</a:t>
            </a:r>
            <a:endParaRPr lang="en-US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95647" y="6144882"/>
            <a:ext cx="622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 Clusters formed, with 152 (</a:t>
            </a:r>
            <a:r>
              <a:rPr lang="en-US" dirty="0"/>
              <a:t>8.8% </a:t>
            </a:r>
            <a:r>
              <a:rPr lang="en-US" dirty="0" smtClean="0"/>
              <a:t>) are outliers out of total 1729.</a:t>
            </a:r>
            <a:endParaRPr 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566" y="1087582"/>
            <a:ext cx="5892434" cy="4598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44" y="1087582"/>
            <a:ext cx="5673374" cy="4778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7512" y="738664"/>
            <a:ext cx="5532706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TNSE – on TF-IDF &amp; Cosine </a:t>
            </a:r>
            <a:r>
              <a:rPr lang="en-US" dirty="0" smtClean="0">
                <a:solidFill>
                  <a:schemeClr val="bg1"/>
                </a:solidFill>
              </a:rPr>
              <a:t>distance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65076" y="718250"/>
            <a:ext cx="5532706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PCM -100 (TNSE – on TF-IDF &amp; Cosine </a:t>
            </a:r>
            <a:r>
              <a:rPr lang="en-US" dirty="0" smtClean="0">
                <a:solidFill>
                  <a:schemeClr val="bg1"/>
                </a:solidFill>
              </a:rPr>
              <a:t>distance)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13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6844" y="0"/>
            <a:ext cx="32694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/>
              <a:t>Challenges</a:t>
            </a:r>
            <a:endParaRPr lang="en-US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29392" y="1413164"/>
            <a:ext cx="77266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/>
              <a:t>Majorly most of the data points falling in same one cluster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/>
              <a:t>Data visualization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/>
              <a:t>Hyper parameter tuning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84942" y="3125952"/>
            <a:ext cx="14366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/>
              <a:t>Plan</a:t>
            </a:r>
            <a:endParaRPr lang="en-US" sz="5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5682" y="4249387"/>
            <a:ext cx="111303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/>
              <a:t>Cluster-7 ( 1435 ) apply clustering algorithm.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/>
              <a:t>Visualization of the newly formed clusters from cluster-7 (after tf-idf and cosine dist.)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/>
              <a:t>Word cloud for all clusters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/>
              <a:t>Exploration for Hyper parameter tuning using </a:t>
            </a:r>
            <a:r>
              <a:rPr lang="en-US" sz="2400" dirty="0" err="1" smtClean="0"/>
              <a:t>keras</a:t>
            </a:r>
            <a:r>
              <a:rPr lang="en-US" sz="2400" dirty="0" smtClean="0"/>
              <a:t> tuner and grid search cv</a:t>
            </a:r>
          </a:p>
        </p:txBody>
      </p:sp>
    </p:spTree>
    <p:extLst>
      <p:ext uri="{BB962C8B-B14F-4D97-AF65-F5344CB8AC3E}">
        <p14:creationId xmlns:p14="http://schemas.microsoft.com/office/powerpoint/2010/main" val="122417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68986" y="5639307"/>
            <a:ext cx="31489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Thank You</a:t>
            </a:r>
            <a:endParaRPr lang="en-US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66452" y="2325543"/>
            <a:ext cx="31999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Q &amp; A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16248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9"/>
          <a:stretch/>
        </p:blipFill>
        <p:spPr bwMode="auto">
          <a:xfrm>
            <a:off x="391885" y="823666"/>
            <a:ext cx="11747727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892" y="1001796"/>
            <a:ext cx="9429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322" y="1001796"/>
            <a:ext cx="25908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08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227488"/>
            <a:ext cx="543877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463" y="1227488"/>
            <a:ext cx="5549488" cy="376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17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6" y="658648"/>
            <a:ext cx="11240862" cy="583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6956" y="658648"/>
            <a:ext cx="30586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Clustering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06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84576"/>
            <a:ext cx="12192000" cy="587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2638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23850"/>
            <a:ext cx="121920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00450"/>
            <a:ext cx="12192001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306536" y="2334242"/>
            <a:ext cx="4195999" cy="2736521"/>
            <a:chOff x="4306536" y="2334242"/>
            <a:chExt cx="4195999" cy="2736521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536" y="2334242"/>
              <a:ext cx="4195999" cy="27365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405745" y="3714377"/>
              <a:ext cx="3978234" cy="369332"/>
            </a:xfrm>
            <a:prstGeom prst="rect">
              <a:avLst/>
            </a:prstGeom>
            <a:noFill/>
            <a:ln w="34925" cap="rnd">
              <a:solidFill>
                <a:srgbClr val="FF0000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26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649" y="737479"/>
            <a:ext cx="401955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147" y="727954"/>
            <a:ext cx="402907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40824" y="368147"/>
            <a:ext cx="144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Stem-2 (best)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11822" y="368147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Stem-1 (</a:t>
            </a:r>
            <a:r>
              <a:rPr lang="en-US" dirty="0" err="1" smtClean="0"/>
              <a:t>textract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649" y="3799254"/>
            <a:ext cx="40195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196" y="3799254"/>
            <a:ext cx="399097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57599" y="3429922"/>
            <a:ext cx="149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Lemit-2 (best)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28597" y="3429922"/>
            <a:ext cx="192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Lemit</a:t>
            </a:r>
            <a:r>
              <a:rPr lang="en-US" dirty="0" smtClean="0"/>
              <a:t> - 1 (</a:t>
            </a:r>
            <a:r>
              <a:rPr lang="en-US" dirty="0" err="1" smtClean="0"/>
              <a:t>textract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64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91" y="1115704"/>
            <a:ext cx="10604912" cy="5142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38680" y="6258296"/>
            <a:ext cx="10176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Started with K-Means on TF-IDF vectored </a:t>
            </a:r>
            <a:r>
              <a:rPr lang="en-US" dirty="0" smtClean="0"/>
              <a:t>data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53838" y="3099460"/>
            <a:ext cx="593767" cy="296883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9053" y="192375"/>
            <a:ext cx="27174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/>
              <a:t>K-Means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097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53" y="1661061"/>
            <a:ext cx="5928226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69053" y="192375"/>
            <a:ext cx="59282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/>
              <a:t>Visualizing K-Means</a:t>
            </a:r>
            <a:endParaRPr lang="en-US" sz="5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920695" y="1475860"/>
            <a:ext cx="28249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Factor Analysis Components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49684" y="1442492"/>
            <a:ext cx="53727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Component wise &amp; Cumulative Explained Variance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783" y="1845191"/>
            <a:ext cx="5286375" cy="404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9053" y="192375"/>
            <a:ext cx="59282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/>
              <a:t>Visualizing K-Means</a:t>
            </a:r>
            <a:endParaRPr lang="en-US" sz="54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656" y="1506745"/>
            <a:ext cx="5758790" cy="4383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06" y="1641053"/>
            <a:ext cx="61531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0695" y="1475860"/>
            <a:ext cx="28249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Factor Analysis Components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49684" y="1442492"/>
            <a:ext cx="53727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Component wise &amp; Cumulative Explained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4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29" y="2069151"/>
            <a:ext cx="46767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29" y="748331"/>
            <a:ext cx="61722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51" y="4769551"/>
            <a:ext cx="66675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12086</TotalTime>
  <Words>224</Words>
  <Application>Microsoft Office PowerPoint</Application>
  <PresentationFormat>Custom</PresentationFormat>
  <Paragraphs>45</Paragraphs>
  <Slides>18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Stel elkaar vragen over…</dc:title>
  <dc:creator>Amina Vermeulen</dc:creator>
  <cp:lastModifiedBy>Santosh</cp:lastModifiedBy>
  <cp:revision>130</cp:revision>
  <dcterms:created xsi:type="dcterms:W3CDTF">2020-03-11T10:43:18Z</dcterms:created>
  <dcterms:modified xsi:type="dcterms:W3CDTF">2020-10-12T21:17:32Z</dcterms:modified>
</cp:coreProperties>
</file>