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B1A8"/>
    <a:srgbClr val="ADA591"/>
    <a:srgbClr val="81B6BD"/>
    <a:srgbClr val="CB73C1"/>
    <a:srgbClr val="8194BC"/>
    <a:srgbClr val="09718D"/>
    <a:srgbClr val="0B238B"/>
    <a:srgbClr val="627F4F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84" y="2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92DB8-8AD4-4C68-9A65-5ADEA9872185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AB6E85-4350-4997-AAB7-4DF33FFF6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94811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B6E85-4350-4997-AAB7-4DF33FFF6F5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84989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AB6E85-4350-4997-AAB7-4DF33FFF6F5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319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1335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833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359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750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0675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409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25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2541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740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77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3527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B92A2-F707-4BAA-B98E-2819692F6739}" type="datetimeFigureOut">
              <a:rPr lang="en-IN" smtClean="0"/>
              <a:t>26-05-2025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DADB3-EC67-48F2-846E-167AF255D10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1472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Bookman Old Style" panose="02050604050505020204" pitchFamily="18" charset="0"/>
              </a:rPr>
              <a:t>Indian Bike Sale Analysis</a:t>
            </a:r>
            <a:endParaRPr lang="en-IN" dirty="0">
              <a:latin typeface="Bookman Old Style" panose="0205060405050502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800" dirty="0" smtClean="0">
                <a:latin typeface="Bookman Old Style" panose="02050604050505020204" pitchFamily="18" charset="0"/>
              </a:rPr>
              <a:t>Key Insights on Price, Fuel, Models &amp; Geography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73981" y="5808660"/>
            <a:ext cx="2743200" cy="365125"/>
          </a:xfrm>
        </p:spPr>
        <p:txBody>
          <a:bodyPr/>
          <a:lstStyle/>
          <a:p>
            <a:fld id="{A4378F89-1860-4CCC-80F9-3A27C3746EBA}" type="datetime1">
              <a:rPr lang="en-IN" sz="1600" b="1" smtClean="0">
                <a:latin typeface="Bookman Old Style" panose="02050604050505020204" pitchFamily="18" charset="0"/>
              </a:rPr>
              <a:t>26-05-2025</a:t>
            </a:fld>
            <a:endParaRPr lang="en-IN" sz="1600" b="1" dirty="0">
              <a:latin typeface="Bookman Old Style" panose="02050604050505020204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59181" y="5441949"/>
            <a:ext cx="4114800" cy="365125"/>
          </a:xfrm>
        </p:spPr>
        <p:txBody>
          <a:bodyPr/>
          <a:lstStyle/>
          <a:p>
            <a:pPr algn="r"/>
            <a:r>
              <a:rPr lang="en-IN" sz="2800" dirty="0" smtClean="0">
                <a:latin typeface="Bookman Old Style" panose="02050604050505020204" pitchFamily="18" charset="0"/>
              </a:rPr>
              <a:t> - Santosh Ankalapu</a:t>
            </a:r>
            <a:endParaRPr lang="en-IN" sz="2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0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84000">
              <a:srgbClr val="627F4F"/>
            </a:gs>
            <a:gs pos="52000">
              <a:srgbClr val="CCFFFF">
                <a:alpha val="59000"/>
              </a:srgbClr>
            </a:gs>
            <a:gs pos="0">
              <a:schemeClr val="accent5">
                <a:lumMod val="6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  <a:latin typeface="Bookman Old Style" panose="02050604050505020204" pitchFamily="18" charset="0"/>
              </a:rPr>
              <a:t>Objective</a:t>
            </a:r>
            <a:endParaRPr lang="en-IN" b="1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  <a:latin typeface="Bookman Old Style" panose="0205060405050502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sz="2400" b="1" dirty="0">
                <a:ln w="31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IN" sz="2400" b="1" dirty="0" smtClean="0">
                <a:ln w="31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Analyse overall bike sales volume and revenue to understand market size.</a:t>
            </a:r>
            <a:endParaRPr lang="en-IN" sz="2400" b="1" dirty="0">
              <a:ln w="317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sz="2400" b="1" dirty="0" smtClean="0">
                <a:ln w="31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Compare Original Vs Resale Price to evaluate bike value retention. </a:t>
            </a: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sz="2400" b="1" dirty="0">
                <a:ln w="31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</a:t>
            </a:r>
            <a:r>
              <a:rPr lang="en-IN" sz="2400" b="1" dirty="0" smtClean="0">
                <a:ln w="31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Understand the distribution of fuel types (Petrol, Electric, Hybrid) in sales.</a:t>
            </a:r>
            <a:endParaRPr lang="en-IN" sz="2400" b="1" dirty="0">
              <a:ln w="317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sz="2400" b="1" dirty="0" smtClean="0">
                <a:ln w="31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Identify Top 10 selling models and states to target high-demand areas effectively. </a:t>
            </a:r>
            <a:endParaRPr lang="en-IN" sz="2400" b="1" dirty="0">
              <a:ln w="317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  <a:p>
            <a:pPr>
              <a:buClr>
                <a:srgbClr val="FF0000"/>
              </a:buClr>
              <a:buFont typeface="Wingdings" panose="05000000000000000000" pitchFamily="2" charset="2"/>
              <a:buChar char="q"/>
            </a:pPr>
            <a:r>
              <a:rPr lang="en-IN" sz="2400" b="1" dirty="0" smtClean="0">
                <a:ln w="3175">
                  <a:solidFill>
                    <a:schemeClr val="bg1"/>
                  </a:solidFill>
                  <a:prstDash val="solid"/>
                </a:ln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  <a:latin typeface="Arial Black" panose="020B0A04020102020204" pitchFamily="34" charset="0"/>
              </a:rPr>
              <a:t> Understand the distribution of fuel types (Petrol, Electric, Hybrid) in sales.</a:t>
            </a:r>
            <a:endParaRPr lang="en-IN" sz="2400" b="1" dirty="0">
              <a:ln w="3175">
                <a:solidFill>
                  <a:schemeClr val="bg1"/>
                </a:solidFill>
                <a:prstDash val="solid"/>
              </a:ln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12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6B4BA6"/>
            </a:gs>
            <a:gs pos="45000">
              <a:srgbClr val="8194B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042" y="365125"/>
            <a:ext cx="10515600" cy="1325563"/>
          </a:xfrm>
        </p:spPr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okman Old Style" panose="02050604050505020204" pitchFamily="18" charset="0"/>
              </a:rPr>
              <a:t>Dataset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okman Old Style" panose="020506040505050202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0653" y="365125"/>
            <a:ext cx="8926285" cy="6236641"/>
          </a:xfrm>
        </p:spPr>
      </p:pic>
      <p:sp>
        <p:nvSpPr>
          <p:cNvPr id="5" name="TextBox 4"/>
          <p:cNvSpPr txBox="1"/>
          <p:nvPr/>
        </p:nvSpPr>
        <p:spPr>
          <a:xfrm>
            <a:off x="100485" y="2140299"/>
            <a:ext cx="316523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Number of rows :10,000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Dataset</a:t>
            </a:r>
          </a:p>
          <a:p>
            <a:r>
              <a:rPr lang="en-IN" sz="24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From 1jan 2015</a:t>
            </a:r>
          </a:p>
          <a:p>
            <a:r>
              <a:rPr lang="en-IN" sz="2400" b="1" dirty="0" smtClean="0">
                <a:ln w="0"/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  <a:cs typeface="Arial" panose="020B0604020202020204" pitchFamily="34" charset="0"/>
              </a:rPr>
              <a:t> Till 31 Dec 2024</a:t>
            </a:r>
          </a:p>
          <a:p>
            <a:r>
              <a:rPr lang="en-IN" sz="2000" dirty="0" smtClean="0"/>
              <a:t>                 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099261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2000"/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pitchFamily="34" charset="0"/>
              </a:rPr>
              <a:t>Data Pre-processing </a:t>
            </a:r>
            <a:endParaRPr lang="en-IN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115076"/>
            <a:ext cx="10515600" cy="3772436"/>
          </a:xfrm>
        </p:spPr>
      </p:pic>
    </p:spTree>
    <p:extLst>
      <p:ext uri="{BB962C8B-B14F-4D97-AF65-F5344CB8AC3E}">
        <p14:creationId xmlns:p14="http://schemas.microsoft.com/office/powerpoint/2010/main" val="489319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rgbClr val="81B6BD"/>
            </a:gs>
            <a:gs pos="45000">
              <a:srgbClr val="8194B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39788" y="102520"/>
            <a:ext cx="10515600" cy="1325563"/>
          </a:xfrm>
        </p:spPr>
        <p:txBody>
          <a:bodyPr/>
          <a:lstStyle/>
          <a:p>
            <a:r>
              <a:rPr lang="en-IN" dirty="0" smtClean="0"/>
              <a:t>Step and Function are used during Processing</a:t>
            </a:r>
            <a:endParaRPr lang="en-IN" dirty="0" smtClean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839788" y="1494271"/>
            <a:ext cx="3742261" cy="5238126"/>
          </a:xfrm>
        </p:spPr>
        <p:txBody>
          <a:bodyPr/>
          <a:lstStyle/>
          <a:p>
            <a:pPr marL="0" indent="0">
              <a:buNone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1.Sorting Data by Year</a:t>
            </a: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IN" sz="28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2.Depreciated Value</a:t>
            </a:r>
          </a:p>
          <a:p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3.Resale Value</a:t>
            </a:r>
          </a:p>
          <a:p>
            <a:pPr marL="0" indent="0">
              <a:buNone/>
            </a:pPr>
            <a:endParaRPr lang="en-IN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None/>
            </a:pPr>
            <a:r>
              <a:rPr lang="en-IN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4.Formating Price Column</a:t>
            </a:r>
          </a:p>
          <a:p>
            <a:endParaRPr lang="en-IN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582048" y="1494270"/>
            <a:ext cx="6773340" cy="5363730"/>
          </a:xfrm>
        </p:spPr>
        <p:txBody>
          <a:bodyPr>
            <a:normAutofit/>
          </a:bodyPr>
          <a:lstStyle/>
          <a:p>
            <a:r>
              <a:rPr lang="en-IN" sz="2800" dirty="0" smtClean="0"/>
              <a:t>Sort the Data from oldest to Newest by Year using “Sort &amp; Filter” option in the Data Tab.</a:t>
            </a:r>
            <a:endParaRPr lang="en-IN" sz="2800" dirty="0"/>
          </a:p>
          <a:p>
            <a:pPr marL="0" indent="0">
              <a:buNone/>
            </a:pPr>
            <a:r>
              <a:rPr lang="en-IN" sz="2800" dirty="0" smtClean="0"/>
              <a:t> </a:t>
            </a:r>
            <a:endParaRPr lang="en-IN" sz="2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8076" y="2496716"/>
            <a:ext cx="6762541" cy="47569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870" y="3147862"/>
            <a:ext cx="6852976" cy="485746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52870" y="3988343"/>
            <a:ext cx="4153480" cy="4870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803" y="4870024"/>
            <a:ext cx="1720830" cy="1949381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9346" y="4870024"/>
            <a:ext cx="1777332" cy="199100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001907" y="5317253"/>
            <a:ext cx="1919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22" name="TextBox 21"/>
          <p:cNvSpPr txBox="1"/>
          <p:nvPr/>
        </p:nvSpPr>
        <p:spPr>
          <a:xfrm>
            <a:off x="7811334" y="4497665"/>
            <a:ext cx="191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After</a:t>
            </a:r>
            <a:endParaRPr lang="en-IN" sz="2400" dirty="0"/>
          </a:p>
        </p:txBody>
      </p:sp>
      <p:sp>
        <p:nvSpPr>
          <p:cNvPr id="23" name="TextBox 22"/>
          <p:cNvSpPr txBox="1"/>
          <p:nvPr/>
        </p:nvSpPr>
        <p:spPr>
          <a:xfrm>
            <a:off x="4855028" y="4497665"/>
            <a:ext cx="1919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dirty="0" smtClean="0"/>
              <a:t>Before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48386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3000">
              <a:srgbClr val="ADA591"/>
            </a:gs>
            <a:gs pos="45000">
              <a:srgbClr val="8194B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1619551" y="213076"/>
            <a:ext cx="9720072" cy="1499616"/>
          </a:xfrm>
        </p:spPr>
        <p:txBody>
          <a:bodyPr>
            <a:normAutofit/>
          </a:bodyPr>
          <a:lstStyle/>
          <a:p>
            <a:pPr algn="ctr"/>
            <a:r>
              <a:rPr lang="en-IN" dirty="0" smtClean="0">
                <a:latin typeface="Bahnschrift Condensed" panose="020B0502040204020203" pitchFamily="34" charset="0"/>
              </a:rPr>
              <a:t> </a:t>
            </a:r>
            <a:r>
              <a:rPr lang="en-I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Comparing Vehicle Insights: Sales,Value,Fuel &amp; </a:t>
            </a:r>
            <a:br>
              <a:rPr lang="en-I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</a:br>
            <a:r>
              <a:rPr lang="en-I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Performance Metrics Between Individual Sellers and Dealers</a:t>
            </a:r>
            <a:endParaRPr lang="en-IN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0022" y="1712692"/>
            <a:ext cx="9931978" cy="4908956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97000"/>
              </a:srgbClr>
            </a:outerShdw>
            <a:softEdge rad="0"/>
          </a:effectLst>
        </p:spPr>
      </p:pic>
      <p:sp>
        <p:nvSpPr>
          <p:cNvPr id="13" name="TextBox 12"/>
          <p:cNvSpPr txBox="1"/>
          <p:nvPr/>
        </p:nvSpPr>
        <p:spPr>
          <a:xfrm>
            <a:off x="226245" y="1789556"/>
            <a:ext cx="194575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For Example </a:t>
            </a:r>
          </a:p>
          <a:p>
            <a:r>
              <a:rPr lang="en-I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Dealer sell more  Bajaj bike in 2015 than individual seller and their prices were lower than those individual dealers</a:t>
            </a:r>
            <a:endParaRPr lang="en-I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7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8000">
              <a:srgbClr val="8DB1A8"/>
            </a:gs>
            <a:gs pos="100000">
              <a:srgbClr val="8194B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16337" y="1648896"/>
            <a:ext cx="9869479" cy="494329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17720" y="1981786"/>
            <a:ext cx="19986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For Example ,</a:t>
            </a:r>
          </a:p>
          <a:p>
            <a:r>
              <a:rPr lang="en-IN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Rounded MT Bold" panose="020F0704030504030204" pitchFamily="34" charset="0"/>
              </a:rPr>
              <a:t>In 2015 ,Bajaj bikes sold by Individual sellers were more expensive than those dealers</a:t>
            </a:r>
            <a:endParaRPr lang="en-IN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  <p:sp>
        <p:nvSpPr>
          <p:cNvPr id="14" name="Title 6"/>
          <p:cNvSpPr txBox="1">
            <a:spLocks/>
          </p:cNvSpPr>
          <p:nvPr/>
        </p:nvSpPr>
        <p:spPr>
          <a:xfrm>
            <a:off x="1482842" y="149280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IN" dirty="0" smtClean="0">
                <a:latin typeface="Bahnschrift Condensed" panose="020B0502040204020203" pitchFamily="34" charset="0"/>
              </a:rPr>
              <a:t> </a:t>
            </a:r>
            <a:r>
              <a:rPr lang="en-I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Comparing Vehicle Insights: Sales,Value,Fuel &amp; </a:t>
            </a:r>
            <a:br>
              <a:rPr lang="en-I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</a:br>
            <a:r>
              <a:rPr lang="en-IN" sz="31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hnschrift Condensed" panose="020B0502040204020203" pitchFamily="34" charset="0"/>
              </a:rPr>
              <a:t>Performance Metrics Between Individual Sellers and Dealers</a:t>
            </a:r>
            <a:endParaRPr lang="en-IN" sz="31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ahnschrif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410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392326" y="691116"/>
            <a:ext cx="706001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3800" dirty="0" smtClean="0">
                <a:latin typeface="Bookman Old Style" panose="02050604050505020204" pitchFamily="18" charset="0"/>
              </a:rPr>
              <a:t>THANK YOU</a:t>
            </a:r>
            <a:endParaRPr lang="en-IN" sz="13800" dirty="0">
              <a:latin typeface="Bookman Old Style" panose="0205060405050502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83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236</TotalTime>
  <Words>213</Words>
  <Application>Microsoft Office PowerPoint</Application>
  <PresentationFormat>Widescreen</PresentationFormat>
  <Paragraphs>40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Arial Black</vt:lpstr>
      <vt:lpstr>Arial Rounded MT Bold</vt:lpstr>
      <vt:lpstr>Bahnschrift Condensed</vt:lpstr>
      <vt:lpstr>Bookman Old Style</vt:lpstr>
      <vt:lpstr>Calibri</vt:lpstr>
      <vt:lpstr>Calibri Light</vt:lpstr>
      <vt:lpstr>Wingdings</vt:lpstr>
      <vt:lpstr>Office Theme</vt:lpstr>
      <vt:lpstr>Indian Bike Sale Analysis</vt:lpstr>
      <vt:lpstr>Objective</vt:lpstr>
      <vt:lpstr>Dataset</vt:lpstr>
      <vt:lpstr>Data Pre-processing </vt:lpstr>
      <vt:lpstr>Step and Function are used during Processing</vt:lpstr>
      <vt:lpstr> Comparing Vehicle Insights: Sales,Value,Fuel &amp;  Performance Metrics Between Individual Sellers and Dealers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Indian Bike Sale Analysis</dc:title>
  <dc:creator>Microsoft account</dc:creator>
  <cp:lastModifiedBy>Microsoft account</cp:lastModifiedBy>
  <cp:revision>16</cp:revision>
  <dcterms:created xsi:type="dcterms:W3CDTF">2025-05-26T02:39:50Z</dcterms:created>
  <dcterms:modified xsi:type="dcterms:W3CDTF">2025-05-26T06:36:26Z</dcterms:modified>
</cp:coreProperties>
</file>