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38" r:id="rId2"/>
    <p:sldMasterId id="2147483856" r:id="rId3"/>
    <p:sldMasterId id="2147483874" r:id="rId4"/>
    <p:sldMasterId id="2147483898" r:id="rId5"/>
    <p:sldMasterId id="2147483915" r:id="rId6"/>
  </p:sldMasterIdLst>
  <p:sldIdLst>
    <p:sldId id="257" r:id="rId7"/>
    <p:sldId id="256" r:id="rId8"/>
    <p:sldId id="259" r:id="rId9"/>
    <p:sldId id="264" r:id="rId10"/>
    <p:sldId id="260" r:id="rId11"/>
    <p:sldId id="261" r:id="rId12"/>
    <p:sldId id="262" r:id="rId13"/>
    <p:sldId id="26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2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3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71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8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5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6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1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05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5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51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28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69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57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08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6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11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14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56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56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885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20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89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5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38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12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98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76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464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0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87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47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948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01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68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91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919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97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550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017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8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09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44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09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4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012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292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083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60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22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220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37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938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94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112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85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137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47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471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601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19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68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788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280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287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6860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224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405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90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9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2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120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807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021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528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247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029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347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035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754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28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596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275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8177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035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7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08743-653F-4A0B-B367-A39B1E3233C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CB257-AEBA-43B3-BB26-BE67AD010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0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299" y="2614492"/>
            <a:ext cx="89832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WELCOME </a:t>
            </a:r>
            <a:endParaRPr lang="en-IN" sz="115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ight Triangle 1"/>
          <p:cNvSpPr/>
          <p:nvPr/>
        </p:nvSpPr>
        <p:spPr>
          <a:xfrm>
            <a:off x="0" y="2116650"/>
            <a:ext cx="12145818" cy="4719781"/>
          </a:xfrm>
          <a:custGeom>
            <a:avLst/>
            <a:gdLst>
              <a:gd name="connsiteX0" fmla="*/ 0 w 12118109"/>
              <a:gd name="connsiteY0" fmla="*/ 4738254 h 4738254"/>
              <a:gd name="connsiteX1" fmla="*/ 0 w 12118109"/>
              <a:gd name="connsiteY1" fmla="*/ 0 h 4738254"/>
              <a:gd name="connsiteX2" fmla="*/ 12118109 w 12118109"/>
              <a:gd name="connsiteY2" fmla="*/ 4738254 h 4738254"/>
              <a:gd name="connsiteX3" fmla="*/ 0 w 12118109"/>
              <a:gd name="connsiteY3" fmla="*/ 4738254 h 4738254"/>
              <a:gd name="connsiteX0" fmla="*/ 0 w 12118109"/>
              <a:gd name="connsiteY0" fmla="*/ 4738254 h 4738254"/>
              <a:gd name="connsiteX1" fmla="*/ 0 w 12118109"/>
              <a:gd name="connsiteY1" fmla="*/ 0 h 4738254"/>
              <a:gd name="connsiteX2" fmla="*/ 12118109 w 12118109"/>
              <a:gd name="connsiteY2" fmla="*/ 4738254 h 4738254"/>
              <a:gd name="connsiteX3" fmla="*/ 0 w 12118109"/>
              <a:gd name="connsiteY3" fmla="*/ 4738254 h 4738254"/>
              <a:gd name="connsiteX0" fmla="*/ 27709 w 12145818"/>
              <a:gd name="connsiteY0" fmla="*/ 4719781 h 4719781"/>
              <a:gd name="connsiteX1" fmla="*/ 0 w 12145818"/>
              <a:gd name="connsiteY1" fmla="*/ 0 h 4719781"/>
              <a:gd name="connsiteX2" fmla="*/ 12145818 w 12145818"/>
              <a:gd name="connsiteY2" fmla="*/ 4719781 h 4719781"/>
              <a:gd name="connsiteX3" fmla="*/ 27709 w 12145818"/>
              <a:gd name="connsiteY3" fmla="*/ 4719781 h 4719781"/>
              <a:gd name="connsiteX0" fmla="*/ 27709 w 12145818"/>
              <a:gd name="connsiteY0" fmla="*/ 4719781 h 4719781"/>
              <a:gd name="connsiteX1" fmla="*/ 0 w 12145818"/>
              <a:gd name="connsiteY1" fmla="*/ 0 h 4719781"/>
              <a:gd name="connsiteX2" fmla="*/ 12145818 w 12145818"/>
              <a:gd name="connsiteY2" fmla="*/ 4719781 h 4719781"/>
              <a:gd name="connsiteX3" fmla="*/ 27709 w 12145818"/>
              <a:gd name="connsiteY3" fmla="*/ 4719781 h 4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5818" h="4719781">
                <a:moveTo>
                  <a:pt x="27709" y="4719781"/>
                </a:moveTo>
                <a:lnTo>
                  <a:pt x="0" y="0"/>
                </a:lnTo>
                <a:cubicBezTo>
                  <a:pt x="8278860" y="538787"/>
                  <a:pt x="8097212" y="3146521"/>
                  <a:pt x="12145818" y="4719781"/>
                </a:cubicBezTo>
                <a:lnTo>
                  <a:pt x="27709" y="4719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1"/>
          <p:cNvSpPr/>
          <p:nvPr/>
        </p:nvSpPr>
        <p:spPr>
          <a:xfrm rot="10800000">
            <a:off x="46182" y="0"/>
            <a:ext cx="12145818" cy="4719781"/>
          </a:xfrm>
          <a:custGeom>
            <a:avLst/>
            <a:gdLst>
              <a:gd name="connsiteX0" fmla="*/ 0 w 12118109"/>
              <a:gd name="connsiteY0" fmla="*/ 4738254 h 4738254"/>
              <a:gd name="connsiteX1" fmla="*/ 0 w 12118109"/>
              <a:gd name="connsiteY1" fmla="*/ 0 h 4738254"/>
              <a:gd name="connsiteX2" fmla="*/ 12118109 w 12118109"/>
              <a:gd name="connsiteY2" fmla="*/ 4738254 h 4738254"/>
              <a:gd name="connsiteX3" fmla="*/ 0 w 12118109"/>
              <a:gd name="connsiteY3" fmla="*/ 4738254 h 4738254"/>
              <a:gd name="connsiteX0" fmla="*/ 0 w 12118109"/>
              <a:gd name="connsiteY0" fmla="*/ 4738254 h 4738254"/>
              <a:gd name="connsiteX1" fmla="*/ 0 w 12118109"/>
              <a:gd name="connsiteY1" fmla="*/ 0 h 4738254"/>
              <a:gd name="connsiteX2" fmla="*/ 12118109 w 12118109"/>
              <a:gd name="connsiteY2" fmla="*/ 4738254 h 4738254"/>
              <a:gd name="connsiteX3" fmla="*/ 0 w 12118109"/>
              <a:gd name="connsiteY3" fmla="*/ 4738254 h 4738254"/>
              <a:gd name="connsiteX0" fmla="*/ 27709 w 12145818"/>
              <a:gd name="connsiteY0" fmla="*/ 4719781 h 4719781"/>
              <a:gd name="connsiteX1" fmla="*/ 0 w 12145818"/>
              <a:gd name="connsiteY1" fmla="*/ 0 h 4719781"/>
              <a:gd name="connsiteX2" fmla="*/ 12145818 w 12145818"/>
              <a:gd name="connsiteY2" fmla="*/ 4719781 h 4719781"/>
              <a:gd name="connsiteX3" fmla="*/ 27709 w 12145818"/>
              <a:gd name="connsiteY3" fmla="*/ 4719781 h 4719781"/>
              <a:gd name="connsiteX0" fmla="*/ 27709 w 12145818"/>
              <a:gd name="connsiteY0" fmla="*/ 4719781 h 4719781"/>
              <a:gd name="connsiteX1" fmla="*/ 0 w 12145818"/>
              <a:gd name="connsiteY1" fmla="*/ 0 h 4719781"/>
              <a:gd name="connsiteX2" fmla="*/ 12145818 w 12145818"/>
              <a:gd name="connsiteY2" fmla="*/ 4719781 h 4719781"/>
              <a:gd name="connsiteX3" fmla="*/ 27709 w 12145818"/>
              <a:gd name="connsiteY3" fmla="*/ 4719781 h 4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5818" h="4719781">
                <a:moveTo>
                  <a:pt x="27709" y="4719781"/>
                </a:moveTo>
                <a:lnTo>
                  <a:pt x="0" y="0"/>
                </a:lnTo>
                <a:cubicBezTo>
                  <a:pt x="8278860" y="538787"/>
                  <a:pt x="8097212" y="3146521"/>
                  <a:pt x="12145818" y="4719781"/>
                </a:cubicBezTo>
                <a:lnTo>
                  <a:pt x="27709" y="4719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391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2.916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❗ </a:t>
            </a:r>
            <a:r>
              <a:rPr lang="en-IN" b="1" dirty="0"/>
              <a:t>PROBLEMS IDENTIFIED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00522"/>
              </p:ext>
            </p:extLst>
          </p:nvPr>
        </p:nvGraphicFramePr>
        <p:xfrm>
          <a:off x="180753" y="2169041"/>
          <a:ext cx="11919098" cy="4986527"/>
        </p:xfrm>
        <a:graphic>
          <a:graphicData uri="http://schemas.openxmlformats.org/drawingml/2006/table">
            <a:tbl>
              <a:tblPr/>
              <a:tblGrid>
                <a:gridCol w="5959549"/>
                <a:gridCol w="5959549"/>
              </a:tblGrid>
              <a:tr h="602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1" dirty="0">
                          <a:latin typeface="Bahnschrift" panose="020B0502040204020203" pitchFamily="34" charset="0"/>
                        </a:rPr>
                        <a:t>Problem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1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Bahnschrift" panose="020B0502040204020203" pitchFamily="34" charset="0"/>
                        </a:rPr>
                        <a:t>1. 📉 </a:t>
                      </a:r>
                      <a:r>
                        <a:rPr lang="en-IN" sz="1800" b="1" dirty="0">
                          <a:latin typeface="Bahnschrift" panose="020B0502040204020203" pitchFamily="34" charset="0"/>
                        </a:rPr>
                        <a:t>Low Bookings in Prime Play &amp; Prime Rentals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Bahnschrift" panose="020B0502040204020203" pitchFamily="34" charset="0"/>
                        </a:rPr>
                        <a:t>Very low booking count (only 39 &amp; 20) compared to Micro (2,172).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Bahnschrift" panose="020B0502040204020203" pitchFamily="34" charset="0"/>
                        </a:rPr>
                        <a:t>2. 💸 </a:t>
                      </a:r>
                      <a:r>
                        <a:rPr lang="en-IN" sz="1800" b="1" dirty="0">
                          <a:latin typeface="Bahnschrift" panose="020B0502040204020203" pitchFamily="34" charset="0"/>
                        </a:rPr>
                        <a:t>High Driver Base Cost with Low Revenue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>
                          <a:latin typeface="Bahnschrift" panose="020B0502040204020203" pitchFamily="34" charset="0"/>
                        </a:rPr>
                        <a:t>Prime Play &amp; Rentals have poor cost efficiency.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>
                          <a:latin typeface="Bahnschrift" panose="020B0502040204020203" pitchFamily="34" charset="0"/>
                        </a:rPr>
                        <a:t>3. ⏰ </a:t>
                      </a:r>
                      <a:r>
                        <a:rPr lang="en-IN" sz="1800" b="1" dirty="0">
                          <a:latin typeface="Bahnschrift" panose="020B0502040204020203" pitchFamily="34" charset="0"/>
                        </a:rPr>
                        <a:t>Uneven Booking Times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>
                          <a:latin typeface="Bahnschrift" panose="020B0502040204020203" pitchFamily="34" charset="0"/>
                        </a:rPr>
                        <a:t>Prime Play mostly booked at night, others lack peak-hour coverage.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0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>
                          <a:latin typeface="Bahnschrift" panose="020B0502040204020203" pitchFamily="34" charset="0"/>
                        </a:rPr>
                        <a:t>4. 🗣️ </a:t>
                      </a:r>
                      <a:r>
                        <a:rPr lang="en-IN" sz="1800" b="1">
                          <a:latin typeface="Bahnschrift" panose="020B0502040204020203" pitchFamily="34" charset="0"/>
                        </a:rPr>
                        <a:t>Low Customer Reviews</a:t>
                      </a:r>
                      <a:endParaRPr lang="en-IN" sz="180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>
                          <a:latin typeface="Bahnschrift" panose="020B0502040204020203" pitchFamily="34" charset="0"/>
                        </a:rPr>
                        <a:t>Reviews are low across all ride types, indicating poor feedback collection.</a:t>
                      </a: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0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Bahnschrift" panose="020B0502040204020203" pitchFamily="34" charset="0"/>
                        </a:rPr>
                        <a:t>5.</a:t>
                      </a:r>
                      <a:r>
                        <a:rPr lang="en-IN" sz="1800" dirty="0" smtClean="0">
                          <a:latin typeface="Bahnschrift" panose="020B0502040204020203" pitchFamily="34" charset="0"/>
                        </a:rPr>
                        <a:t> . 🧾 </a:t>
                      </a:r>
                      <a:r>
                        <a:rPr lang="en-IN" sz="1800" b="1" dirty="0" smtClean="0">
                          <a:latin typeface="Bahnschrift" panose="020B0502040204020203" pitchFamily="34" charset="0"/>
                        </a:rPr>
                        <a:t>High Toll in Low Revenue Categories</a:t>
                      </a:r>
                      <a:endParaRPr lang="en-IN" sz="1800" dirty="0" smtClean="0">
                        <a:latin typeface="Bahnschrift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 smtClean="0">
                          <a:latin typeface="Bahnschrift" panose="020B0502040204020203" pitchFamily="34" charset="0"/>
                        </a:rPr>
                        <a:t>Some ride types have tolls but don’t generate enough revenue to cover them.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5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dirty="0" smtClean="0">
                          <a:latin typeface="Bahnschrift" panose="020B0502040204020203" pitchFamily="34" charset="0"/>
                        </a:rPr>
                        <a:t>. </a:t>
                      </a: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800" dirty="0">
                        <a:latin typeface="Bahnschrift" panose="020B0502040204020203" pitchFamily="34" charset="0"/>
                      </a:endParaRPr>
                    </a:p>
                  </a:txBody>
                  <a:tcPr marL="69720" marR="69720" marT="34860" marB="34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8707" y="255181"/>
            <a:ext cx="10090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latin typeface="Arial Rounded MT Bold" panose="020F0704030504030204" pitchFamily="34" charset="0"/>
              </a:rPr>
              <a:t>✅ WHAT STEPS SHOULD BE TAKEN TO FIND THE SOLUTION</a:t>
            </a:r>
            <a:endParaRPr lang="en-IN" sz="2800" b="1" i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91273"/>
              </p:ext>
            </p:extLst>
          </p:nvPr>
        </p:nvGraphicFramePr>
        <p:xfrm>
          <a:off x="127590" y="1190847"/>
          <a:ext cx="11919098" cy="5675818"/>
        </p:xfrm>
        <a:graphic>
          <a:graphicData uri="http://schemas.openxmlformats.org/drawingml/2006/table">
            <a:tbl>
              <a:tblPr/>
              <a:tblGrid>
                <a:gridCol w="6176483"/>
                <a:gridCol w="5742615"/>
              </a:tblGrid>
              <a:tr h="762541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Arial Black" panose="020B0A04020102020204" pitchFamily="34" charset="0"/>
                        </a:rPr>
                        <a:t>Step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Arial Black" panose="020B0A04020102020204" pitchFamily="34" charset="0"/>
                        </a:rPr>
                        <a:t>Action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8212">
                <a:tc>
                  <a:txBody>
                    <a:bodyPr/>
                    <a:lstStyle/>
                    <a:p>
                      <a:r>
                        <a:rPr lang="en-IN" sz="1800" dirty="0"/>
                        <a:t>1. 🔍 </a:t>
                      </a:r>
                      <a:r>
                        <a:rPr lang="en-IN" sz="1800" b="1" dirty="0" smtClean="0"/>
                        <a:t>Analyse </a:t>
                      </a:r>
                      <a:r>
                        <a:rPr lang="en-IN" sz="1800" b="1" dirty="0"/>
                        <a:t>Booking Trends</a:t>
                      </a:r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Arial Rounded MT Bold" panose="020F0704030504030204" pitchFamily="34" charset="0"/>
                        </a:rPr>
                        <a:t>Compare date, time, and ride type data to see when and why users book less for Prime Play &amp; Rentals.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8212">
                <a:tc>
                  <a:txBody>
                    <a:bodyPr/>
                    <a:lstStyle/>
                    <a:p>
                      <a:r>
                        <a:rPr lang="en-IN" sz="1800" dirty="0"/>
                        <a:t>2. 📣 </a:t>
                      </a:r>
                      <a:r>
                        <a:rPr lang="en-IN" sz="1800" b="1" dirty="0"/>
                        <a:t>Run Targeted Promotions</a:t>
                      </a:r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Arial Rounded MT Bold" panose="020F0704030504030204" pitchFamily="34" charset="0"/>
                        </a:rPr>
                        <a:t>Offer discounts, cashback, or bundle offers to increase awareness and demand for underused ride types.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8496">
                <a:tc>
                  <a:txBody>
                    <a:bodyPr/>
                    <a:lstStyle/>
                    <a:p>
                      <a:r>
                        <a:rPr lang="en-IN" sz="1800" dirty="0"/>
                        <a:t>3. 👨‍✈️ </a:t>
                      </a:r>
                      <a:r>
                        <a:rPr lang="en-IN" sz="1800" b="1" dirty="0"/>
                        <a:t>Optimize Driver Allocation</a:t>
                      </a:r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 Rounded MT Bold" panose="020F0704030504030204" pitchFamily="34" charset="0"/>
                        </a:rPr>
                        <a:t>Shift drivers from low-demand (Prime Play) to high-demand rides (Micro) to reduce cost waste.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8496">
                <a:tc>
                  <a:txBody>
                    <a:bodyPr/>
                    <a:lstStyle/>
                    <a:p>
                      <a:r>
                        <a:rPr lang="en-IN" sz="1800"/>
                        <a:t>4. 📆 </a:t>
                      </a:r>
                      <a:r>
                        <a:rPr lang="en-IN" sz="1800" b="1"/>
                        <a:t>Expand Time Slots</a:t>
                      </a:r>
                      <a:endParaRPr lang="en-IN" sz="180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Arial Rounded MT Bold" panose="020F0704030504030204" pitchFamily="34" charset="0"/>
                        </a:rPr>
                        <a:t>Make low-performing rides available during peak hours to match user demand.</a:t>
                      </a: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8496">
                <a:tc>
                  <a:txBody>
                    <a:bodyPr/>
                    <a:lstStyle/>
                    <a:p>
                      <a:r>
                        <a:rPr lang="en-IN" sz="1800" dirty="0"/>
                        <a:t>5. </a:t>
                      </a:r>
                      <a:r>
                        <a:rPr lang="en-IN" sz="1800" dirty="0" smtClean="0"/>
                        <a:t>📲 </a:t>
                      </a:r>
                      <a:r>
                        <a:rPr lang="en-IN" sz="1800" b="1" dirty="0" smtClean="0"/>
                        <a:t>Encourage More Reviews</a:t>
                      </a:r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latin typeface="Arial Rounded MT Bold" panose="020F0704030504030204" pitchFamily="34" charset="0"/>
                        </a:rPr>
                        <a:t>Use in-app prompts or reward points after rides to boost customer feedback.</a:t>
                      </a:r>
                      <a:endParaRPr lang="en-IN" sz="1800" b="1" dirty="0">
                        <a:latin typeface="Arial Rounded MT Bold" panose="020F0704030504030204" pitchFamily="34" charset="0"/>
                      </a:endParaRP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8212">
                <a:tc>
                  <a:txBody>
                    <a:bodyPr/>
                    <a:lstStyle/>
                    <a:p>
                      <a:r>
                        <a:rPr lang="en-IN" sz="1800" dirty="0"/>
                        <a:t>6. </a:t>
                      </a:r>
                      <a:r>
                        <a:rPr lang="en-IN" sz="1800" dirty="0" smtClean="0"/>
                        <a:t>.🛣️ </a:t>
                      </a:r>
                      <a:r>
                        <a:rPr lang="en-IN" sz="1800" b="1" dirty="0" smtClean="0"/>
                        <a:t>Check Route Efficiency</a:t>
                      </a:r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latin typeface="Arial Rounded MT Bold" panose="020F0704030504030204" pitchFamily="34" charset="0"/>
                        </a:rPr>
                        <a:t>Review long routes or high-toll rides for alternatives that save cost.</a:t>
                      </a:r>
                    </a:p>
                    <a:p>
                      <a:endParaRPr lang="en-IN" sz="1800" b="1" dirty="0">
                        <a:latin typeface="Arial Rounded MT Bold" panose="020F0704030504030204" pitchFamily="34" charset="0"/>
                      </a:endParaRPr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3153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48117" marR="48117" marT="24058" marB="24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517360" y="1967210"/>
            <a:ext cx="6779040" cy="1880890"/>
          </a:xfrm>
          <a:prstGeom prst="rect">
            <a:avLst/>
          </a:prstGeom>
          <a:noFill/>
          <a:effectLst>
            <a:innerShdw blurRad="63500" dist="800100" dir="19320000">
              <a:schemeClr val="tx2">
                <a:alpha val="85000"/>
              </a:schemeClr>
            </a:innerShdw>
          </a:effectLst>
        </p:spPr>
        <p:txBody>
          <a:bodyPr wrap="none" lIns="91440" tIns="45720" rIns="91440" bIns="45720">
            <a:prstTxWarp prst="textTriangle">
              <a:avLst>
                <a:gd name="adj" fmla="val 58253"/>
              </a:avLst>
            </a:prstTxWarp>
            <a:spAutoFit/>
          </a:bodyPr>
          <a:lstStyle/>
          <a:p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OLA Rides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63542" y="722899"/>
            <a:ext cx="1686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TITLE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4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What is this about?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This presentation covers analysis of four ride types using dashboard data. We look at booking trends, customer feedback, and operational challenges to suggest improvement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shows data from different ride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Helps to understand how many bookings were made, revenue, toll, ratings,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Useful for making business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2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revenue and rating </a:t>
            </a:r>
            <a:r>
              <a:rPr lang="en-IN" dirty="0" smtClean="0"/>
              <a:t>performance</a:t>
            </a:r>
            <a:endParaRPr lang="en-IN" dirty="0"/>
          </a:p>
          <a:p>
            <a:r>
              <a:rPr lang="en-IN" dirty="0" smtClean="0"/>
              <a:t>Identify </a:t>
            </a:r>
            <a:r>
              <a:rPr lang="en-IN" dirty="0"/>
              <a:t>operational inefficiencies</a:t>
            </a:r>
          </a:p>
          <a:p>
            <a:r>
              <a:rPr lang="en-IN" dirty="0"/>
              <a:t>Recommend solutions based on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7" y="64655"/>
            <a:ext cx="10704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Algerian" panose="04020705040A02060702" pitchFamily="82" charset="0"/>
              </a:rPr>
              <a:t>Data Set Before Cleaning</a:t>
            </a:r>
          </a:p>
          <a:p>
            <a:pPr algn="ctr"/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5" y="1155158"/>
            <a:ext cx="10346208" cy="49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8472"/>
            <a:ext cx="11508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Arial Black" panose="020B0A04020102020204" pitchFamily="34" charset="0"/>
              </a:rPr>
              <a:t>Step used for data cleaning</a:t>
            </a:r>
          </a:p>
          <a:p>
            <a:pPr algn="ctr"/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35" y="557081"/>
            <a:ext cx="1543265" cy="2366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678" y="1095690"/>
            <a:ext cx="696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It was in a long date-time format, but I converted it to a short time format.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42" y="4175714"/>
            <a:ext cx="3550774" cy="1958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881" y="3226680"/>
            <a:ext cx="585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The decimal was converted to a whole number as the amount should not be in decimal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8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5539737"/>
            <a:ext cx="3144149" cy="12305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72932" y="4351866"/>
            <a:ext cx="531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 It was in an uncategorized format, and I converted it into image URLs using the properties format table in data Category to generate images in dataset.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92" y="5539737"/>
            <a:ext cx="3877216" cy="1190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30" y="5520684"/>
            <a:ext cx="3620005" cy="12288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4" y="1270387"/>
            <a:ext cx="3782821" cy="2758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37" y="1262451"/>
            <a:ext cx="5190546" cy="25723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0789" y="616120"/>
            <a:ext cx="566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3. Create a one-to-many relationship between car type and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6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16 1510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5760720" cy="3200400"/>
          </a:xfrm>
          <a:prstGeom prst="rect">
            <a:avLst/>
          </a:prstGeom>
        </p:spPr>
      </p:pic>
      <p:pic>
        <p:nvPicPr>
          <p:cNvPr id="5" name="Picture 4" descr="Screenshot 2025-06-16 15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08318"/>
            <a:ext cx="5730240" cy="3183467"/>
          </a:xfrm>
          <a:prstGeom prst="rect">
            <a:avLst/>
          </a:prstGeom>
        </p:spPr>
      </p:pic>
      <p:pic>
        <p:nvPicPr>
          <p:cNvPr id="6" name="Picture 5" descr="Screenshot 2025-06-16 1511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557654"/>
            <a:ext cx="5760720" cy="3200400"/>
          </a:xfrm>
          <a:prstGeom prst="rect">
            <a:avLst/>
          </a:prstGeom>
        </p:spPr>
      </p:pic>
      <p:pic>
        <p:nvPicPr>
          <p:cNvPr id="7" name="Picture 6" descr="Screenshot 2025-06-16 1511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413" y="3557654"/>
            <a:ext cx="57607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693" y="510363"/>
            <a:ext cx="612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Bookman Old Style" panose="02050604050505020204" pitchFamily="18" charset="0"/>
              </a:rPr>
              <a:t>KEY INSIGHTS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0847" y="1339702"/>
            <a:ext cx="94842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Micro ride type performs the best in bookings and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Prime Play and Prime Rentals are underperforming significantly.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Customer reviews and gender-based booking trends show similar engagement but lower volumes in underperforming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477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Algerian</vt:lpstr>
      <vt:lpstr>Arial</vt:lpstr>
      <vt:lpstr>Arial Black</vt:lpstr>
      <vt:lpstr>Arial Rounded MT Bold</vt:lpstr>
      <vt:lpstr>Bahnschrift</vt:lpstr>
      <vt:lpstr>Bookman Old Style</vt:lpstr>
      <vt:lpstr>Calibri</vt:lpstr>
      <vt:lpstr>Calibri Light</vt:lpstr>
      <vt:lpstr>Century Gothic</vt:lpstr>
      <vt:lpstr>Garamond</vt:lpstr>
      <vt:lpstr>Trebuchet MS</vt:lpstr>
      <vt:lpstr>Wingdings</vt:lpstr>
      <vt:lpstr>Wingdings 3</vt:lpstr>
      <vt:lpstr>Facet</vt:lpstr>
      <vt:lpstr>1_Celestial</vt:lpstr>
      <vt:lpstr>Organic</vt:lpstr>
      <vt:lpstr>Retrospect</vt:lpstr>
      <vt:lpstr>Wisp</vt:lpstr>
      <vt:lpstr>Celestial</vt:lpstr>
      <vt:lpstr>PowerPoint Presentation</vt:lpstr>
      <vt:lpstr>PowerPoint Presentation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❗ PROBLEMS IDENTIFIED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2025-06-17T04:01:02Z</dcterms:created>
  <dcterms:modified xsi:type="dcterms:W3CDTF">2025-06-17T07:44:26Z</dcterms:modified>
</cp:coreProperties>
</file>