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60" r:id="rId7"/>
    <p:sldId id="263" r:id="rId8"/>
    <p:sldId id="261" r:id="rId9"/>
    <p:sldId id="262" r:id="rId10"/>
    <p:sldId id="264" r:id="rId11"/>
    <p:sldId id="265" r:id="rId12"/>
    <p:sldId id="266" r:id="rId13"/>
    <p:sldId id="267" r:id="rId14"/>
    <p:sldId id="27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B58B1A8-C50E-4FAE-9C62-8F2EC54BDACD}" type="datetimeFigureOut">
              <a:rPr lang="en-IN" smtClean="0"/>
              <a:t>01-09-2023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23207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122157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259002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183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73822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8B1A8-C50E-4FAE-9C62-8F2EC54BDACD}"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1601013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8B1A8-C50E-4FAE-9C62-8F2EC54BDACD}"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1189244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8B1A8-C50E-4FAE-9C62-8F2EC54BDACD}"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910086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8B1A8-C50E-4FAE-9C62-8F2EC54BDACD}"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14701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8B1A8-C50E-4FAE-9C62-8F2EC54BDACD}"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169683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8B1A8-C50E-4FAE-9C62-8F2EC54BDACD}"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19425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24268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8B1A8-C50E-4FAE-9C62-8F2EC54BDACD}" type="datetimeFigureOut">
              <a:rPr lang="en-IN" smtClean="0"/>
              <a:t>01-09-2023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45682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8B1A8-C50E-4FAE-9C62-8F2EC54BDACD}"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107968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8B1A8-C50E-4FAE-9C62-8F2EC54BDACD}" type="datetimeFigureOut">
              <a:rPr lang="en-IN" smtClean="0"/>
              <a:t>01-09-2023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78586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29775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8B1A8-C50E-4FAE-9C62-8F2EC54BDACD}"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FD7AE-7DFF-4AB5-8C42-D72FA3E83753}" type="slidenum">
              <a:rPr lang="en-IN" smtClean="0"/>
              <a:t>‹#›</a:t>
            </a:fld>
            <a:endParaRPr lang="en-IN"/>
          </a:p>
        </p:txBody>
      </p:sp>
    </p:spTree>
    <p:extLst>
      <p:ext uri="{BB962C8B-B14F-4D97-AF65-F5344CB8AC3E}">
        <p14:creationId xmlns:p14="http://schemas.microsoft.com/office/powerpoint/2010/main" val="302027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58B1A8-C50E-4FAE-9C62-8F2EC54BDACD}" type="datetimeFigureOut">
              <a:rPr lang="en-IN" smtClean="0"/>
              <a:t>01-09-2023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7FD7AE-7DFF-4AB5-8C42-D72FA3E83753}" type="slidenum">
              <a:rPr lang="en-IN" smtClean="0"/>
              <a:t>‹#›</a:t>
            </a:fld>
            <a:endParaRPr lang="en-IN"/>
          </a:p>
        </p:txBody>
      </p:sp>
    </p:spTree>
    <p:extLst>
      <p:ext uri="{BB962C8B-B14F-4D97-AF65-F5344CB8AC3E}">
        <p14:creationId xmlns:p14="http://schemas.microsoft.com/office/powerpoint/2010/main" val="4023044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7ED7-E461-A613-F9B2-CDEB35069673}"/>
              </a:ext>
            </a:extLst>
          </p:cNvPr>
          <p:cNvSpPr>
            <a:spLocks noGrp="1"/>
          </p:cNvSpPr>
          <p:nvPr>
            <p:ph type="ctrTitle"/>
          </p:nvPr>
        </p:nvSpPr>
        <p:spPr>
          <a:xfrm>
            <a:off x="1380528" y="2507576"/>
            <a:ext cx="4351580" cy="2472612"/>
          </a:xfrm>
        </p:spPr>
        <p:txBody>
          <a:bodyPr>
            <a:noAutofit/>
          </a:bodyPr>
          <a:lstStyle/>
          <a:p>
            <a:pPr marL="231775" lvl="0" indent="-231775">
              <a:lnSpc>
                <a:spcPct val="100000"/>
              </a:lnSpc>
              <a:spcBef>
                <a:spcPct val="0"/>
              </a:spcBef>
            </a:pPr>
            <a:r>
              <a:rPr lang="en-US" sz="1600" dirty="0"/>
              <a:t>Submitted By</a:t>
            </a:r>
            <a:br>
              <a:rPr lang="en-US" sz="2000" dirty="0"/>
            </a:br>
            <a:r>
              <a:rPr lang="en-US" sz="2000" dirty="0"/>
              <a:t> AMIT RANJAN KUMAR REGISTRATION NO: 310520631006</a:t>
            </a:r>
            <a:br>
              <a:rPr lang="en-US" altLang="en-US" sz="2000" b="1" dirty="0">
                <a:solidFill>
                  <a:schemeClr val="tx2"/>
                </a:solidFill>
                <a:latin typeface="Times New Roman" panose="02020603050405020304" pitchFamily="18" charset="0"/>
                <a:ea typeface="Times New Roman" panose="02020603050405020304" pitchFamily="18" charset="0"/>
              </a:rPr>
            </a:br>
            <a:br>
              <a:rPr lang="en-US" altLang="en-US" sz="2000" b="1" dirty="0">
                <a:solidFill>
                  <a:schemeClr val="tx2"/>
                </a:solidFill>
                <a:latin typeface="Times New Roman" panose="02020603050405020304" pitchFamily="18" charset="0"/>
                <a:ea typeface="Times New Roman" panose="02020603050405020304" pitchFamily="18" charset="0"/>
              </a:rPr>
            </a:br>
            <a:endParaRPr lang="en-IN" sz="2000" dirty="0">
              <a:solidFill>
                <a:schemeClr val="tx2"/>
              </a:solidFill>
            </a:endParaRPr>
          </a:p>
        </p:txBody>
      </p:sp>
      <p:sp>
        <p:nvSpPr>
          <p:cNvPr id="3" name="Subtitle 2">
            <a:extLst>
              <a:ext uri="{FF2B5EF4-FFF2-40B4-BE49-F238E27FC236}">
                <a16:creationId xmlns:a16="http://schemas.microsoft.com/office/drawing/2014/main" id="{6C87C14D-0D66-E54E-37FE-DF9FC592AA00}"/>
              </a:ext>
            </a:extLst>
          </p:cNvPr>
          <p:cNvSpPr>
            <a:spLocks noGrp="1"/>
          </p:cNvSpPr>
          <p:nvPr>
            <p:ph type="subTitle" idx="1"/>
          </p:nvPr>
        </p:nvSpPr>
        <p:spPr>
          <a:xfrm>
            <a:off x="9731829" y="5057192"/>
            <a:ext cx="936169" cy="200607"/>
          </a:xfrm>
        </p:spPr>
        <p:txBody>
          <a:bodyPr>
            <a:normAutofit fontScale="32500" lnSpcReduction="20000"/>
          </a:bodyPr>
          <a:lstStyle/>
          <a:p>
            <a:endParaRPr lang="en-IN" dirty="0"/>
          </a:p>
          <a:p>
            <a:endParaRPr lang="en-IN" dirty="0"/>
          </a:p>
        </p:txBody>
      </p:sp>
      <p:sp>
        <p:nvSpPr>
          <p:cNvPr id="4" name="Title 1048640">
            <a:extLst>
              <a:ext uri="{FF2B5EF4-FFF2-40B4-BE49-F238E27FC236}">
                <a16:creationId xmlns:a16="http://schemas.microsoft.com/office/drawing/2014/main" id="{5B8C7A08-CDFA-591F-57A6-46C6BD9AE40A}"/>
              </a:ext>
            </a:extLst>
          </p:cNvPr>
          <p:cNvSpPr>
            <a:spLocks noGrp="1"/>
          </p:cNvSpPr>
          <p:nvPr/>
        </p:nvSpPr>
        <p:spPr>
          <a:xfrm>
            <a:off x="2659224" y="274876"/>
            <a:ext cx="7431260" cy="1103688"/>
          </a:xfrm>
          <a:prstGeom prst="rect">
            <a:avLst/>
          </a:prstGeom>
          <a:noFill/>
          <a:ln>
            <a:noFill/>
          </a:ln>
        </p:spPr>
        <p:txBody>
          <a:bodyPr vert="horz" lIns="91440" tIns="45720" rIns="91440" bIns="45720" anchor="b"/>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anose="02040502050405020303" pitchFamily="18" charset="0"/>
              </a:defRPr>
            </a:lvl2pPr>
            <a:lvl3pPr algn="ctr" rtl="0" eaLnBrk="0" fontAlgn="base" hangingPunct="0">
              <a:spcBef>
                <a:spcPct val="0"/>
              </a:spcBef>
              <a:spcAft>
                <a:spcPct val="0"/>
              </a:spcAft>
              <a:defRPr sz="3300">
                <a:solidFill>
                  <a:srgbClr val="7B9899"/>
                </a:solidFill>
                <a:latin typeface="Georgia" panose="02040502050405020303" pitchFamily="18" charset="0"/>
              </a:defRPr>
            </a:lvl3pPr>
            <a:lvl4pPr algn="ctr" rtl="0" eaLnBrk="0" fontAlgn="base" hangingPunct="0">
              <a:spcBef>
                <a:spcPct val="0"/>
              </a:spcBef>
              <a:spcAft>
                <a:spcPct val="0"/>
              </a:spcAft>
              <a:defRPr sz="3300">
                <a:solidFill>
                  <a:srgbClr val="7B9899"/>
                </a:solidFill>
                <a:latin typeface="Georgia" panose="02040502050405020303" pitchFamily="18" charset="0"/>
              </a:defRPr>
            </a:lvl4pPr>
            <a:lvl5pPr algn="ctr" rtl="0" eaLnBrk="0" fontAlgn="base" hangingPunct="0">
              <a:spcBef>
                <a:spcPct val="0"/>
              </a:spcBef>
              <a:spcAft>
                <a:spcPct val="0"/>
              </a:spcAft>
              <a:defRPr sz="3300">
                <a:solidFill>
                  <a:srgbClr val="7B9899"/>
                </a:solidFill>
                <a:latin typeface="Georgia" panose="02040502050405020303" pitchFamily="18" charset="0"/>
              </a:defRPr>
            </a:lvl5pPr>
            <a:lvl6pPr marL="457200" algn="ctr" rtl="0" fontAlgn="base">
              <a:spcBef>
                <a:spcPct val="0"/>
              </a:spcBef>
              <a:spcAft>
                <a:spcPct val="0"/>
              </a:spcAft>
              <a:defRPr sz="3300">
                <a:solidFill>
                  <a:srgbClr val="7B9899"/>
                </a:solidFill>
                <a:latin typeface="Georgia" panose="02040502050405020303" pitchFamily="18" charset="0"/>
              </a:defRPr>
            </a:lvl6pPr>
            <a:lvl7pPr marL="914400" algn="ctr" rtl="0" fontAlgn="base">
              <a:spcBef>
                <a:spcPct val="0"/>
              </a:spcBef>
              <a:spcAft>
                <a:spcPct val="0"/>
              </a:spcAft>
              <a:defRPr sz="3300">
                <a:solidFill>
                  <a:srgbClr val="7B9899"/>
                </a:solidFill>
                <a:latin typeface="Georgia" panose="02040502050405020303" pitchFamily="18" charset="0"/>
              </a:defRPr>
            </a:lvl7pPr>
            <a:lvl8pPr marL="1371600" algn="ctr" rtl="0" fontAlgn="base">
              <a:spcBef>
                <a:spcPct val="0"/>
              </a:spcBef>
              <a:spcAft>
                <a:spcPct val="0"/>
              </a:spcAft>
              <a:defRPr sz="3300">
                <a:solidFill>
                  <a:srgbClr val="7B9899"/>
                </a:solidFill>
                <a:latin typeface="Georgia" panose="02040502050405020303" pitchFamily="18" charset="0"/>
              </a:defRPr>
            </a:lvl8pPr>
            <a:lvl9pPr marL="1828800" algn="ctr" rtl="0" fontAlgn="base">
              <a:spcBef>
                <a:spcPct val="0"/>
              </a:spcBef>
              <a:spcAft>
                <a:spcPct val="0"/>
              </a:spcAft>
              <a:defRPr sz="3300">
                <a:solidFill>
                  <a:srgbClr val="7B9899"/>
                </a:solidFill>
                <a:latin typeface="Georgia" panose="02040502050405020303" pitchFamily="18" charset="0"/>
              </a:defRPr>
            </a:lvl9pPr>
          </a:lstStyle>
          <a:p>
            <a:pPr lvl="0"/>
            <a:br>
              <a:rPr lang="en-US" sz="2800" b="1" dirty="0">
                <a:solidFill>
                  <a:schemeClr val="bg2">
                    <a:lumMod val="75000"/>
                  </a:schemeClr>
                </a:solidFill>
                <a:latin typeface="HP Simplified" panose="020B0604020204020204" pitchFamily="34" charset="0"/>
                <a:cs typeface="Times New Roman" panose="02020603050405020304" pitchFamily="18" charset="0"/>
              </a:rPr>
            </a:br>
            <a:r>
              <a:rPr lang="en-US" sz="2800" dirty="0"/>
              <a:t>ROLE OF BRANDING &amp; ADVERTISEMENT IN RETAIL MARKET OF STEEL INDUSTRIES</a:t>
            </a:r>
            <a:endParaRPr lang="en-US" sz="2800" b="1" dirty="0">
              <a:solidFill>
                <a:schemeClr val="bg2">
                  <a:lumMod val="75000"/>
                </a:schemeClr>
              </a:solidFill>
              <a:latin typeface="HP Simplified" panose="020B0604020204020204" pitchFamily="34" charset="0"/>
              <a:cs typeface="Times New Roman" panose="02020603050405020304" pitchFamily="18" charset="0"/>
            </a:endParaRPr>
          </a:p>
        </p:txBody>
      </p:sp>
      <p:sp>
        <p:nvSpPr>
          <p:cNvPr id="6" name="TextBox 1048642">
            <a:extLst>
              <a:ext uri="{FF2B5EF4-FFF2-40B4-BE49-F238E27FC236}">
                <a16:creationId xmlns:a16="http://schemas.microsoft.com/office/drawing/2014/main" id="{C63B7418-477C-237A-C323-655FDBF42E19}"/>
              </a:ext>
            </a:extLst>
          </p:cNvPr>
          <p:cNvSpPr txBox="1"/>
          <p:nvPr/>
        </p:nvSpPr>
        <p:spPr>
          <a:xfrm>
            <a:off x="7585788" y="4472357"/>
            <a:ext cx="4351580" cy="1015663"/>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r>
              <a:rPr lang="en-US" altLang="en-US" sz="2000" dirty="0">
                <a:solidFill>
                  <a:schemeClr val="tx1"/>
                </a:solidFill>
                <a:latin typeface="Times New Roman" panose="02020603050405020304" pitchFamily="18" charset="0"/>
                <a:ea typeface="Times New Roman" panose="02020603050405020304" pitchFamily="18" charset="0"/>
              </a:rPr>
              <a:t>Under the Guidance of</a:t>
            </a:r>
          </a:p>
          <a:p>
            <a:pPr marL="0" lvl="0" indent="0" algn="ctr" eaLnBrk="1" latinLnBrk="1" hangingPunct="1">
              <a:spcBef>
                <a:spcPct val="0"/>
              </a:spcBef>
              <a:buSzPct val="100000"/>
              <a:buFontTx/>
              <a:buNone/>
            </a:pPr>
            <a:r>
              <a:rPr lang="en-US" altLang="en-US" sz="2000" dirty="0">
                <a:solidFill>
                  <a:schemeClr val="tx1"/>
                </a:solidFill>
                <a:latin typeface="Times New Roman" panose="02020603050405020304" pitchFamily="18" charset="0"/>
                <a:ea typeface="Times New Roman" panose="02020603050405020304" pitchFamily="18" charset="0"/>
              </a:rPr>
              <a:t>Ms. </a:t>
            </a:r>
            <a:r>
              <a:rPr lang="en-US" altLang="en-US" sz="2000" dirty="0" err="1">
                <a:solidFill>
                  <a:schemeClr val="tx1"/>
                </a:solidFill>
                <a:latin typeface="Times New Roman" panose="02020603050405020304" pitchFamily="18" charset="0"/>
                <a:ea typeface="Times New Roman" panose="02020603050405020304" pitchFamily="18" charset="0"/>
              </a:rPr>
              <a:t>G.Ragni</a:t>
            </a:r>
            <a:endParaRPr lang="en-US" altLang="en-US" sz="2000" dirty="0">
              <a:solidFill>
                <a:schemeClr val="tx1"/>
              </a:solidFill>
              <a:latin typeface="Times New Roman" panose="02020603050405020304" pitchFamily="18" charset="0"/>
              <a:ea typeface="Times New Roman" panose="02020603050405020304" pitchFamily="18" charset="0"/>
            </a:endParaRPr>
          </a:p>
          <a:p>
            <a:pPr marL="0" lvl="0" indent="0" algn="ctr" eaLnBrk="1" latinLnBrk="1" hangingPunct="1">
              <a:spcBef>
                <a:spcPct val="0"/>
              </a:spcBef>
              <a:buSzPct val="100000"/>
              <a:buFontTx/>
              <a:buNone/>
            </a:pPr>
            <a:r>
              <a:rPr lang="en-US" altLang="en-US" sz="2000" dirty="0">
                <a:solidFill>
                  <a:schemeClr val="tx1"/>
                </a:solidFill>
                <a:latin typeface="Times New Roman" panose="02020603050405020304" pitchFamily="18" charset="0"/>
                <a:ea typeface="Times New Roman" panose="02020603050405020304" pitchFamily="18" charset="0"/>
              </a:rPr>
              <a:t>Assistant Professor(MBA)</a:t>
            </a:r>
          </a:p>
        </p:txBody>
      </p:sp>
      <p:sp>
        <p:nvSpPr>
          <p:cNvPr id="8" name="TextBox 1048644">
            <a:extLst>
              <a:ext uri="{FF2B5EF4-FFF2-40B4-BE49-F238E27FC236}">
                <a16:creationId xmlns:a16="http://schemas.microsoft.com/office/drawing/2014/main" id="{51BF60B2-3599-CBBE-2463-2296DDC7E46E}"/>
              </a:ext>
            </a:extLst>
          </p:cNvPr>
          <p:cNvSpPr txBox="1"/>
          <p:nvPr/>
        </p:nvSpPr>
        <p:spPr>
          <a:xfrm>
            <a:off x="7315200" y="6268432"/>
            <a:ext cx="3044825"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9" name="TextBox 1048645">
            <a:extLst>
              <a:ext uri="{FF2B5EF4-FFF2-40B4-BE49-F238E27FC236}">
                <a16:creationId xmlns:a16="http://schemas.microsoft.com/office/drawing/2014/main" id="{75AB0D7D-C545-7E4D-63AC-ECFE3B7115F3}"/>
              </a:ext>
            </a:extLst>
          </p:cNvPr>
          <p:cNvSpPr txBox="1"/>
          <p:nvPr/>
        </p:nvSpPr>
        <p:spPr>
          <a:xfrm>
            <a:off x="5886450" y="889982"/>
            <a:ext cx="457200"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10" name="TextBox 1048646">
            <a:extLst>
              <a:ext uri="{FF2B5EF4-FFF2-40B4-BE49-F238E27FC236}">
                <a16:creationId xmlns:a16="http://schemas.microsoft.com/office/drawing/2014/main" id="{61810EDF-CC40-1C1D-F81A-4C39D1B5446D}"/>
              </a:ext>
            </a:extLst>
          </p:cNvPr>
          <p:cNvSpPr txBox="1"/>
          <p:nvPr/>
        </p:nvSpPr>
        <p:spPr>
          <a:xfrm>
            <a:off x="2798220" y="6491288"/>
            <a:ext cx="617645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12" name="Picture 11">
            <a:extLst>
              <a:ext uri="{FF2B5EF4-FFF2-40B4-BE49-F238E27FC236}">
                <a16:creationId xmlns:a16="http://schemas.microsoft.com/office/drawing/2014/main" id="{1AA30801-5AF8-D0A6-7958-5CD2970A53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921" y="105102"/>
            <a:ext cx="949454" cy="898525"/>
          </a:xfrm>
          <a:prstGeom prst="rect">
            <a:avLst/>
          </a:prstGeom>
        </p:spPr>
      </p:pic>
      <p:pic>
        <p:nvPicPr>
          <p:cNvPr id="13" name="Picture 12">
            <a:extLst>
              <a:ext uri="{FF2B5EF4-FFF2-40B4-BE49-F238E27FC236}">
                <a16:creationId xmlns:a16="http://schemas.microsoft.com/office/drawing/2014/main" id="{B383BD79-2987-6397-0BD0-C735D4E7EA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624" y="131574"/>
            <a:ext cx="949455" cy="979070"/>
          </a:xfrm>
          <a:prstGeom prst="rect">
            <a:avLst/>
          </a:prstGeom>
        </p:spPr>
      </p:pic>
      <p:sp>
        <p:nvSpPr>
          <p:cNvPr id="19" name="TextBox 18">
            <a:extLst>
              <a:ext uri="{FF2B5EF4-FFF2-40B4-BE49-F238E27FC236}">
                <a16:creationId xmlns:a16="http://schemas.microsoft.com/office/drawing/2014/main" id="{125BDBBA-7436-5417-1A7E-3FCBEE8E5D7E}"/>
              </a:ext>
            </a:extLst>
          </p:cNvPr>
          <p:cNvSpPr txBox="1"/>
          <p:nvPr/>
        </p:nvSpPr>
        <p:spPr>
          <a:xfrm>
            <a:off x="231386" y="6491288"/>
            <a:ext cx="1951978"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21" name="TextBox 20">
            <a:extLst>
              <a:ext uri="{FF2B5EF4-FFF2-40B4-BE49-F238E27FC236}">
                <a16:creationId xmlns:a16="http://schemas.microsoft.com/office/drawing/2014/main" id="{8563D3B3-9F24-2EE8-5D86-8956D4A15A47}"/>
              </a:ext>
            </a:extLst>
          </p:cNvPr>
          <p:cNvSpPr txBox="1"/>
          <p:nvPr/>
        </p:nvSpPr>
        <p:spPr>
          <a:xfrm>
            <a:off x="9772268" y="6450994"/>
            <a:ext cx="2220685"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MBA</a:t>
            </a:r>
          </a:p>
        </p:txBody>
      </p:sp>
    </p:spTree>
    <p:extLst>
      <p:ext uri="{BB962C8B-B14F-4D97-AF65-F5344CB8AC3E}">
        <p14:creationId xmlns:p14="http://schemas.microsoft.com/office/powerpoint/2010/main" val="114305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A931-C602-1857-24EE-6717419F97B1}"/>
              </a:ext>
            </a:extLst>
          </p:cNvPr>
          <p:cNvSpPr>
            <a:spLocks noGrp="1"/>
          </p:cNvSpPr>
          <p:nvPr>
            <p:ph type="ctrTitle"/>
          </p:nvPr>
        </p:nvSpPr>
        <p:spPr>
          <a:xfrm>
            <a:off x="4662857" y="285145"/>
            <a:ext cx="2133054" cy="604837"/>
          </a:xfrm>
        </p:spPr>
        <p:txBody>
          <a:bodyPr>
            <a:normAutofit fontScale="90000"/>
          </a:bodyPr>
          <a:lstStyle/>
          <a:p>
            <a:r>
              <a:rPr lang="en-IN" dirty="0">
                <a:solidFill>
                  <a:schemeClr val="bg1"/>
                </a:solidFill>
              </a:rPr>
              <a:t>OUTPUT</a:t>
            </a:r>
          </a:p>
        </p:txBody>
      </p:sp>
      <p:sp>
        <p:nvSpPr>
          <p:cNvPr id="4" name="Subtitle 2">
            <a:extLst>
              <a:ext uri="{FF2B5EF4-FFF2-40B4-BE49-F238E27FC236}">
                <a16:creationId xmlns:a16="http://schemas.microsoft.com/office/drawing/2014/main" id="{7B08E8AD-A3F8-715D-03B7-4EE02A9470F6}"/>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5FE07B39-A9C4-1BE2-17E4-7BFA67A3FB72}"/>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6E0100E4-5310-2795-0891-285DAFB479EC}"/>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D4AEFA77-899B-2579-AF03-54A2329FC45D}"/>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1FCD0219-8B3D-EE43-95B6-6D65AC5CEC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271" y="211853"/>
            <a:ext cx="917915" cy="898525"/>
          </a:xfrm>
          <a:prstGeom prst="rect">
            <a:avLst/>
          </a:prstGeom>
        </p:spPr>
      </p:pic>
      <p:pic>
        <p:nvPicPr>
          <p:cNvPr id="9" name="Picture 8">
            <a:extLst>
              <a:ext uri="{FF2B5EF4-FFF2-40B4-BE49-F238E27FC236}">
                <a16:creationId xmlns:a16="http://schemas.microsoft.com/office/drawing/2014/main" id="{864A46AE-DCDE-81DB-953C-233E6F8720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9494" y="171580"/>
            <a:ext cx="917916" cy="979070"/>
          </a:xfrm>
          <a:prstGeom prst="rect">
            <a:avLst/>
          </a:prstGeom>
        </p:spPr>
      </p:pic>
      <p:sp>
        <p:nvSpPr>
          <p:cNvPr id="10" name="TextBox 9">
            <a:extLst>
              <a:ext uri="{FF2B5EF4-FFF2-40B4-BE49-F238E27FC236}">
                <a16:creationId xmlns:a16="http://schemas.microsoft.com/office/drawing/2014/main" id="{4DF9F71F-B23E-BBD9-101B-9D541FB631C5}"/>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D9D61AE6-6A65-B5BB-7768-8F669776B5E0}"/>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12" name="Picture 11">
            <a:extLst>
              <a:ext uri="{FF2B5EF4-FFF2-40B4-BE49-F238E27FC236}">
                <a16:creationId xmlns:a16="http://schemas.microsoft.com/office/drawing/2014/main" id="{83C6B42B-71B0-F5D8-D2B2-32AFA85598C6}"/>
              </a:ext>
            </a:extLst>
          </p:cNvPr>
          <p:cNvPicPr>
            <a:picLocks noChangeAspect="1"/>
          </p:cNvPicPr>
          <p:nvPr/>
        </p:nvPicPr>
        <p:blipFill>
          <a:blip r:embed="rId4"/>
          <a:stretch>
            <a:fillRect/>
          </a:stretch>
        </p:blipFill>
        <p:spPr>
          <a:xfrm>
            <a:off x="2127919" y="1554163"/>
            <a:ext cx="8791575" cy="3783675"/>
          </a:xfrm>
          <a:prstGeom prst="rect">
            <a:avLst/>
          </a:prstGeom>
        </p:spPr>
      </p:pic>
    </p:spTree>
    <p:extLst>
      <p:ext uri="{BB962C8B-B14F-4D97-AF65-F5344CB8AC3E}">
        <p14:creationId xmlns:p14="http://schemas.microsoft.com/office/powerpoint/2010/main" val="190884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282-79F9-9C9E-DF31-1406AC34332D}"/>
              </a:ext>
            </a:extLst>
          </p:cNvPr>
          <p:cNvSpPr>
            <a:spLocks noGrp="1"/>
          </p:cNvSpPr>
          <p:nvPr>
            <p:ph type="title"/>
          </p:nvPr>
        </p:nvSpPr>
        <p:spPr>
          <a:xfrm>
            <a:off x="4617156" y="274709"/>
            <a:ext cx="2669116" cy="656245"/>
          </a:xfrm>
        </p:spPr>
        <p:txBody>
          <a:bodyPr/>
          <a:lstStyle/>
          <a:p>
            <a:r>
              <a:rPr lang="en-IN" dirty="0">
                <a:solidFill>
                  <a:schemeClr val="bg1"/>
                </a:solidFill>
              </a:rPr>
              <a:t>OUTPUT</a:t>
            </a:r>
          </a:p>
        </p:txBody>
      </p:sp>
      <p:sp>
        <p:nvSpPr>
          <p:cNvPr id="6" name="Subtitle 2">
            <a:extLst>
              <a:ext uri="{FF2B5EF4-FFF2-40B4-BE49-F238E27FC236}">
                <a16:creationId xmlns:a16="http://schemas.microsoft.com/office/drawing/2014/main" id="{FF952748-F32E-C24E-0DEC-ABEE1071AEDD}"/>
              </a:ext>
            </a:extLst>
          </p:cNvPr>
          <p:cNvSpPr txBox="1">
            <a:spLocks/>
          </p:cNvSpPr>
          <p:nvPr/>
        </p:nvSpPr>
        <p:spPr>
          <a:xfrm>
            <a:off x="9915327" y="52095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7" name="TextBox 1048644">
            <a:extLst>
              <a:ext uri="{FF2B5EF4-FFF2-40B4-BE49-F238E27FC236}">
                <a16:creationId xmlns:a16="http://schemas.microsoft.com/office/drawing/2014/main" id="{978937FC-45A9-E076-011C-EB5050BBB55E}"/>
              </a:ext>
            </a:extLst>
          </p:cNvPr>
          <p:cNvSpPr txBox="1"/>
          <p:nvPr/>
        </p:nvSpPr>
        <p:spPr>
          <a:xfrm>
            <a:off x="7568743" y="64208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8" name="TextBox 1048645">
            <a:extLst>
              <a:ext uri="{FF2B5EF4-FFF2-40B4-BE49-F238E27FC236}">
                <a16:creationId xmlns:a16="http://schemas.microsoft.com/office/drawing/2014/main" id="{794993DA-A46C-CA7B-AF50-A494813ADA30}"/>
              </a:ext>
            </a:extLst>
          </p:cNvPr>
          <p:cNvSpPr txBox="1"/>
          <p:nvPr/>
        </p:nvSpPr>
        <p:spPr>
          <a:xfrm>
            <a:off x="6054036" y="10423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9" name="TextBox 1048646">
            <a:extLst>
              <a:ext uri="{FF2B5EF4-FFF2-40B4-BE49-F238E27FC236}">
                <a16:creationId xmlns:a16="http://schemas.microsoft.com/office/drawing/2014/main" id="{CB2C8933-92F9-5D73-89D6-7F1AEB7C4390}"/>
              </a:ext>
            </a:extLst>
          </p:cNvPr>
          <p:cNvSpPr txBox="1"/>
          <p:nvPr/>
        </p:nvSpPr>
        <p:spPr>
          <a:xfrm>
            <a:off x="3155790" y="66436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10" name="Picture 9">
            <a:extLst>
              <a:ext uri="{FF2B5EF4-FFF2-40B4-BE49-F238E27FC236}">
                <a16:creationId xmlns:a16="http://schemas.microsoft.com/office/drawing/2014/main" id="{765D93EE-344B-49BA-F65D-0B63DA47F0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138" y="153568"/>
            <a:ext cx="917915" cy="898525"/>
          </a:xfrm>
          <a:prstGeom prst="rect">
            <a:avLst/>
          </a:prstGeom>
        </p:spPr>
      </p:pic>
      <p:pic>
        <p:nvPicPr>
          <p:cNvPr id="11" name="Picture 10">
            <a:extLst>
              <a:ext uri="{FF2B5EF4-FFF2-40B4-BE49-F238E27FC236}">
                <a16:creationId xmlns:a16="http://schemas.microsoft.com/office/drawing/2014/main" id="{203BBB49-5692-0A72-FBFF-ADDE5D2AFF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1894" y="153568"/>
            <a:ext cx="917916" cy="979070"/>
          </a:xfrm>
          <a:prstGeom prst="rect">
            <a:avLst/>
          </a:prstGeom>
        </p:spPr>
      </p:pic>
      <p:sp>
        <p:nvSpPr>
          <p:cNvPr id="12" name="TextBox 11">
            <a:extLst>
              <a:ext uri="{FF2B5EF4-FFF2-40B4-BE49-F238E27FC236}">
                <a16:creationId xmlns:a16="http://schemas.microsoft.com/office/drawing/2014/main" id="{69C717C7-0064-C4F5-3EFC-E4FCC7FF58A2}"/>
              </a:ext>
            </a:extLst>
          </p:cNvPr>
          <p:cNvSpPr txBox="1"/>
          <p:nvPr/>
        </p:nvSpPr>
        <p:spPr>
          <a:xfrm>
            <a:off x="448626" y="66436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3" name="TextBox 12">
            <a:extLst>
              <a:ext uri="{FF2B5EF4-FFF2-40B4-BE49-F238E27FC236}">
                <a16:creationId xmlns:a16="http://schemas.microsoft.com/office/drawing/2014/main" id="{0449DA23-EFE9-DA77-C10C-98326448C62A}"/>
              </a:ext>
            </a:extLst>
          </p:cNvPr>
          <p:cNvSpPr txBox="1"/>
          <p:nvPr/>
        </p:nvSpPr>
        <p:spPr>
          <a:xfrm>
            <a:off x="9998435" y="66033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14" name="Picture 13">
            <a:extLst>
              <a:ext uri="{FF2B5EF4-FFF2-40B4-BE49-F238E27FC236}">
                <a16:creationId xmlns:a16="http://schemas.microsoft.com/office/drawing/2014/main" id="{78402DFD-6CC2-E418-0CC0-0E51111B6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155" y="1174439"/>
            <a:ext cx="9335912" cy="502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4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78F1-6F71-FDF7-1B87-C2C82FD12EFB}"/>
              </a:ext>
            </a:extLst>
          </p:cNvPr>
          <p:cNvSpPr>
            <a:spLocks noGrp="1"/>
          </p:cNvSpPr>
          <p:nvPr>
            <p:ph type="title"/>
          </p:nvPr>
        </p:nvSpPr>
        <p:spPr>
          <a:xfrm>
            <a:off x="4927659" y="267921"/>
            <a:ext cx="2694765" cy="778482"/>
          </a:xfrm>
        </p:spPr>
        <p:txBody>
          <a:bodyPr/>
          <a:lstStyle/>
          <a:p>
            <a:r>
              <a:rPr lang="en-IN" dirty="0">
                <a:solidFill>
                  <a:schemeClr val="bg2"/>
                </a:solidFill>
              </a:rPr>
              <a:t>OUTPUT</a:t>
            </a:r>
          </a:p>
        </p:txBody>
      </p:sp>
      <p:pic>
        <p:nvPicPr>
          <p:cNvPr id="13" name="Content Placeholder 12">
            <a:extLst>
              <a:ext uri="{FF2B5EF4-FFF2-40B4-BE49-F238E27FC236}">
                <a16:creationId xmlns:a16="http://schemas.microsoft.com/office/drawing/2014/main" id="{5EF7C949-341A-F57E-F3E8-06B90BFCB3EE}"/>
              </a:ext>
            </a:extLst>
          </p:cNvPr>
          <p:cNvPicPr>
            <a:picLocks noGrp="1" noChangeAspect="1"/>
          </p:cNvPicPr>
          <p:nvPr>
            <p:ph idx="1"/>
          </p:nvPr>
        </p:nvPicPr>
        <p:blipFill>
          <a:blip r:embed="rId2"/>
          <a:stretch>
            <a:fillRect/>
          </a:stretch>
        </p:blipFill>
        <p:spPr>
          <a:xfrm>
            <a:off x="1749778" y="1228966"/>
            <a:ext cx="9070620" cy="5320286"/>
          </a:xfrm>
        </p:spPr>
      </p:pic>
      <p:sp>
        <p:nvSpPr>
          <p:cNvPr id="4" name="Subtitle 2">
            <a:extLst>
              <a:ext uri="{FF2B5EF4-FFF2-40B4-BE49-F238E27FC236}">
                <a16:creationId xmlns:a16="http://schemas.microsoft.com/office/drawing/2014/main" id="{B2DBE00A-6F9C-7896-6AD1-015F7D468A40}"/>
              </a:ext>
            </a:extLst>
          </p:cNvPr>
          <p:cNvSpPr txBox="1">
            <a:spLocks/>
          </p:cNvSpPr>
          <p:nvPr/>
        </p:nvSpPr>
        <p:spPr>
          <a:xfrm>
            <a:off x="9915327" y="52095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CB63B354-A44F-64CB-AB54-D2ED3FD48F04}"/>
              </a:ext>
            </a:extLst>
          </p:cNvPr>
          <p:cNvSpPr txBox="1"/>
          <p:nvPr/>
        </p:nvSpPr>
        <p:spPr>
          <a:xfrm>
            <a:off x="7568743" y="64208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DAD7BEE1-3524-CC29-7D0E-A1DB1C1806E2}"/>
              </a:ext>
            </a:extLst>
          </p:cNvPr>
          <p:cNvSpPr txBox="1"/>
          <p:nvPr/>
        </p:nvSpPr>
        <p:spPr>
          <a:xfrm>
            <a:off x="6054036" y="10423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167300F2-E364-545E-8196-E77CB8598A1C}"/>
              </a:ext>
            </a:extLst>
          </p:cNvPr>
          <p:cNvSpPr txBox="1"/>
          <p:nvPr/>
        </p:nvSpPr>
        <p:spPr>
          <a:xfrm>
            <a:off x="3155790" y="66436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78EF0374-0482-A052-E6FD-8C4A25A967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697" y="207899"/>
            <a:ext cx="917915" cy="898525"/>
          </a:xfrm>
          <a:prstGeom prst="rect">
            <a:avLst/>
          </a:prstGeom>
        </p:spPr>
      </p:pic>
      <p:pic>
        <p:nvPicPr>
          <p:cNvPr id="9" name="Picture 8">
            <a:extLst>
              <a:ext uri="{FF2B5EF4-FFF2-40B4-BE49-F238E27FC236}">
                <a16:creationId xmlns:a16="http://schemas.microsoft.com/office/drawing/2014/main" id="{A8DE0A91-5F12-9485-A2EA-8F67358815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9513" y="167626"/>
            <a:ext cx="917916" cy="979070"/>
          </a:xfrm>
          <a:prstGeom prst="rect">
            <a:avLst/>
          </a:prstGeom>
        </p:spPr>
      </p:pic>
      <p:sp>
        <p:nvSpPr>
          <p:cNvPr id="10" name="TextBox 9">
            <a:extLst>
              <a:ext uri="{FF2B5EF4-FFF2-40B4-BE49-F238E27FC236}">
                <a16:creationId xmlns:a16="http://schemas.microsoft.com/office/drawing/2014/main" id="{7E8A9D7C-D922-39A9-5E16-B5A70D638EC9}"/>
              </a:ext>
            </a:extLst>
          </p:cNvPr>
          <p:cNvSpPr txBox="1"/>
          <p:nvPr/>
        </p:nvSpPr>
        <p:spPr>
          <a:xfrm>
            <a:off x="448626" y="66436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E597E202-47CB-D68A-EED8-C49E91720F2C}"/>
              </a:ext>
            </a:extLst>
          </p:cNvPr>
          <p:cNvSpPr txBox="1"/>
          <p:nvPr/>
        </p:nvSpPr>
        <p:spPr>
          <a:xfrm>
            <a:off x="9998435" y="66033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spTree>
    <p:extLst>
      <p:ext uri="{BB962C8B-B14F-4D97-AF65-F5344CB8AC3E}">
        <p14:creationId xmlns:p14="http://schemas.microsoft.com/office/powerpoint/2010/main" val="385820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7FF4-741B-05EF-F8F2-14B67C2E382A}"/>
              </a:ext>
            </a:extLst>
          </p:cNvPr>
          <p:cNvSpPr>
            <a:spLocks noGrp="1"/>
          </p:cNvSpPr>
          <p:nvPr>
            <p:ph type="title"/>
          </p:nvPr>
        </p:nvSpPr>
        <p:spPr>
          <a:xfrm>
            <a:off x="4064000" y="267077"/>
            <a:ext cx="3048000" cy="800729"/>
          </a:xfrm>
        </p:spPr>
        <p:txBody>
          <a:bodyPr/>
          <a:lstStyle/>
          <a:p>
            <a:r>
              <a:rPr lang="en-IN" dirty="0"/>
              <a:t>CONCLUSION</a:t>
            </a:r>
          </a:p>
        </p:txBody>
      </p:sp>
      <p:sp>
        <p:nvSpPr>
          <p:cNvPr id="3" name="Content Placeholder 2">
            <a:extLst>
              <a:ext uri="{FF2B5EF4-FFF2-40B4-BE49-F238E27FC236}">
                <a16:creationId xmlns:a16="http://schemas.microsoft.com/office/drawing/2014/main" id="{B56F9FD8-413E-27F5-5481-4D71C6728F54}"/>
              </a:ext>
            </a:extLst>
          </p:cNvPr>
          <p:cNvSpPr>
            <a:spLocks noGrp="1"/>
          </p:cNvSpPr>
          <p:nvPr>
            <p:ph idx="1"/>
          </p:nvPr>
        </p:nvSpPr>
        <p:spPr>
          <a:xfrm>
            <a:off x="1207375" y="1110644"/>
            <a:ext cx="10118351" cy="5337806"/>
          </a:xfrm>
        </p:spPr>
        <p:txBody>
          <a:bodyPr>
            <a:normAutofit/>
          </a:bodyPr>
          <a:lstStyle/>
          <a:p>
            <a:pPr>
              <a:lnSpc>
                <a:spcPct val="100000"/>
              </a:lnSpc>
              <a:buFont typeface="Wingdings" panose="05000000000000000000" pitchFamily="2" charset="2"/>
              <a:buChar char="Ø"/>
            </a:pPr>
            <a:r>
              <a:rPr lang="en-US" sz="1800" dirty="0"/>
              <a:t>During the project, I found that marketing research is the not an easy task It needs hard work and proper guidance. I have found so much information about G C Sheets in Retail any office. I found that there is no awareness among the customer in rural are only</a:t>
            </a:r>
          </a:p>
          <a:p>
            <a:pPr marL="0" indent="0">
              <a:lnSpc>
                <a:spcPct val="100000"/>
              </a:lnSpc>
              <a:buNone/>
            </a:pPr>
            <a:r>
              <a:rPr lang="en-US" sz="1600" dirty="0"/>
              <a:t>     </a:t>
            </a:r>
            <a:r>
              <a:rPr lang="en-US" sz="1400" dirty="0"/>
              <a:t>❖ 35% customer aware </a:t>
            </a:r>
          </a:p>
          <a:p>
            <a:pPr marL="0" indent="0">
              <a:lnSpc>
                <a:spcPct val="100000"/>
              </a:lnSpc>
              <a:buNone/>
            </a:pPr>
            <a:r>
              <a:rPr lang="en-US" sz="1400" dirty="0"/>
              <a:t>      ❖ 65% not aware</a:t>
            </a:r>
            <a:r>
              <a:rPr lang="en-US" sz="1800" dirty="0"/>
              <a:t>.</a:t>
            </a:r>
          </a:p>
          <a:p>
            <a:pPr>
              <a:lnSpc>
                <a:spcPct val="100000"/>
              </a:lnSpc>
              <a:buFont typeface="Wingdings" panose="05000000000000000000" pitchFamily="2" charset="2"/>
              <a:buChar char="Ø"/>
            </a:pPr>
            <a:r>
              <a:rPr lang="en-US" sz="1800" dirty="0"/>
              <a:t> Customer using the GC sheet right now </a:t>
            </a:r>
          </a:p>
          <a:p>
            <a:pPr marL="0" indent="0">
              <a:lnSpc>
                <a:spcPct val="100000"/>
              </a:lnSpc>
              <a:buNone/>
            </a:pPr>
            <a:r>
              <a:rPr lang="en-US" sz="1400" dirty="0"/>
              <a:t>      ❖ 40% Tata </a:t>
            </a:r>
          </a:p>
          <a:p>
            <a:pPr marL="0" indent="0">
              <a:lnSpc>
                <a:spcPct val="100000"/>
              </a:lnSpc>
              <a:buNone/>
            </a:pPr>
            <a:r>
              <a:rPr lang="en-US" sz="1400" dirty="0"/>
              <a:t>       ❖ 20% Jindal</a:t>
            </a:r>
          </a:p>
          <a:p>
            <a:pPr marL="0" indent="0">
              <a:lnSpc>
                <a:spcPct val="100000"/>
              </a:lnSpc>
              <a:buNone/>
            </a:pPr>
            <a:r>
              <a:rPr lang="en-US" sz="1400" dirty="0"/>
              <a:t>       ❖30% National only  </a:t>
            </a:r>
          </a:p>
          <a:p>
            <a:pPr marL="0" indent="0">
              <a:lnSpc>
                <a:spcPct val="100000"/>
              </a:lnSpc>
              <a:buNone/>
            </a:pPr>
            <a:r>
              <a:rPr lang="en-US" sz="1800" dirty="0"/>
              <a:t>       </a:t>
            </a:r>
            <a:r>
              <a:rPr lang="en-US" sz="1400" dirty="0"/>
              <a:t>❖ 10% Essar  </a:t>
            </a:r>
          </a:p>
          <a:p>
            <a:pPr>
              <a:lnSpc>
                <a:spcPct val="100000"/>
              </a:lnSpc>
              <a:buFont typeface="Wingdings" panose="05000000000000000000" pitchFamily="2" charset="2"/>
              <a:buChar char="Ø"/>
            </a:pPr>
            <a:r>
              <a:rPr lang="en-US" sz="1800" dirty="0"/>
              <a:t>Factor behind the decline of sales </a:t>
            </a:r>
          </a:p>
          <a:p>
            <a:pPr marL="0" indent="0">
              <a:lnSpc>
                <a:spcPct val="100000"/>
              </a:lnSpc>
              <a:buNone/>
            </a:pPr>
            <a:r>
              <a:rPr lang="en-US" sz="1800" dirty="0"/>
              <a:t>     </a:t>
            </a:r>
            <a:r>
              <a:rPr lang="en-US" sz="1400" dirty="0"/>
              <a:t>❖ Low advertisement</a:t>
            </a:r>
          </a:p>
          <a:p>
            <a:pPr marL="0" indent="0">
              <a:lnSpc>
                <a:spcPct val="100000"/>
              </a:lnSpc>
              <a:buNone/>
            </a:pPr>
            <a:r>
              <a:rPr lang="en-US" sz="1400" dirty="0"/>
              <a:t>      ❖ Low awareness </a:t>
            </a:r>
          </a:p>
          <a:p>
            <a:pPr marL="0" indent="0">
              <a:buNone/>
            </a:pPr>
            <a:r>
              <a:rPr lang="en-US" sz="1400" dirty="0"/>
              <a:t>The brand image of Essar steel is not very good in the eyes of customer. I rural areas people are not aware the-Essar steel.</a:t>
            </a:r>
            <a:endParaRPr lang="en-IN" sz="1800" dirty="0"/>
          </a:p>
        </p:txBody>
      </p:sp>
      <p:sp>
        <p:nvSpPr>
          <p:cNvPr id="4" name="Subtitle 2">
            <a:extLst>
              <a:ext uri="{FF2B5EF4-FFF2-40B4-BE49-F238E27FC236}">
                <a16:creationId xmlns:a16="http://schemas.microsoft.com/office/drawing/2014/main" id="{C8CFB21E-A61E-510C-D3B1-FDD6B2815665}"/>
              </a:ext>
            </a:extLst>
          </p:cNvPr>
          <p:cNvSpPr txBox="1">
            <a:spLocks/>
          </p:cNvSpPr>
          <p:nvPr/>
        </p:nvSpPr>
        <p:spPr>
          <a:xfrm>
            <a:off x="9731829" y="5057192"/>
            <a:ext cx="936169"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27508D5F-C872-8AD7-C4DF-1531209A5457}"/>
              </a:ext>
            </a:extLst>
          </p:cNvPr>
          <p:cNvSpPr txBox="1"/>
          <p:nvPr/>
        </p:nvSpPr>
        <p:spPr>
          <a:xfrm>
            <a:off x="7315200" y="6268432"/>
            <a:ext cx="3044825"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331D5F37-7D1D-D472-D199-894B9481F102}"/>
              </a:ext>
            </a:extLst>
          </p:cNvPr>
          <p:cNvSpPr txBox="1"/>
          <p:nvPr/>
        </p:nvSpPr>
        <p:spPr>
          <a:xfrm>
            <a:off x="5886450" y="889982"/>
            <a:ext cx="457200"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B179E0D6-AED3-E8BF-FA46-CEAEC84821C0}"/>
              </a:ext>
            </a:extLst>
          </p:cNvPr>
          <p:cNvSpPr txBox="1"/>
          <p:nvPr/>
        </p:nvSpPr>
        <p:spPr>
          <a:xfrm>
            <a:off x="2798220" y="6491288"/>
            <a:ext cx="617645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C24C2047-9919-D4BC-139E-0FDDC24417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921" y="212119"/>
            <a:ext cx="949454" cy="898525"/>
          </a:xfrm>
          <a:prstGeom prst="rect">
            <a:avLst/>
          </a:prstGeom>
        </p:spPr>
      </p:pic>
      <p:pic>
        <p:nvPicPr>
          <p:cNvPr id="9" name="Picture 8">
            <a:extLst>
              <a:ext uri="{FF2B5EF4-FFF2-40B4-BE49-F238E27FC236}">
                <a16:creationId xmlns:a16="http://schemas.microsoft.com/office/drawing/2014/main" id="{70A54220-A55B-DDB0-F57D-3BB1F75610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4" y="192121"/>
            <a:ext cx="949455" cy="979070"/>
          </a:xfrm>
          <a:prstGeom prst="rect">
            <a:avLst/>
          </a:prstGeom>
        </p:spPr>
      </p:pic>
      <p:sp>
        <p:nvSpPr>
          <p:cNvPr id="10" name="TextBox 9">
            <a:extLst>
              <a:ext uri="{FF2B5EF4-FFF2-40B4-BE49-F238E27FC236}">
                <a16:creationId xmlns:a16="http://schemas.microsoft.com/office/drawing/2014/main" id="{665BD762-67D5-B893-606D-7116E0D356D1}"/>
              </a:ext>
            </a:extLst>
          </p:cNvPr>
          <p:cNvSpPr txBox="1"/>
          <p:nvPr/>
        </p:nvSpPr>
        <p:spPr>
          <a:xfrm>
            <a:off x="231386" y="6491288"/>
            <a:ext cx="1951978"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1F68C881-82B1-4DD5-5737-167E7128DB76}"/>
              </a:ext>
            </a:extLst>
          </p:cNvPr>
          <p:cNvSpPr txBox="1"/>
          <p:nvPr/>
        </p:nvSpPr>
        <p:spPr>
          <a:xfrm>
            <a:off x="9772268" y="6450994"/>
            <a:ext cx="2220685"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spTree>
    <p:extLst>
      <p:ext uri="{BB962C8B-B14F-4D97-AF65-F5344CB8AC3E}">
        <p14:creationId xmlns:p14="http://schemas.microsoft.com/office/powerpoint/2010/main" val="129998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0F39-8998-FE1D-47C7-2A4D81DFF660}"/>
              </a:ext>
            </a:extLst>
          </p:cNvPr>
          <p:cNvSpPr>
            <a:spLocks noGrp="1"/>
          </p:cNvSpPr>
          <p:nvPr>
            <p:ph type="ctrTitle"/>
          </p:nvPr>
        </p:nvSpPr>
        <p:spPr>
          <a:xfrm>
            <a:off x="3149600" y="352737"/>
            <a:ext cx="5825080" cy="683859"/>
          </a:xfrm>
        </p:spPr>
        <p:txBody>
          <a:bodyPr>
            <a:normAutofit fontScale="90000"/>
          </a:bodyPr>
          <a:lstStyle/>
          <a:p>
            <a:r>
              <a:rPr lang="en-IN" dirty="0"/>
              <a:t>     </a:t>
            </a:r>
            <a:r>
              <a:rPr lang="en-IN" dirty="0">
                <a:solidFill>
                  <a:schemeClr val="bg1"/>
                </a:solidFill>
              </a:rPr>
              <a:t>REFERENCES</a:t>
            </a:r>
          </a:p>
        </p:txBody>
      </p:sp>
      <p:sp>
        <p:nvSpPr>
          <p:cNvPr id="3" name="Subtitle 2">
            <a:extLst>
              <a:ext uri="{FF2B5EF4-FFF2-40B4-BE49-F238E27FC236}">
                <a16:creationId xmlns:a16="http://schemas.microsoft.com/office/drawing/2014/main" id="{87649EF0-AA4A-B214-F374-4F32004E6DEC}"/>
              </a:ext>
            </a:extLst>
          </p:cNvPr>
          <p:cNvSpPr>
            <a:spLocks noGrp="1"/>
          </p:cNvSpPr>
          <p:nvPr>
            <p:ph type="subTitle" idx="1"/>
          </p:nvPr>
        </p:nvSpPr>
        <p:spPr>
          <a:xfrm>
            <a:off x="2381955" y="1560048"/>
            <a:ext cx="8944504" cy="4019121"/>
          </a:xfrm>
        </p:spPr>
        <p:txBody>
          <a:bodyPr/>
          <a:lstStyle/>
          <a:p>
            <a:pPr marL="342900" indent="-342900" algn="l">
              <a:buFont typeface="Wingdings" panose="05000000000000000000" pitchFamily="2" charset="2"/>
              <a:buChar char="Ø"/>
            </a:pPr>
            <a:r>
              <a:rPr lang="en-US" b="0" i="0" dirty="0">
                <a:solidFill>
                  <a:schemeClr val="tx1"/>
                </a:solidFill>
                <a:effectLst/>
                <a:latin typeface="Google Sans"/>
              </a:rPr>
              <a:t>A Survey on Financial Fraud Detection Using Machine Learning by  Chaudhary (2019)</a:t>
            </a:r>
          </a:p>
          <a:p>
            <a:pPr marL="342900" indent="-342900" algn="l">
              <a:buFont typeface="Wingdings" panose="05000000000000000000" pitchFamily="2" charset="2"/>
              <a:buChar char="Ø"/>
            </a:pPr>
            <a:r>
              <a:rPr lang="en-US" b="0" i="0" dirty="0">
                <a:solidFill>
                  <a:schemeClr val="tx1"/>
                </a:solidFill>
                <a:effectLst/>
                <a:latin typeface="Google Sans"/>
              </a:rPr>
              <a:t>Financial Fraud Detection Based on Machine Learning: A Systematic Literature Review by  Lowell (2020)</a:t>
            </a:r>
          </a:p>
          <a:p>
            <a:pPr marL="342900" indent="-342900" algn="l">
              <a:buFont typeface="Wingdings" panose="05000000000000000000" pitchFamily="2" charset="2"/>
              <a:buChar char="Ø"/>
            </a:pPr>
            <a:r>
              <a:rPr lang="en-US" b="0" i="0" dirty="0">
                <a:solidFill>
                  <a:schemeClr val="tx1"/>
                </a:solidFill>
                <a:effectLst/>
                <a:latin typeface="Google Sans"/>
              </a:rPr>
              <a:t>The State of Financial Fraud Detection in 2023 by the Association of Certified Fraud Examiners (ACFE)</a:t>
            </a:r>
          </a:p>
          <a:p>
            <a:pPr marL="342900" indent="-342900" algn="l">
              <a:buFont typeface="Wingdings" panose="05000000000000000000" pitchFamily="2" charset="2"/>
              <a:buChar char="Ø"/>
            </a:pPr>
            <a:r>
              <a:rPr lang="en-US" b="0" i="0" dirty="0">
                <a:solidFill>
                  <a:schemeClr val="tx1"/>
                </a:solidFill>
                <a:effectLst/>
                <a:latin typeface="Google Sans"/>
              </a:rPr>
              <a:t>Financial Fraud Detection: A Practical Guide by the Federal Trade Commission (FTC)</a:t>
            </a:r>
          </a:p>
          <a:p>
            <a:pPr marL="342900" indent="-342900">
              <a:buFont typeface="Wingdings" panose="05000000000000000000" pitchFamily="2" charset="2"/>
              <a:buChar char="Ø"/>
            </a:pPr>
            <a:endParaRPr lang="en-IN" dirty="0">
              <a:solidFill>
                <a:schemeClr val="tx1"/>
              </a:solidFill>
            </a:endParaRPr>
          </a:p>
        </p:txBody>
      </p:sp>
      <p:sp>
        <p:nvSpPr>
          <p:cNvPr id="4" name="Subtitle 2">
            <a:extLst>
              <a:ext uri="{FF2B5EF4-FFF2-40B4-BE49-F238E27FC236}">
                <a16:creationId xmlns:a16="http://schemas.microsoft.com/office/drawing/2014/main" id="{E46D188B-384C-F934-6E55-4E54D4446499}"/>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A069581A-2D02-1A5F-E933-016F4FAA1BF3}"/>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1BB671B9-345B-3BA3-3F2A-52B4561E8FC6}"/>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32B5B326-D2B5-7FFF-D8AC-A4503D97DE35}"/>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3D4BE854-E63A-F305-C984-F01FA8B7D4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50" y="245403"/>
            <a:ext cx="917915" cy="898525"/>
          </a:xfrm>
          <a:prstGeom prst="rect">
            <a:avLst/>
          </a:prstGeom>
        </p:spPr>
      </p:pic>
      <p:pic>
        <p:nvPicPr>
          <p:cNvPr id="9" name="Picture 8">
            <a:extLst>
              <a:ext uri="{FF2B5EF4-FFF2-40B4-BE49-F238E27FC236}">
                <a16:creationId xmlns:a16="http://schemas.microsoft.com/office/drawing/2014/main" id="{29A0F33F-8D2C-B64F-329F-3F2E1C8CEA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9494" y="131574"/>
            <a:ext cx="917916" cy="979070"/>
          </a:xfrm>
          <a:prstGeom prst="rect">
            <a:avLst/>
          </a:prstGeom>
        </p:spPr>
      </p:pic>
      <p:sp>
        <p:nvSpPr>
          <p:cNvPr id="10" name="TextBox 9">
            <a:extLst>
              <a:ext uri="{FF2B5EF4-FFF2-40B4-BE49-F238E27FC236}">
                <a16:creationId xmlns:a16="http://schemas.microsoft.com/office/drawing/2014/main" id="{7D3FB490-C21E-954F-B9FD-5D855F3E22A2}"/>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C66D7A25-7CE1-64FD-4EC5-26945EFA244D}"/>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spTree>
    <p:extLst>
      <p:ext uri="{BB962C8B-B14F-4D97-AF65-F5344CB8AC3E}">
        <p14:creationId xmlns:p14="http://schemas.microsoft.com/office/powerpoint/2010/main" val="159827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AF29028-D94B-A45F-E998-C8A7FD05F19C}"/>
              </a:ext>
            </a:extLst>
          </p:cNvPr>
          <p:cNvSpPr txBox="1">
            <a:spLocks/>
          </p:cNvSpPr>
          <p:nvPr/>
        </p:nvSpPr>
        <p:spPr>
          <a:xfrm>
            <a:off x="9731829" y="5057192"/>
            <a:ext cx="936169"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F1DBF1E2-17CF-C933-7653-8BF81D965CEB}"/>
              </a:ext>
            </a:extLst>
          </p:cNvPr>
          <p:cNvSpPr txBox="1"/>
          <p:nvPr/>
        </p:nvSpPr>
        <p:spPr>
          <a:xfrm>
            <a:off x="7315200" y="6268432"/>
            <a:ext cx="3044825"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3BA4BAAC-6F02-96CD-1DC5-9A15CD8797DB}"/>
              </a:ext>
            </a:extLst>
          </p:cNvPr>
          <p:cNvSpPr txBox="1"/>
          <p:nvPr/>
        </p:nvSpPr>
        <p:spPr>
          <a:xfrm>
            <a:off x="5886450" y="889982"/>
            <a:ext cx="457200"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5BD33E9F-FF67-C6DF-4B05-0FB9226D2F45}"/>
              </a:ext>
            </a:extLst>
          </p:cNvPr>
          <p:cNvSpPr txBox="1"/>
          <p:nvPr/>
        </p:nvSpPr>
        <p:spPr>
          <a:xfrm>
            <a:off x="2798220" y="6491288"/>
            <a:ext cx="617645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34B347CD-BABE-30A7-2CCE-CE30EE8741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074" y="124178"/>
            <a:ext cx="949454" cy="898525"/>
          </a:xfrm>
          <a:prstGeom prst="rect">
            <a:avLst/>
          </a:prstGeom>
        </p:spPr>
      </p:pic>
      <p:pic>
        <p:nvPicPr>
          <p:cNvPr id="9" name="Picture 8">
            <a:extLst>
              <a:ext uri="{FF2B5EF4-FFF2-40B4-BE49-F238E27FC236}">
                <a16:creationId xmlns:a16="http://schemas.microsoft.com/office/drawing/2014/main" id="{8A7C4259-FBF0-D7C9-D971-57D1A1B83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2610" y="174405"/>
            <a:ext cx="949455" cy="979070"/>
          </a:xfrm>
          <a:prstGeom prst="rect">
            <a:avLst/>
          </a:prstGeom>
        </p:spPr>
      </p:pic>
      <p:sp>
        <p:nvSpPr>
          <p:cNvPr id="10" name="TextBox 9">
            <a:extLst>
              <a:ext uri="{FF2B5EF4-FFF2-40B4-BE49-F238E27FC236}">
                <a16:creationId xmlns:a16="http://schemas.microsoft.com/office/drawing/2014/main" id="{E8AE6EEC-3761-94AD-82B5-501AAF8FFA15}"/>
              </a:ext>
            </a:extLst>
          </p:cNvPr>
          <p:cNvSpPr txBox="1"/>
          <p:nvPr/>
        </p:nvSpPr>
        <p:spPr>
          <a:xfrm>
            <a:off x="231386" y="6491288"/>
            <a:ext cx="1951978"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50A4A26B-64D8-40E2-B73C-71FD5E1A8FD1}"/>
              </a:ext>
            </a:extLst>
          </p:cNvPr>
          <p:cNvSpPr txBox="1"/>
          <p:nvPr/>
        </p:nvSpPr>
        <p:spPr>
          <a:xfrm>
            <a:off x="9772268" y="6450994"/>
            <a:ext cx="2220685"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12" name="Picture 11">
            <a:extLst>
              <a:ext uri="{FF2B5EF4-FFF2-40B4-BE49-F238E27FC236}">
                <a16:creationId xmlns:a16="http://schemas.microsoft.com/office/drawing/2014/main" id="{90E4F30A-CEA3-EFF4-6A4E-BE589124A048}"/>
              </a:ext>
            </a:extLst>
          </p:cNvPr>
          <p:cNvPicPr/>
          <p:nvPr/>
        </p:nvPicPr>
        <p:blipFill>
          <a:blip r:embed="rId4"/>
          <a:srcRect/>
          <a:stretch>
            <a:fillRect/>
          </a:stretch>
        </p:blipFill>
        <p:spPr>
          <a:xfrm>
            <a:off x="2757781" y="1568804"/>
            <a:ext cx="6974048" cy="3431822"/>
          </a:xfrm>
          <a:prstGeom prst="rect">
            <a:avLst/>
          </a:prstGeom>
          <a:noFill/>
          <a:ln>
            <a:noFill/>
          </a:ln>
        </p:spPr>
      </p:pic>
    </p:spTree>
    <p:extLst>
      <p:ext uri="{BB962C8B-B14F-4D97-AF65-F5344CB8AC3E}">
        <p14:creationId xmlns:p14="http://schemas.microsoft.com/office/powerpoint/2010/main" val="107036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4825BC-E052-25BE-3922-573B442CC754}"/>
              </a:ext>
            </a:extLst>
          </p:cNvPr>
          <p:cNvSpPr>
            <a:spLocks noGrp="1"/>
          </p:cNvSpPr>
          <p:nvPr>
            <p:ph type="subTitle" idx="1"/>
          </p:nvPr>
        </p:nvSpPr>
        <p:spPr>
          <a:xfrm>
            <a:off x="1728837" y="1499872"/>
            <a:ext cx="9259077" cy="4313228"/>
          </a:xfrm>
        </p:spPr>
        <p:txBody>
          <a:bodyPr>
            <a:normAutofit fontScale="25000" lnSpcReduction="20000"/>
          </a:bodyPr>
          <a:lstStyle/>
          <a:p>
            <a:pPr marL="342900" indent="-342900">
              <a:buFont typeface="Wingdings" panose="05000000000000000000" pitchFamily="2" charset="2"/>
              <a:buChar char="Ø"/>
            </a:pPr>
            <a:r>
              <a:rPr lang="en-US" sz="7200" dirty="0">
                <a:solidFill>
                  <a:schemeClr val="tx1"/>
                </a:solidFill>
              </a:rPr>
              <a:t>The product has been formulated to study the marketing system of NATIONAL ENGG. WORKS.</a:t>
            </a:r>
          </a:p>
          <a:p>
            <a:pPr marL="342900" indent="-342900">
              <a:buFont typeface="Wingdings" panose="05000000000000000000" pitchFamily="2" charset="2"/>
              <a:buChar char="Ø"/>
            </a:pPr>
            <a:r>
              <a:rPr lang="en-US" sz="7200" dirty="0">
                <a:solidFill>
                  <a:schemeClr val="tx1"/>
                </a:solidFill>
              </a:rPr>
              <a:t>At the present time of out throat competition every company wants to top the chart and show big figure of profits units balance </a:t>
            </a:r>
            <a:endParaRPr lang="en-US" sz="7200" b="0" i="0" dirty="0">
              <a:solidFill>
                <a:schemeClr val="tx1"/>
              </a:solidFill>
              <a:effectLst/>
              <a:latin typeface="Google Sans"/>
            </a:endParaRPr>
          </a:p>
          <a:p>
            <a:endParaRPr lang="en-US" sz="7200" b="0" i="0" dirty="0">
              <a:solidFill>
                <a:schemeClr val="tx1"/>
              </a:solidFill>
              <a:effectLst/>
              <a:latin typeface="Google Sans"/>
            </a:endParaRPr>
          </a:p>
          <a:p>
            <a:pPr marL="342900" indent="-342900">
              <a:buFont typeface="Wingdings" panose="05000000000000000000" pitchFamily="2" charset="2"/>
              <a:buChar char="Ø"/>
            </a:pPr>
            <a:r>
              <a:rPr lang="en-US" sz="7200" dirty="0">
                <a:solidFill>
                  <a:schemeClr val="tx1"/>
                </a:solidFill>
              </a:rPr>
              <a:t>It is quite clear today that at present time. The growth of any organization is possible only with the help of harp working and well focused staff</a:t>
            </a:r>
            <a:r>
              <a:rPr lang="en-US" sz="7200" b="0" i="0" dirty="0">
                <a:solidFill>
                  <a:schemeClr val="tx1"/>
                </a:solidFill>
                <a:effectLst/>
                <a:latin typeface="Google Sans"/>
              </a:rPr>
              <a:t>.</a:t>
            </a:r>
          </a:p>
          <a:p>
            <a:endParaRPr lang="en-US" sz="7200" b="0" i="0" dirty="0">
              <a:solidFill>
                <a:schemeClr val="tx1"/>
              </a:solidFill>
              <a:effectLst/>
              <a:latin typeface="Google Sans"/>
            </a:endParaRPr>
          </a:p>
          <a:p>
            <a:pPr marL="342900" indent="-342900">
              <a:buFont typeface="Wingdings" panose="05000000000000000000" pitchFamily="2" charset="2"/>
              <a:buChar char="Ø"/>
            </a:pPr>
            <a:r>
              <a:rPr lang="en-US" sz="7200" dirty="0">
                <a:solidFill>
                  <a:schemeClr val="tx1"/>
                </a:solidFill>
              </a:rPr>
              <a:t>The market want to analyses the consumer behavior of Steel segment of NATIONAL ENGG.WORK group and all the leading techniques to be lead for market. Providing better service to the customer, according to their Needs</a:t>
            </a:r>
            <a:endParaRPr lang="en-US" sz="7200" b="0" i="0" dirty="0">
              <a:solidFill>
                <a:schemeClr val="tx1"/>
              </a:solidFill>
              <a:effectLst/>
              <a:latin typeface="Google Sans"/>
            </a:endParaRPr>
          </a:p>
          <a:p>
            <a:br>
              <a:rPr lang="en-US" dirty="0"/>
            </a:br>
            <a:endParaRPr lang="en-US" b="0" i="0" dirty="0">
              <a:solidFill>
                <a:srgbClr val="1F1F1F"/>
              </a:solidFill>
              <a:effectLst/>
              <a:latin typeface="Google Sans"/>
            </a:endParaRPr>
          </a:p>
          <a:p>
            <a:pPr marL="342900" indent="-342900">
              <a:buFont typeface="Wingdings" panose="05000000000000000000" pitchFamily="2" charset="2"/>
              <a:buChar char="Ø"/>
            </a:pPr>
            <a:endParaRPr lang="en-US" b="0" i="0" dirty="0">
              <a:solidFill>
                <a:srgbClr val="1F1F1F"/>
              </a:solidFill>
              <a:effectLst/>
              <a:latin typeface="Google Sans"/>
            </a:endParaRPr>
          </a:p>
          <a:p>
            <a:endParaRPr lang="en-US" b="0" i="0" dirty="0">
              <a:solidFill>
                <a:schemeClr val="tx1"/>
              </a:solidFill>
              <a:effectLst/>
              <a:latin typeface="Google Sans"/>
            </a:endParaRPr>
          </a:p>
          <a:p>
            <a:endParaRPr lang="en-US" b="0" i="0" dirty="0">
              <a:solidFill>
                <a:schemeClr val="tx1"/>
              </a:solidFill>
              <a:effectLst/>
              <a:latin typeface="Google Sans"/>
            </a:endParaRPr>
          </a:p>
          <a:p>
            <a:pPr marL="342900" indent="-342900">
              <a:buFont typeface="Wingdings" panose="05000000000000000000" pitchFamily="2" charset="2"/>
              <a:buChar char="Ø"/>
            </a:pPr>
            <a:endParaRPr lang="en-US" b="0" i="0" dirty="0">
              <a:solidFill>
                <a:schemeClr val="tx1"/>
              </a:solidFill>
              <a:effectLst/>
              <a:latin typeface="Google Sans"/>
            </a:endParaRPr>
          </a:p>
          <a:p>
            <a:pPr marL="342900" indent="-342900">
              <a:buFont typeface="Wingdings" panose="05000000000000000000" pitchFamily="2" charset="2"/>
              <a:buChar char="Ø"/>
            </a:pPr>
            <a:endParaRPr lang="en-US" b="0" i="0" dirty="0">
              <a:solidFill>
                <a:schemeClr val="tx1"/>
              </a:solidFill>
              <a:effectLst/>
              <a:latin typeface="Google Sans"/>
            </a:endParaRPr>
          </a:p>
          <a:p>
            <a:pPr algn="l"/>
            <a:endParaRPr lang="en-US" b="0" i="0" dirty="0">
              <a:solidFill>
                <a:srgbClr val="1F1F1F"/>
              </a:solidFill>
              <a:effectLst/>
              <a:latin typeface="Google Sans"/>
            </a:endParaRPr>
          </a:p>
          <a:p>
            <a:pPr marL="342900" indent="-342900">
              <a:buFont typeface="Wingdings" panose="05000000000000000000" pitchFamily="2" charset="2"/>
              <a:buChar char="Ø"/>
            </a:pPr>
            <a:endParaRPr lang="en-US" b="0" i="0" dirty="0">
              <a:solidFill>
                <a:schemeClr val="tx1"/>
              </a:solidFill>
              <a:effectLst/>
              <a:latin typeface="Google Sans"/>
            </a:endParaRPr>
          </a:p>
          <a:p>
            <a:pPr marL="342900" indent="-342900">
              <a:buFont typeface="Wingdings" panose="05000000000000000000" pitchFamily="2" charset="2"/>
              <a:buChar char="Ø"/>
            </a:pPr>
            <a:endParaRPr lang="en-US" b="0" i="0" dirty="0">
              <a:solidFill>
                <a:srgbClr val="1F1F1F"/>
              </a:solidFill>
              <a:effectLst/>
              <a:latin typeface="Google Sans"/>
            </a:endParaRPr>
          </a:p>
          <a:p>
            <a:pPr marL="342900" indent="-342900">
              <a:buFont typeface="Wingdings" panose="05000000000000000000" pitchFamily="2" charset="2"/>
              <a:buChar char="Ø"/>
            </a:pPr>
            <a:endParaRPr lang="en-US" b="0" i="0" dirty="0">
              <a:solidFill>
                <a:srgbClr val="1F1F1F"/>
              </a:solidFill>
              <a:effectLst/>
              <a:latin typeface="Google Sans"/>
            </a:endParaRPr>
          </a:p>
          <a:p>
            <a:pPr marL="342900" indent="-342900">
              <a:buFont typeface="Wingdings" panose="05000000000000000000" pitchFamily="2" charset="2"/>
              <a:buChar char="Ø"/>
            </a:pPr>
            <a:endParaRPr lang="en-IN" dirty="0">
              <a:solidFill>
                <a:schemeClr val="bg2"/>
              </a:solidFill>
            </a:endParaRPr>
          </a:p>
        </p:txBody>
      </p:sp>
      <p:sp>
        <p:nvSpPr>
          <p:cNvPr id="17" name="Subtitle 2">
            <a:extLst>
              <a:ext uri="{FF2B5EF4-FFF2-40B4-BE49-F238E27FC236}">
                <a16:creationId xmlns:a16="http://schemas.microsoft.com/office/drawing/2014/main" id="{50E8FD13-7C23-203D-5822-FB8BF345FBE4}"/>
              </a:ext>
            </a:extLst>
          </p:cNvPr>
          <p:cNvSpPr txBox="1">
            <a:spLocks/>
          </p:cNvSpPr>
          <p:nvPr/>
        </p:nvSpPr>
        <p:spPr>
          <a:xfrm>
            <a:off x="9731829" y="5057192"/>
            <a:ext cx="936169"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20" name="TextBox 1048644">
            <a:extLst>
              <a:ext uri="{FF2B5EF4-FFF2-40B4-BE49-F238E27FC236}">
                <a16:creationId xmlns:a16="http://schemas.microsoft.com/office/drawing/2014/main" id="{785A1CD5-DBED-94B6-B602-5137162ED425}"/>
              </a:ext>
            </a:extLst>
          </p:cNvPr>
          <p:cNvSpPr txBox="1"/>
          <p:nvPr/>
        </p:nvSpPr>
        <p:spPr>
          <a:xfrm>
            <a:off x="7315200" y="6268432"/>
            <a:ext cx="3044825"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21" name="TextBox 1048645">
            <a:extLst>
              <a:ext uri="{FF2B5EF4-FFF2-40B4-BE49-F238E27FC236}">
                <a16:creationId xmlns:a16="http://schemas.microsoft.com/office/drawing/2014/main" id="{C7164969-A8FB-257F-22D4-5C13AEC61B60}"/>
              </a:ext>
            </a:extLst>
          </p:cNvPr>
          <p:cNvSpPr txBox="1"/>
          <p:nvPr/>
        </p:nvSpPr>
        <p:spPr>
          <a:xfrm>
            <a:off x="5886450" y="889982"/>
            <a:ext cx="457200"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22" name="TextBox 1048646">
            <a:extLst>
              <a:ext uri="{FF2B5EF4-FFF2-40B4-BE49-F238E27FC236}">
                <a16:creationId xmlns:a16="http://schemas.microsoft.com/office/drawing/2014/main" id="{EE74CFB3-6DB1-E2E6-F0B3-359A117DBCE5}"/>
              </a:ext>
            </a:extLst>
          </p:cNvPr>
          <p:cNvSpPr txBox="1"/>
          <p:nvPr/>
        </p:nvSpPr>
        <p:spPr>
          <a:xfrm>
            <a:off x="2798220" y="6491288"/>
            <a:ext cx="617645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23" name="Picture 22">
            <a:extLst>
              <a:ext uri="{FF2B5EF4-FFF2-40B4-BE49-F238E27FC236}">
                <a16:creationId xmlns:a16="http://schemas.microsoft.com/office/drawing/2014/main" id="{74DA9ED5-6C07-E915-6B3A-5E0754A223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355" y="129082"/>
            <a:ext cx="949454" cy="898525"/>
          </a:xfrm>
          <a:prstGeom prst="rect">
            <a:avLst/>
          </a:prstGeom>
        </p:spPr>
      </p:pic>
      <p:pic>
        <p:nvPicPr>
          <p:cNvPr id="24" name="Picture 23">
            <a:extLst>
              <a:ext uri="{FF2B5EF4-FFF2-40B4-BE49-F238E27FC236}">
                <a16:creationId xmlns:a16="http://schemas.microsoft.com/office/drawing/2014/main" id="{F37E5AA2-5715-1871-41F4-B1CE960AA5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2876" y="230626"/>
            <a:ext cx="949455" cy="979070"/>
          </a:xfrm>
          <a:prstGeom prst="rect">
            <a:avLst/>
          </a:prstGeom>
        </p:spPr>
      </p:pic>
      <p:sp>
        <p:nvSpPr>
          <p:cNvPr id="25" name="TextBox 24">
            <a:extLst>
              <a:ext uri="{FF2B5EF4-FFF2-40B4-BE49-F238E27FC236}">
                <a16:creationId xmlns:a16="http://schemas.microsoft.com/office/drawing/2014/main" id="{0C44CF88-0FF2-7B04-3274-10ADFFB7ED47}"/>
              </a:ext>
            </a:extLst>
          </p:cNvPr>
          <p:cNvSpPr txBox="1"/>
          <p:nvPr/>
        </p:nvSpPr>
        <p:spPr>
          <a:xfrm>
            <a:off x="231386" y="6491288"/>
            <a:ext cx="1951978"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26" name="TextBox 25">
            <a:extLst>
              <a:ext uri="{FF2B5EF4-FFF2-40B4-BE49-F238E27FC236}">
                <a16:creationId xmlns:a16="http://schemas.microsoft.com/office/drawing/2014/main" id="{B352E16E-0C13-C625-087E-C416CD719626}"/>
              </a:ext>
            </a:extLst>
          </p:cNvPr>
          <p:cNvSpPr txBox="1"/>
          <p:nvPr/>
        </p:nvSpPr>
        <p:spPr>
          <a:xfrm>
            <a:off x="9772268" y="6450994"/>
            <a:ext cx="2220685"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MBA</a:t>
            </a:r>
          </a:p>
        </p:txBody>
      </p:sp>
      <p:sp>
        <p:nvSpPr>
          <p:cNvPr id="30" name="Title 29">
            <a:extLst>
              <a:ext uri="{FF2B5EF4-FFF2-40B4-BE49-F238E27FC236}">
                <a16:creationId xmlns:a16="http://schemas.microsoft.com/office/drawing/2014/main" id="{2D867BDF-9663-4802-AC6B-6DBE54904960}"/>
              </a:ext>
            </a:extLst>
          </p:cNvPr>
          <p:cNvSpPr>
            <a:spLocks noGrp="1"/>
          </p:cNvSpPr>
          <p:nvPr>
            <p:ph type="ctrTitle"/>
          </p:nvPr>
        </p:nvSpPr>
        <p:spPr>
          <a:xfrm>
            <a:off x="4286250" y="212119"/>
            <a:ext cx="3004457" cy="732453"/>
          </a:xfrm>
        </p:spPr>
        <p:txBody>
          <a:bodyPr>
            <a:normAutofit fontScale="90000"/>
          </a:bodyPr>
          <a:lstStyle/>
          <a:p>
            <a:r>
              <a:rPr lang="en-IN" dirty="0">
                <a:solidFill>
                  <a:srgbClr val="000066"/>
                </a:solidFill>
                <a:latin typeface="Eras Demi ITC" panose="020B0805030504020804" pitchFamily="34" charset="0"/>
              </a:rPr>
              <a:t>ABSTRACT</a:t>
            </a:r>
          </a:p>
        </p:txBody>
      </p:sp>
    </p:spTree>
    <p:extLst>
      <p:ext uri="{BB962C8B-B14F-4D97-AF65-F5344CB8AC3E}">
        <p14:creationId xmlns:p14="http://schemas.microsoft.com/office/powerpoint/2010/main" val="173785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0114-C421-6AC4-F5CE-41ECF6141756}"/>
              </a:ext>
            </a:extLst>
          </p:cNvPr>
          <p:cNvSpPr>
            <a:spLocks noGrp="1"/>
          </p:cNvSpPr>
          <p:nvPr>
            <p:ph type="ctrTitle"/>
          </p:nvPr>
        </p:nvSpPr>
        <p:spPr>
          <a:xfrm>
            <a:off x="3506756" y="212119"/>
            <a:ext cx="5178488" cy="654796"/>
          </a:xfrm>
        </p:spPr>
        <p:txBody>
          <a:bodyPr>
            <a:normAutofit fontScale="90000"/>
          </a:bodyPr>
          <a:lstStyle/>
          <a:p>
            <a:r>
              <a:rPr lang="en-IN" dirty="0">
                <a:solidFill>
                  <a:srgbClr val="000066"/>
                </a:solidFill>
                <a:latin typeface="Eras Demi ITC" panose="020B0805030504020804" pitchFamily="34" charset="0"/>
              </a:rPr>
              <a:t>   </a:t>
            </a:r>
            <a:r>
              <a:rPr lang="en-IN" dirty="0">
                <a:solidFill>
                  <a:schemeClr val="bg2"/>
                </a:solidFill>
              </a:rPr>
              <a:t>COMPANY PROFILE</a:t>
            </a:r>
          </a:p>
        </p:txBody>
      </p:sp>
      <p:sp>
        <p:nvSpPr>
          <p:cNvPr id="3" name="Subtitle 2">
            <a:extLst>
              <a:ext uri="{FF2B5EF4-FFF2-40B4-BE49-F238E27FC236}">
                <a16:creationId xmlns:a16="http://schemas.microsoft.com/office/drawing/2014/main" id="{C8F33A97-A75F-5F93-6C6E-EB561620C4CF}"/>
              </a:ext>
            </a:extLst>
          </p:cNvPr>
          <p:cNvSpPr>
            <a:spLocks noGrp="1"/>
          </p:cNvSpPr>
          <p:nvPr>
            <p:ph type="subTitle" idx="1"/>
          </p:nvPr>
        </p:nvSpPr>
        <p:spPr>
          <a:xfrm>
            <a:off x="1735493" y="1005075"/>
            <a:ext cx="9053803" cy="5125196"/>
          </a:xfrm>
        </p:spPr>
        <p:txBody>
          <a:bodyPr>
            <a:normAutofit fontScale="25000" lnSpcReduction="20000"/>
          </a:bodyPr>
          <a:lstStyle/>
          <a:p>
            <a:pPr marL="342900" indent="-342900" algn="l">
              <a:buFont typeface="Wingdings" panose="05000000000000000000" pitchFamily="2" charset="2"/>
              <a:buChar char="Ø"/>
            </a:pPr>
            <a:r>
              <a:rPr lang="en-US" sz="7200" dirty="0">
                <a:solidFill>
                  <a:schemeClr val="tx1"/>
                </a:solidFill>
              </a:rPr>
              <a:t>The NATIONAL ENGG.WORKS GROUP was founded in 1969 by brother's Shri Shashi </a:t>
            </a:r>
            <a:r>
              <a:rPr lang="en-US" sz="7200" dirty="0" err="1">
                <a:solidFill>
                  <a:schemeClr val="tx1"/>
                </a:solidFill>
              </a:rPr>
              <a:t>Ruia</a:t>
            </a:r>
            <a:r>
              <a:rPr lang="en-US" sz="7200" dirty="0">
                <a:solidFill>
                  <a:schemeClr val="tx1"/>
                </a:solidFill>
              </a:rPr>
              <a:t> and Ravi </a:t>
            </a:r>
            <a:r>
              <a:rPr lang="en-US" sz="7200" dirty="0" err="1">
                <a:solidFill>
                  <a:schemeClr val="tx1"/>
                </a:solidFill>
              </a:rPr>
              <a:t>Ruia</a:t>
            </a:r>
            <a:endParaRPr lang="en-US" sz="7200" dirty="0">
              <a:solidFill>
                <a:schemeClr val="tx1"/>
              </a:solidFill>
            </a:endParaRPr>
          </a:p>
          <a:p>
            <a:pPr marL="342900" indent="-342900" algn="l">
              <a:buFont typeface="Wingdings" panose="05000000000000000000" pitchFamily="2" charset="2"/>
              <a:buChar char="Ø"/>
            </a:pPr>
            <a:endParaRPr lang="en-US" sz="7200" b="0" i="0" dirty="0">
              <a:solidFill>
                <a:schemeClr val="tx1"/>
              </a:solidFill>
              <a:effectLst/>
              <a:latin typeface="Google Sans"/>
            </a:endParaRPr>
          </a:p>
          <a:p>
            <a:pPr marL="342900" indent="-342900">
              <a:buFont typeface="Wingdings" panose="05000000000000000000" pitchFamily="2" charset="2"/>
              <a:buChar char="Ø"/>
            </a:pPr>
            <a:r>
              <a:rPr lang="en-US" sz="7200" dirty="0">
                <a:solidFill>
                  <a:schemeClr val="tx1"/>
                </a:solidFill>
              </a:rPr>
              <a:t>The </a:t>
            </a:r>
            <a:r>
              <a:rPr lang="en-US" sz="7200" dirty="0" err="1">
                <a:solidFill>
                  <a:schemeClr val="tx1"/>
                </a:solidFill>
              </a:rPr>
              <a:t>Ruia</a:t>
            </a:r>
            <a:r>
              <a:rPr lang="en-US" sz="7200" dirty="0">
                <a:solidFill>
                  <a:schemeClr val="tx1"/>
                </a:solidFill>
              </a:rPr>
              <a:t> family, s origins are in Rajasthan. Something in the 19th century it moved to Mumbai and set up its own business .In 1956 ,Shri </a:t>
            </a:r>
            <a:r>
              <a:rPr lang="en-US" sz="7200" dirty="0" err="1">
                <a:solidFill>
                  <a:schemeClr val="tx1"/>
                </a:solidFill>
              </a:rPr>
              <a:t>Nandkishore</a:t>
            </a:r>
            <a:r>
              <a:rPr lang="en-US" sz="7200" dirty="0">
                <a:solidFill>
                  <a:schemeClr val="tx1"/>
                </a:solidFill>
              </a:rPr>
              <a:t> </a:t>
            </a:r>
            <a:r>
              <a:rPr lang="en-US" sz="7200" dirty="0" err="1">
                <a:solidFill>
                  <a:schemeClr val="tx1"/>
                </a:solidFill>
              </a:rPr>
              <a:t>Ruia</a:t>
            </a:r>
            <a:r>
              <a:rPr lang="en-US" sz="7200" dirty="0">
                <a:solidFill>
                  <a:schemeClr val="tx1"/>
                </a:solidFill>
              </a:rPr>
              <a:t> ,father to Shri shay </a:t>
            </a:r>
            <a:r>
              <a:rPr lang="en-US" sz="7200" dirty="0" err="1">
                <a:solidFill>
                  <a:schemeClr val="tx1"/>
                </a:solidFill>
              </a:rPr>
              <a:t>Ruia</a:t>
            </a:r>
            <a:r>
              <a:rPr lang="en-US" sz="7200" dirty="0">
                <a:solidFill>
                  <a:schemeClr val="tx1"/>
                </a:solidFill>
              </a:rPr>
              <a:t> and Ravi </a:t>
            </a:r>
            <a:r>
              <a:rPr lang="en-US" sz="7200" dirty="0" err="1">
                <a:solidFill>
                  <a:schemeClr val="tx1"/>
                </a:solidFill>
              </a:rPr>
              <a:t>Ruia</a:t>
            </a:r>
            <a:r>
              <a:rPr lang="en-US" sz="7200" dirty="0">
                <a:solidFill>
                  <a:schemeClr val="tx1"/>
                </a:solidFill>
              </a:rPr>
              <a:t> moved to Chennai of the south Indian state of Tamil Nandu ,to begin two independent business activities. He mentored his sons in the intricacies of business. </a:t>
            </a:r>
            <a:r>
              <a:rPr lang="en-US" sz="7200" dirty="0" err="1">
                <a:solidFill>
                  <a:schemeClr val="tx1"/>
                </a:solidFill>
              </a:rPr>
              <a:t>Wl</a:t>
            </a:r>
            <a:r>
              <a:rPr lang="en-US" sz="7200" dirty="0">
                <a:solidFill>
                  <a:schemeClr val="tx1"/>
                </a:solidFill>
              </a:rPr>
              <a:t> %44 shri </a:t>
            </a:r>
            <a:r>
              <a:rPr lang="en-US" sz="7200" dirty="0" err="1">
                <a:solidFill>
                  <a:schemeClr val="tx1"/>
                </a:solidFill>
              </a:rPr>
              <a:t>Nandkishor</a:t>
            </a:r>
            <a:r>
              <a:rPr lang="en-US" sz="7200" dirty="0">
                <a:solidFill>
                  <a:schemeClr val="tx1"/>
                </a:solidFill>
              </a:rPr>
              <a:t> </a:t>
            </a:r>
            <a:r>
              <a:rPr lang="en-US" sz="7200" dirty="0" err="1">
                <a:solidFill>
                  <a:schemeClr val="tx1"/>
                </a:solidFill>
              </a:rPr>
              <a:t>Ruia</a:t>
            </a:r>
            <a:r>
              <a:rPr lang="en-US" sz="7200" dirty="0">
                <a:solidFill>
                  <a:schemeClr val="tx1"/>
                </a:solidFill>
              </a:rPr>
              <a:t> passed away in 1969, the brothers laid the foundation of the grow</a:t>
            </a:r>
          </a:p>
          <a:p>
            <a:pPr marL="342900" indent="-342900">
              <a:buFont typeface="Wingdings" panose="05000000000000000000" pitchFamily="2" charset="2"/>
              <a:buChar char="Ø"/>
            </a:pPr>
            <a:endParaRPr lang="en-US" sz="7200" b="0" i="0" dirty="0">
              <a:solidFill>
                <a:schemeClr val="tx1"/>
              </a:solidFill>
              <a:effectLst/>
              <a:latin typeface="Google Sans"/>
            </a:endParaRPr>
          </a:p>
          <a:p>
            <a:pPr marL="342900" indent="-342900">
              <a:buFont typeface="Wingdings" panose="05000000000000000000" pitchFamily="2" charset="2"/>
              <a:buChar char="Ø"/>
            </a:pPr>
            <a:r>
              <a:rPr lang="en-US" sz="7200" dirty="0">
                <a:solidFill>
                  <a:schemeClr val="tx1"/>
                </a:solidFill>
              </a:rPr>
              <a:t>The NATIONAL ENGG. WORKS group began its operations with the construction of an outer break water in ft4 Chennai port. It quickly moved to </a:t>
            </a:r>
            <a:r>
              <a:rPr lang="en-US" sz="7200" dirty="0" err="1">
                <a:solidFill>
                  <a:schemeClr val="tx1"/>
                </a:solidFill>
              </a:rPr>
              <a:t>cApitalise</a:t>
            </a:r>
            <a:r>
              <a:rPr lang="en-US" sz="7200" dirty="0">
                <a:solidFill>
                  <a:schemeClr val="tx1"/>
                </a:solidFill>
              </a:rPr>
              <a:t> on every emerging business opportunity become Indian's first private company to buy a tanker in 1976.The group also invest in a diverse shipping fleet and oil rigs, when government of India opened up the </a:t>
            </a:r>
            <a:r>
              <a:rPr lang="en-US" sz="7200" dirty="0" err="1">
                <a:solidFill>
                  <a:schemeClr val="tx1"/>
                </a:solidFill>
              </a:rPr>
              <a:t>shippi</a:t>
            </a:r>
            <a:r>
              <a:rPr lang="en-US" sz="7200" dirty="0">
                <a:solidFill>
                  <a:schemeClr val="tx1"/>
                </a:solidFill>
              </a:rPr>
              <a:t> and drilling business to private players in the 1960</a:t>
            </a:r>
            <a:endParaRPr lang="en-US" sz="7200" b="0" i="0" dirty="0">
              <a:solidFill>
                <a:schemeClr val="tx1"/>
              </a:solidFill>
              <a:effectLst/>
              <a:latin typeface="Google Sans"/>
            </a:endParaRPr>
          </a:p>
          <a:p>
            <a:pPr marL="342900" indent="-342900">
              <a:buFont typeface="Wingdings" panose="05000000000000000000" pitchFamily="2" charset="2"/>
              <a:buChar char="Ø"/>
            </a:pPr>
            <a:endParaRPr lang="en-US" sz="8000" b="0" i="0" dirty="0">
              <a:solidFill>
                <a:schemeClr val="tx1"/>
              </a:solidFill>
              <a:effectLst/>
              <a:latin typeface="Google Sans"/>
            </a:endParaRPr>
          </a:p>
          <a:p>
            <a:pPr algn="l"/>
            <a:r>
              <a:rPr lang="en-US" sz="8000" b="0" i="0" dirty="0">
                <a:solidFill>
                  <a:schemeClr val="tx1"/>
                </a:solidFill>
                <a:effectLst/>
                <a:latin typeface="Google Sans"/>
              </a:rPr>
              <a:t>.</a:t>
            </a:r>
          </a:p>
          <a:p>
            <a:br>
              <a:rPr lang="en-US" sz="8000" dirty="0">
                <a:solidFill>
                  <a:schemeClr val="tx1"/>
                </a:solidFill>
              </a:rPr>
            </a:br>
            <a:r>
              <a:rPr lang="en-US" b="0" i="0" dirty="0">
                <a:solidFill>
                  <a:schemeClr val="tx1"/>
                </a:solidFill>
                <a:effectLst/>
                <a:latin typeface="Google Sans"/>
              </a:rPr>
              <a:t>. </a:t>
            </a:r>
          </a:p>
          <a:p>
            <a:pPr marL="342900" indent="-342900" algn="l">
              <a:buFont typeface="Wingdings" panose="05000000000000000000" pitchFamily="2" charset="2"/>
              <a:buChar char="Ø"/>
            </a:pPr>
            <a:endParaRPr lang="en-US" b="0" i="0" dirty="0">
              <a:solidFill>
                <a:schemeClr val="tx1"/>
              </a:solidFill>
              <a:effectLst/>
              <a:latin typeface="Google Sans"/>
            </a:endParaRPr>
          </a:p>
          <a:p>
            <a:br>
              <a:rPr lang="en-US" dirty="0"/>
            </a:br>
            <a:endParaRPr lang="en-US" b="0" i="0" dirty="0">
              <a:solidFill>
                <a:schemeClr val="tx1"/>
              </a:solidFill>
              <a:effectLst/>
              <a:latin typeface="Google Sans"/>
            </a:endParaRPr>
          </a:p>
          <a:p>
            <a:br>
              <a:rPr lang="en-US" dirty="0"/>
            </a:br>
            <a:endParaRPr lang="en-IN" dirty="0"/>
          </a:p>
        </p:txBody>
      </p:sp>
      <p:sp>
        <p:nvSpPr>
          <p:cNvPr id="6" name="Subtitle 2">
            <a:extLst>
              <a:ext uri="{FF2B5EF4-FFF2-40B4-BE49-F238E27FC236}">
                <a16:creationId xmlns:a16="http://schemas.microsoft.com/office/drawing/2014/main" id="{0E180F6E-5453-527B-540A-B7A65643E717}"/>
              </a:ext>
            </a:extLst>
          </p:cNvPr>
          <p:cNvSpPr txBox="1">
            <a:spLocks/>
          </p:cNvSpPr>
          <p:nvPr/>
        </p:nvSpPr>
        <p:spPr>
          <a:xfrm>
            <a:off x="9731829" y="5057192"/>
            <a:ext cx="936169"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7" name="TextBox 1048644">
            <a:extLst>
              <a:ext uri="{FF2B5EF4-FFF2-40B4-BE49-F238E27FC236}">
                <a16:creationId xmlns:a16="http://schemas.microsoft.com/office/drawing/2014/main" id="{3EE57571-FE5D-A36B-E4BE-242154E089E4}"/>
              </a:ext>
            </a:extLst>
          </p:cNvPr>
          <p:cNvSpPr txBox="1"/>
          <p:nvPr/>
        </p:nvSpPr>
        <p:spPr>
          <a:xfrm>
            <a:off x="7315200" y="6268432"/>
            <a:ext cx="3044825"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9" name="TextBox 1048646">
            <a:extLst>
              <a:ext uri="{FF2B5EF4-FFF2-40B4-BE49-F238E27FC236}">
                <a16:creationId xmlns:a16="http://schemas.microsoft.com/office/drawing/2014/main" id="{B984C8B2-9537-8A37-59EB-6E8E826F4D5F}"/>
              </a:ext>
            </a:extLst>
          </p:cNvPr>
          <p:cNvSpPr txBox="1"/>
          <p:nvPr/>
        </p:nvSpPr>
        <p:spPr>
          <a:xfrm>
            <a:off x="2798220" y="6491288"/>
            <a:ext cx="617645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10" name="Picture 9">
            <a:extLst>
              <a:ext uri="{FF2B5EF4-FFF2-40B4-BE49-F238E27FC236}">
                <a16:creationId xmlns:a16="http://schemas.microsoft.com/office/drawing/2014/main" id="{1F50F1E2-FED4-A792-A27D-D1237E7CFC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540" y="212119"/>
            <a:ext cx="949454" cy="898525"/>
          </a:xfrm>
          <a:prstGeom prst="rect">
            <a:avLst/>
          </a:prstGeom>
        </p:spPr>
      </p:pic>
      <p:pic>
        <p:nvPicPr>
          <p:cNvPr id="11" name="Picture 10">
            <a:extLst>
              <a:ext uri="{FF2B5EF4-FFF2-40B4-BE49-F238E27FC236}">
                <a16:creationId xmlns:a16="http://schemas.microsoft.com/office/drawing/2014/main" id="{3034C116-5308-057D-1E5B-CA6FD0CA0D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2841" y="212119"/>
            <a:ext cx="949455" cy="979070"/>
          </a:xfrm>
          <a:prstGeom prst="rect">
            <a:avLst/>
          </a:prstGeom>
        </p:spPr>
      </p:pic>
      <p:sp>
        <p:nvSpPr>
          <p:cNvPr id="12" name="TextBox 11">
            <a:extLst>
              <a:ext uri="{FF2B5EF4-FFF2-40B4-BE49-F238E27FC236}">
                <a16:creationId xmlns:a16="http://schemas.microsoft.com/office/drawing/2014/main" id="{50A9A292-B0B6-4A81-44F4-4C33987880B6}"/>
              </a:ext>
            </a:extLst>
          </p:cNvPr>
          <p:cNvSpPr txBox="1"/>
          <p:nvPr/>
        </p:nvSpPr>
        <p:spPr>
          <a:xfrm>
            <a:off x="231386" y="6491288"/>
            <a:ext cx="1951978"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3" name="TextBox 12">
            <a:extLst>
              <a:ext uri="{FF2B5EF4-FFF2-40B4-BE49-F238E27FC236}">
                <a16:creationId xmlns:a16="http://schemas.microsoft.com/office/drawing/2014/main" id="{0AFD0127-979E-802F-F148-93CA2841BD0D}"/>
              </a:ext>
            </a:extLst>
          </p:cNvPr>
          <p:cNvSpPr txBox="1"/>
          <p:nvPr/>
        </p:nvSpPr>
        <p:spPr>
          <a:xfrm>
            <a:off x="9772268" y="6450994"/>
            <a:ext cx="2220685"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spTree>
    <p:extLst>
      <p:ext uri="{BB962C8B-B14F-4D97-AF65-F5344CB8AC3E}">
        <p14:creationId xmlns:p14="http://schemas.microsoft.com/office/powerpoint/2010/main" val="71814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938E-C3C1-8390-1015-1666EA911253}"/>
              </a:ext>
            </a:extLst>
          </p:cNvPr>
          <p:cNvSpPr>
            <a:spLocks noGrp="1"/>
          </p:cNvSpPr>
          <p:nvPr>
            <p:ph type="title"/>
          </p:nvPr>
        </p:nvSpPr>
        <p:spPr>
          <a:xfrm>
            <a:off x="4175463" y="170818"/>
            <a:ext cx="3149601" cy="719164"/>
          </a:xfrm>
        </p:spPr>
        <p:txBody>
          <a:bodyPr/>
          <a:lstStyle/>
          <a:p>
            <a:r>
              <a:rPr lang="en-IN" dirty="0">
                <a:solidFill>
                  <a:schemeClr val="bg1"/>
                </a:solidFill>
              </a:rPr>
              <a:t>FLOWCHART</a:t>
            </a:r>
          </a:p>
        </p:txBody>
      </p:sp>
      <p:sp>
        <p:nvSpPr>
          <p:cNvPr id="4" name="Subtitle 2">
            <a:extLst>
              <a:ext uri="{FF2B5EF4-FFF2-40B4-BE49-F238E27FC236}">
                <a16:creationId xmlns:a16="http://schemas.microsoft.com/office/drawing/2014/main" id="{9FED1CF7-278F-D30F-8AE5-F7DE0B05EFDD}"/>
              </a:ext>
            </a:extLst>
          </p:cNvPr>
          <p:cNvSpPr txBox="1">
            <a:spLocks/>
          </p:cNvSpPr>
          <p:nvPr/>
        </p:nvSpPr>
        <p:spPr>
          <a:xfrm>
            <a:off x="9731829" y="5057192"/>
            <a:ext cx="936169"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E963EE5A-00FF-B4E9-FF32-7FADF1405452}"/>
              </a:ext>
            </a:extLst>
          </p:cNvPr>
          <p:cNvSpPr txBox="1"/>
          <p:nvPr/>
        </p:nvSpPr>
        <p:spPr>
          <a:xfrm>
            <a:off x="7315200" y="6268432"/>
            <a:ext cx="3044825"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64558C7B-0D0C-BE2B-F769-3D4DA32F533F}"/>
              </a:ext>
            </a:extLst>
          </p:cNvPr>
          <p:cNvSpPr txBox="1"/>
          <p:nvPr/>
        </p:nvSpPr>
        <p:spPr>
          <a:xfrm>
            <a:off x="5886450" y="889982"/>
            <a:ext cx="457200"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5564BEE2-1129-7D09-4840-28D0D1E3386E}"/>
              </a:ext>
            </a:extLst>
          </p:cNvPr>
          <p:cNvSpPr txBox="1"/>
          <p:nvPr/>
        </p:nvSpPr>
        <p:spPr>
          <a:xfrm>
            <a:off x="2798220" y="6491288"/>
            <a:ext cx="617645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399BDC57-C801-9B8C-5D96-973D1FF5D5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72" y="189987"/>
            <a:ext cx="920563" cy="871184"/>
          </a:xfrm>
          <a:prstGeom prst="rect">
            <a:avLst/>
          </a:prstGeom>
        </p:spPr>
      </p:pic>
      <p:pic>
        <p:nvPicPr>
          <p:cNvPr id="9" name="Picture 8">
            <a:extLst>
              <a:ext uri="{FF2B5EF4-FFF2-40B4-BE49-F238E27FC236}">
                <a16:creationId xmlns:a16="http://schemas.microsoft.com/office/drawing/2014/main" id="{E8E5BE29-E648-C0F4-4107-2D07DB1105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0916" y="170818"/>
            <a:ext cx="949455" cy="979070"/>
          </a:xfrm>
          <a:prstGeom prst="rect">
            <a:avLst/>
          </a:prstGeom>
        </p:spPr>
      </p:pic>
      <p:sp>
        <p:nvSpPr>
          <p:cNvPr id="10" name="TextBox 9">
            <a:extLst>
              <a:ext uri="{FF2B5EF4-FFF2-40B4-BE49-F238E27FC236}">
                <a16:creationId xmlns:a16="http://schemas.microsoft.com/office/drawing/2014/main" id="{BC009A68-2C8D-61DE-132A-0778E206CFC6}"/>
              </a:ext>
            </a:extLst>
          </p:cNvPr>
          <p:cNvSpPr txBox="1"/>
          <p:nvPr/>
        </p:nvSpPr>
        <p:spPr>
          <a:xfrm>
            <a:off x="231386" y="6491288"/>
            <a:ext cx="1951978"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91FD39EA-2DDF-824A-F16A-15CE07B6807E}"/>
              </a:ext>
            </a:extLst>
          </p:cNvPr>
          <p:cNvSpPr txBox="1"/>
          <p:nvPr/>
        </p:nvSpPr>
        <p:spPr>
          <a:xfrm>
            <a:off x="9772268" y="6450994"/>
            <a:ext cx="2220685"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15" name="Content Placeholder 14">
            <a:extLst>
              <a:ext uri="{FF2B5EF4-FFF2-40B4-BE49-F238E27FC236}">
                <a16:creationId xmlns:a16="http://schemas.microsoft.com/office/drawing/2014/main" id="{AFC573F6-42A9-D662-39DE-D7B99C65A7C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80775" y="977467"/>
            <a:ext cx="6811347" cy="5066522"/>
          </a:xfrm>
        </p:spPr>
      </p:pic>
    </p:spTree>
    <p:extLst>
      <p:ext uri="{BB962C8B-B14F-4D97-AF65-F5344CB8AC3E}">
        <p14:creationId xmlns:p14="http://schemas.microsoft.com/office/powerpoint/2010/main" val="113014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F58-C248-68AB-A04A-0C32CA4293D0}"/>
              </a:ext>
            </a:extLst>
          </p:cNvPr>
          <p:cNvSpPr>
            <a:spLocks noGrp="1"/>
          </p:cNvSpPr>
          <p:nvPr>
            <p:ph type="title"/>
          </p:nvPr>
        </p:nvSpPr>
        <p:spPr>
          <a:xfrm>
            <a:off x="3727391" y="67675"/>
            <a:ext cx="3932107" cy="746689"/>
          </a:xfrm>
        </p:spPr>
        <p:txBody>
          <a:bodyPr>
            <a:normAutofit fontScale="90000"/>
          </a:bodyPr>
          <a:lstStyle/>
          <a:p>
            <a:r>
              <a:rPr lang="en-IN" dirty="0">
                <a:solidFill>
                  <a:schemeClr val="bg2"/>
                </a:solidFill>
              </a:rPr>
              <a:t>RESEARCH PROCESS </a:t>
            </a:r>
          </a:p>
        </p:txBody>
      </p:sp>
      <p:sp>
        <p:nvSpPr>
          <p:cNvPr id="3" name="Content Placeholder 2">
            <a:extLst>
              <a:ext uri="{FF2B5EF4-FFF2-40B4-BE49-F238E27FC236}">
                <a16:creationId xmlns:a16="http://schemas.microsoft.com/office/drawing/2014/main" id="{0A8B2F3A-1459-A18A-7C36-27C7C04A2667}"/>
              </a:ext>
            </a:extLst>
          </p:cNvPr>
          <p:cNvSpPr>
            <a:spLocks noGrp="1"/>
          </p:cNvSpPr>
          <p:nvPr>
            <p:ph idx="1"/>
          </p:nvPr>
        </p:nvSpPr>
        <p:spPr>
          <a:xfrm>
            <a:off x="1117600" y="1159440"/>
            <a:ext cx="9929811" cy="4937125"/>
          </a:xfrm>
        </p:spPr>
        <p:txBody>
          <a:bodyPr>
            <a:noAutofit/>
          </a:bodyPr>
          <a:lstStyle/>
          <a:p>
            <a:pPr algn="l">
              <a:buFont typeface="Wingdings" panose="05000000000000000000" pitchFamily="2" charset="2"/>
              <a:buChar char="Ø"/>
            </a:pPr>
            <a:r>
              <a:rPr lang="en-US" sz="1800" dirty="0"/>
              <a:t>The first stage of marketing research calls for developing the most efficient plan for getting need to know the cost of the research plan before approving it. Design research approaches instrument and sampling plan. </a:t>
            </a:r>
          </a:p>
          <a:p>
            <a:pPr algn="l">
              <a:buFont typeface="Wingdings" panose="05000000000000000000" pitchFamily="2" charset="2"/>
              <a:buChar char="Ø"/>
            </a:pPr>
            <a:r>
              <a:rPr lang="en-US" sz="1800" dirty="0">
                <a:solidFill>
                  <a:schemeClr val="bg1"/>
                </a:solidFill>
              </a:rPr>
              <a:t>DATA ROURCE</a:t>
            </a:r>
            <a:r>
              <a:rPr lang="en-US" sz="1800" dirty="0"/>
              <a:t> :The research can gather secondary data primary data both. </a:t>
            </a:r>
          </a:p>
          <a:p>
            <a:pPr algn="l">
              <a:buFont typeface="Wingdings" panose="05000000000000000000" pitchFamily="2" charset="2"/>
              <a:buChar char="Ø"/>
            </a:pPr>
            <a:r>
              <a:rPr lang="en-US" sz="1800" dirty="0">
                <a:solidFill>
                  <a:schemeClr val="bg1"/>
                </a:solidFill>
              </a:rPr>
              <a:t>PRIMARY DATA: </a:t>
            </a:r>
            <a:r>
              <a:rPr lang="en-US" sz="1800" dirty="0"/>
              <a:t>Primary data are gathered for specific purpose or for a specific research project. It is very important to know that when the needed data do exit or are dated inaccurate or unreliable the researcher will have to collect Primary data. Most marketing research project involves some Primary data collection.</a:t>
            </a:r>
          </a:p>
          <a:p>
            <a:pPr algn="l">
              <a:buFont typeface="Wingdings" panose="05000000000000000000" pitchFamily="2" charset="2"/>
              <a:buChar char="Ø"/>
            </a:pPr>
            <a:r>
              <a:rPr lang="en-US" sz="1800" dirty="0"/>
              <a:t> </a:t>
            </a:r>
            <a:r>
              <a:rPr lang="en-US" sz="1800" dirty="0">
                <a:solidFill>
                  <a:schemeClr val="bg1"/>
                </a:solidFill>
              </a:rPr>
              <a:t>SECONDARY DATA: </a:t>
            </a:r>
            <a:r>
              <a:rPr lang="en-US" sz="1800" dirty="0"/>
              <a:t>Secondary data are data that were collected for another purpose and already somewhere. Researcher usually starts their investigation by examining Secondary data to see whether their problems can </a:t>
            </a:r>
            <a:r>
              <a:rPr lang="en-US" sz="1800" dirty="0" err="1"/>
              <a:t>bepartly</a:t>
            </a:r>
            <a:r>
              <a:rPr lang="en-US" sz="1800" dirty="0"/>
              <a:t> or wholly solved without collection costly primary data</a:t>
            </a:r>
            <a:r>
              <a:rPr lang="en-US" sz="1800" b="0" i="0" dirty="0">
                <a:effectLst/>
                <a:latin typeface="Google Sans"/>
              </a:rPr>
              <a:t>.</a:t>
            </a:r>
            <a:r>
              <a:rPr lang="en-US" sz="1800" dirty="0"/>
              <a:t> I this project I have collected primary &amp; secondary data</a:t>
            </a:r>
            <a:endParaRPr lang="en-US" sz="1800" b="0" i="0" dirty="0">
              <a:effectLst/>
              <a:latin typeface="Google Sans"/>
            </a:endParaRPr>
          </a:p>
          <a:p>
            <a:pPr algn="l">
              <a:buFont typeface="Wingdings" panose="05000000000000000000" pitchFamily="2" charset="2"/>
              <a:buChar char="Ø"/>
            </a:pPr>
            <a:endParaRPr lang="en-US" sz="2000" b="0" i="0" dirty="0">
              <a:effectLst/>
              <a:latin typeface="Google Sans"/>
            </a:endParaRPr>
          </a:p>
        </p:txBody>
      </p:sp>
      <p:sp>
        <p:nvSpPr>
          <p:cNvPr id="4" name="Subtitle 2">
            <a:extLst>
              <a:ext uri="{FF2B5EF4-FFF2-40B4-BE49-F238E27FC236}">
                <a16:creationId xmlns:a16="http://schemas.microsoft.com/office/drawing/2014/main" id="{41810AA4-153A-284B-3886-B24B36D390EB}"/>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933DC148-FB23-F274-7EE6-53399839585E}"/>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8D02B79A-507D-7E3F-48B7-C93FB73C964B}"/>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4DE5FDFE-CF8F-8D51-8E65-62A15AB05C15}"/>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D79534EF-DFF6-7999-7155-D949DC972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685" y="261514"/>
            <a:ext cx="917915" cy="898525"/>
          </a:xfrm>
          <a:prstGeom prst="rect">
            <a:avLst/>
          </a:prstGeom>
        </p:spPr>
      </p:pic>
      <p:pic>
        <p:nvPicPr>
          <p:cNvPr id="9" name="Picture 8">
            <a:extLst>
              <a:ext uri="{FF2B5EF4-FFF2-40B4-BE49-F238E27FC236}">
                <a16:creationId xmlns:a16="http://schemas.microsoft.com/office/drawing/2014/main" id="{D422E551-51FE-34BD-C92D-27B1EA679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9494" y="189895"/>
            <a:ext cx="917916" cy="979070"/>
          </a:xfrm>
          <a:prstGeom prst="rect">
            <a:avLst/>
          </a:prstGeom>
        </p:spPr>
      </p:pic>
      <p:sp>
        <p:nvSpPr>
          <p:cNvPr id="10" name="TextBox 9">
            <a:extLst>
              <a:ext uri="{FF2B5EF4-FFF2-40B4-BE49-F238E27FC236}">
                <a16:creationId xmlns:a16="http://schemas.microsoft.com/office/drawing/2014/main" id="{B210C25A-F7FD-1EEF-6F34-CBA804C27E64}"/>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D612C031-3BF6-A220-9991-C4F76A6A84A4}"/>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spTree>
    <p:extLst>
      <p:ext uri="{BB962C8B-B14F-4D97-AF65-F5344CB8AC3E}">
        <p14:creationId xmlns:p14="http://schemas.microsoft.com/office/powerpoint/2010/main" val="29351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ED7AA426-B979-8E7E-55E9-4CCC0679036A}"/>
              </a:ext>
            </a:extLst>
          </p:cNvPr>
          <p:cNvSpPr txBox="1">
            <a:spLocks/>
          </p:cNvSpPr>
          <p:nvPr/>
        </p:nvSpPr>
        <p:spPr>
          <a:xfrm>
            <a:off x="3042881" y="207573"/>
            <a:ext cx="6047873" cy="746689"/>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IN" dirty="0">
                <a:solidFill>
                  <a:schemeClr val="bg2"/>
                </a:solidFill>
              </a:rPr>
              <a:t>DATA ANALYSIS AND INTERPRETATION</a:t>
            </a:r>
          </a:p>
        </p:txBody>
      </p:sp>
      <p:sp>
        <p:nvSpPr>
          <p:cNvPr id="25" name="Content Placeholder 2">
            <a:extLst>
              <a:ext uri="{FF2B5EF4-FFF2-40B4-BE49-F238E27FC236}">
                <a16:creationId xmlns:a16="http://schemas.microsoft.com/office/drawing/2014/main" id="{9C400BD9-909E-6974-512B-40C6DC6AF0AF}"/>
              </a:ext>
            </a:extLst>
          </p:cNvPr>
          <p:cNvSpPr txBox="1">
            <a:spLocks/>
          </p:cNvSpPr>
          <p:nvPr/>
        </p:nvSpPr>
        <p:spPr>
          <a:xfrm>
            <a:off x="1840929" y="1360556"/>
            <a:ext cx="9929811" cy="493712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solidFill>
                  <a:schemeClr val="tx1"/>
                </a:solidFill>
              </a:rPr>
              <a:t>1..Do you know about the Essar steel? 68 </a:t>
            </a:r>
          </a:p>
          <a:p>
            <a:r>
              <a:rPr lang="en-US" dirty="0">
                <a:solidFill>
                  <a:schemeClr val="tx1"/>
                </a:solidFill>
              </a:rPr>
              <a:t>Yes 35.2% </a:t>
            </a:r>
          </a:p>
          <a:p>
            <a:r>
              <a:rPr lang="en-US" dirty="0">
                <a:solidFill>
                  <a:schemeClr val="tx1"/>
                </a:solidFill>
              </a:rPr>
              <a:t>No. 65.8%</a:t>
            </a:r>
          </a:p>
          <a:p>
            <a:endParaRPr lang="en-US" dirty="0">
              <a:solidFill>
                <a:schemeClr val="tx1"/>
              </a:solidFill>
              <a:latin typeface="Google Sans"/>
            </a:endParaRPr>
          </a:p>
          <a:p>
            <a:endParaRPr lang="en-US" dirty="0">
              <a:solidFill>
                <a:schemeClr val="tx1"/>
              </a:solidFill>
              <a:latin typeface="Google Sans"/>
            </a:endParaRPr>
          </a:p>
          <a:p>
            <a:endParaRPr lang="en-US" dirty="0">
              <a:solidFill>
                <a:schemeClr val="tx1"/>
              </a:solidFill>
              <a:latin typeface="Google Sans"/>
            </a:endParaRPr>
          </a:p>
        </p:txBody>
      </p:sp>
      <p:sp>
        <p:nvSpPr>
          <p:cNvPr id="26" name="Subtitle 2">
            <a:extLst>
              <a:ext uri="{FF2B5EF4-FFF2-40B4-BE49-F238E27FC236}">
                <a16:creationId xmlns:a16="http://schemas.microsoft.com/office/drawing/2014/main" id="{FCF68343-AF74-A166-E57B-FAB679723902}"/>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27" name="TextBox 1048644">
            <a:extLst>
              <a:ext uri="{FF2B5EF4-FFF2-40B4-BE49-F238E27FC236}">
                <a16:creationId xmlns:a16="http://schemas.microsoft.com/office/drawing/2014/main" id="{F5561B1E-FDFF-4258-32AB-C10A69654D35}"/>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28" name="TextBox 1048645">
            <a:extLst>
              <a:ext uri="{FF2B5EF4-FFF2-40B4-BE49-F238E27FC236}">
                <a16:creationId xmlns:a16="http://schemas.microsoft.com/office/drawing/2014/main" id="{5D7D855A-76A7-11EA-A10C-195B2C37D3EA}"/>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29" name="TextBox 1048646">
            <a:extLst>
              <a:ext uri="{FF2B5EF4-FFF2-40B4-BE49-F238E27FC236}">
                <a16:creationId xmlns:a16="http://schemas.microsoft.com/office/drawing/2014/main" id="{293B7FE9-AC10-B02B-EF74-5F15678BCCC3}"/>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30" name="Picture 29">
            <a:extLst>
              <a:ext uri="{FF2B5EF4-FFF2-40B4-BE49-F238E27FC236}">
                <a16:creationId xmlns:a16="http://schemas.microsoft.com/office/drawing/2014/main" id="{1DAAE242-7CCD-2067-68FC-2530F6D7C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26" y="212119"/>
            <a:ext cx="917915" cy="898525"/>
          </a:xfrm>
          <a:prstGeom prst="rect">
            <a:avLst/>
          </a:prstGeom>
        </p:spPr>
      </p:pic>
      <p:pic>
        <p:nvPicPr>
          <p:cNvPr id="31" name="Picture 30">
            <a:extLst>
              <a:ext uri="{FF2B5EF4-FFF2-40B4-BE49-F238E27FC236}">
                <a16:creationId xmlns:a16="http://schemas.microsoft.com/office/drawing/2014/main" id="{828DB451-DD8C-1ABD-F7C2-C99BD28C91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9494" y="131574"/>
            <a:ext cx="917916" cy="979070"/>
          </a:xfrm>
          <a:prstGeom prst="rect">
            <a:avLst/>
          </a:prstGeom>
        </p:spPr>
      </p:pic>
      <p:sp>
        <p:nvSpPr>
          <p:cNvPr id="32" name="TextBox 31">
            <a:extLst>
              <a:ext uri="{FF2B5EF4-FFF2-40B4-BE49-F238E27FC236}">
                <a16:creationId xmlns:a16="http://schemas.microsoft.com/office/drawing/2014/main" id="{10D16C18-E110-33BB-A832-06EA8D7FCE2C}"/>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33" name="TextBox 32">
            <a:extLst>
              <a:ext uri="{FF2B5EF4-FFF2-40B4-BE49-F238E27FC236}">
                <a16:creationId xmlns:a16="http://schemas.microsoft.com/office/drawing/2014/main" id="{9A3E04BF-058D-9D60-4913-CB8917A32CE8}"/>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3" name="Picture 2">
            <a:extLst>
              <a:ext uri="{FF2B5EF4-FFF2-40B4-BE49-F238E27FC236}">
                <a16:creationId xmlns:a16="http://schemas.microsoft.com/office/drawing/2014/main" id="{9087660A-70EA-BD9A-7186-2F9F9506C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183" y="1906341"/>
            <a:ext cx="6386004" cy="4503562"/>
          </a:xfrm>
          <a:prstGeom prst="rect">
            <a:avLst/>
          </a:prstGeom>
        </p:spPr>
      </p:pic>
    </p:spTree>
    <p:extLst>
      <p:ext uri="{BB962C8B-B14F-4D97-AF65-F5344CB8AC3E}">
        <p14:creationId xmlns:p14="http://schemas.microsoft.com/office/powerpoint/2010/main" val="417597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AB46-1DBD-3762-389E-DE7B5EE477A8}"/>
              </a:ext>
            </a:extLst>
          </p:cNvPr>
          <p:cNvSpPr>
            <a:spLocks noGrp="1"/>
          </p:cNvSpPr>
          <p:nvPr>
            <p:ph type="title"/>
          </p:nvPr>
        </p:nvSpPr>
        <p:spPr>
          <a:xfrm>
            <a:off x="4820901" y="265025"/>
            <a:ext cx="3119941" cy="679704"/>
          </a:xfrm>
        </p:spPr>
        <p:txBody>
          <a:bodyPr>
            <a:normAutofit/>
          </a:bodyPr>
          <a:lstStyle/>
          <a:p>
            <a:r>
              <a:rPr lang="en-IN" dirty="0">
                <a:solidFill>
                  <a:schemeClr val="bg1"/>
                </a:solidFill>
              </a:rPr>
              <a:t>DATA ANALYSIS</a:t>
            </a:r>
          </a:p>
        </p:txBody>
      </p:sp>
      <p:sp>
        <p:nvSpPr>
          <p:cNvPr id="3" name="Content Placeholder 2">
            <a:extLst>
              <a:ext uri="{FF2B5EF4-FFF2-40B4-BE49-F238E27FC236}">
                <a16:creationId xmlns:a16="http://schemas.microsoft.com/office/drawing/2014/main" id="{1997267F-5CCC-0E57-958D-5E5857626853}"/>
              </a:ext>
            </a:extLst>
          </p:cNvPr>
          <p:cNvSpPr>
            <a:spLocks noGrp="1"/>
          </p:cNvSpPr>
          <p:nvPr>
            <p:ph idx="1"/>
          </p:nvPr>
        </p:nvSpPr>
        <p:spPr>
          <a:xfrm>
            <a:off x="770021" y="1110644"/>
            <a:ext cx="10708389" cy="5214728"/>
          </a:xfrm>
        </p:spPr>
        <p:txBody>
          <a:bodyPr>
            <a:noAutofit/>
          </a:bodyPr>
          <a:lstStyle/>
          <a:p>
            <a:pPr marL="0" indent="0">
              <a:buNone/>
            </a:pPr>
            <a:r>
              <a:rPr lang="en-US" sz="2000" b="1" dirty="0"/>
              <a:t>2..Who according to you are the major competitors operating in your area</a:t>
            </a:r>
            <a:r>
              <a:rPr lang="en-US" sz="1800" dirty="0"/>
              <a:t>? </a:t>
            </a:r>
          </a:p>
          <a:p>
            <a:endParaRPr lang="en-US" sz="1800" dirty="0"/>
          </a:p>
          <a:p>
            <a:r>
              <a:rPr lang="en-IN" sz="1400" dirty="0"/>
              <a:t>      35% TATA </a:t>
            </a:r>
          </a:p>
          <a:p>
            <a:r>
              <a:rPr lang="en-IN" sz="1400" dirty="0"/>
              <a:t>      20% National </a:t>
            </a:r>
          </a:p>
          <a:p>
            <a:r>
              <a:rPr lang="en-IN" sz="1400" dirty="0"/>
              <a:t>    15% ESSAR 30% Jindal</a:t>
            </a:r>
            <a:endParaRPr lang="en-IN" sz="1800" dirty="0">
              <a:highlight>
                <a:srgbClr val="C0C0C0"/>
              </a:highlight>
            </a:endParaRPr>
          </a:p>
        </p:txBody>
      </p:sp>
      <p:sp>
        <p:nvSpPr>
          <p:cNvPr id="4" name="Subtitle 2">
            <a:extLst>
              <a:ext uri="{FF2B5EF4-FFF2-40B4-BE49-F238E27FC236}">
                <a16:creationId xmlns:a16="http://schemas.microsoft.com/office/drawing/2014/main" id="{D583C043-E31D-497A-F7AD-8124691EC9C9}"/>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3A8F5FA4-A738-29C4-A5CC-6996CAF71B22}"/>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E0DB9EE9-CD68-190A-34BF-5668E4EDEA5A}"/>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2B189D88-672A-73E5-22AC-8652E1D37F58}"/>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DEC71D51-4EF0-4BEC-A9F7-2AF4162D08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879" y="212119"/>
            <a:ext cx="917915" cy="898525"/>
          </a:xfrm>
          <a:prstGeom prst="rect">
            <a:avLst/>
          </a:prstGeom>
        </p:spPr>
      </p:pic>
      <p:pic>
        <p:nvPicPr>
          <p:cNvPr id="9" name="Picture 8">
            <a:extLst>
              <a:ext uri="{FF2B5EF4-FFF2-40B4-BE49-F238E27FC236}">
                <a16:creationId xmlns:a16="http://schemas.microsoft.com/office/drawing/2014/main" id="{BAB3E311-E1EF-2745-B1EF-324D8EEE70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2205" y="139698"/>
            <a:ext cx="917916" cy="979070"/>
          </a:xfrm>
          <a:prstGeom prst="rect">
            <a:avLst/>
          </a:prstGeom>
        </p:spPr>
      </p:pic>
      <p:sp>
        <p:nvSpPr>
          <p:cNvPr id="10" name="TextBox 9">
            <a:extLst>
              <a:ext uri="{FF2B5EF4-FFF2-40B4-BE49-F238E27FC236}">
                <a16:creationId xmlns:a16="http://schemas.microsoft.com/office/drawing/2014/main" id="{87D9DF2A-9AA3-335A-9F99-5CB7F67334D4}"/>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528F1109-8BCA-A954-5A3F-A011604DE38A}"/>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17" name="Picture 16">
            <a:extLst>
              <a:ext uri="{FF2B5EF4-FFF2-40B4-BE49-F238E27FC236}">
                <a16:creationId xmlns:a16="http://schemas.microsoft.com/office/drawing/2014/main" id="{07B7345F-2288-1D03-7110-076D34A5C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829" y="1680794"/>
            <a:ext cx="6515665" cy="4587638"/>
          </a:xfrm>
          <a:prstGeom prst="rect">
            <a:avLst/>
          </a:prstGeom>
        </p:spPr>
      </p:pic>
    </p:spTree>
    <p:extLst>
      <p:ext uri="{BB962C8B-B14F-4D97-AF65-F5344CB8AC3E}">
        <p14:creationId xmlns:p14="http://schemas.microsoft.com/office/powerpoint/2010/main" val="39436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0F39-8998-FE1D-47C7-2A4D81DFF660}"/>
              </a:ext>
            </a:extLst>
          </p:cNvPr>
          <p:cNvSpPr>
            <a:spLocks noGrp="1"/>
          </p:cNvSpPr>
          <p:nvPr>
            <p:ph type="ctrTitle"/>
          </p:nvPr>
        </p:nvSpPr>
        <p:spPr>
          <a:xfrm>
            <a:off x="3149600" y="352737"/>
            <a:ext cx="5825080" cy="683859"/>
          </a:xfrm>
        </p:spPr>
        <p:txBody>
          <a:bodyPr>
            <a:normAutofit fontScale="90000"/>
          </a:bodyPr>
          <a:lstStyle/>
          <a:p>
            <a:r>
              <a:rPr lang="en-IN" dirty="0">
                <a:solidFill>
                  <a:schemeClr val="bg1"/>
                </a:solidFill>
              </a:rPr>
              <a:t>DATA ANALYSIS</a:t>
            </a:r>
          </a:p>
        </p:txBody>
      </p:sp>
      <p:sp>
        <p:nvSpPr>
          <p:cNvPr id="3" name="Subtitle 2">
            <a:extLst>
              <a:ext uri="{FF2B5EF4-FFF2-40B4-BE49-F238E27FC236}">
                <a16:creationId xmlns:a16="http://schemas.microsoft.com/office/drawing/2014/main" id="{87649EF0-AA4A-B214-F374-4F32004E6DEC}"/>
              </a:ext>
            </a:extLst>
          </p:cNvPr>
          <p:cNvSpPr>
            <a:spLocks noGrp="1"/>
          </p:cNvSpPr>
          <p:nvPr>
            <p:ph type="subTitle" idx="1"/>
          </p:nvPr>
        </p:nvSpPr>
        <p:spPr>
          <a:xfrm>
            <a:off x="1203158" y="1293206"/>
            <a:ext cx="10123300" cy="4975226"/>
          </a:xfrm>
        </p:spPr>
        <p:txBody>
          <a:bodyPr>
            <a:normAutofit/>
          </a:bodyPr>
          <a:lstStyle/>
          <a:p>
            <a:pPr lvl="2" algn="l"/>
            <a:r>
              <a:rPr lang="en-US" sz="2400" dirty="0"/>
              <a:t>3. Which company’s product you are using right now? </a:t>
            </a:r>
          </a:p>
          <a:p>
            <a:pPr lvl="2" algn="l"/>
            <a:r>
              <a:rPr lang="en-US" sz="2400" dirty="0"/>
              <a:t>40% Use Tata GC sheet </a:t>
            </a:r>
          </a:p>
          <a:p>
            <a:pPr lvl="2" algn="l"/>
            <a:r>
              <a:rPr lang="en-US" sz="2400" dirty="0"/>
              <a:t>20% use Jindal GC Sheet </a:t>
            </a:r>
          </a:p>
          <a:p>
            <a:pPr lvl="2" algn="l"/>
            <a:r>
              <a:rPr lang="en-US" sz="2400" dirty="0"/>
              <a:t>30% use National GC Sheet </a:t>
            </a:r>
          </a:p>
          <a:p>
            <a:pPr lvl="2" algn="l"/>
            <a:r>
              <a:rPr lang="en-US" sz="2400" dirty="0"/>
              <a:t>10% use Essar GC Sheet</a:t>
            </a:r>
            <a:endParaRPr lang="en-IN" sz="2400" dirty="0">
              <a:solidFill>
                <a:schemeClr val="tx1"/>
              </a:solidFill>
            </a:endParaRPr>
          </a:p>
        </p:txBody>
      </p:sp>
      <p:sp>
        <p:nvSpPr>
          <p:cNvPr id="4" name="Subtitle 2">
            <a:extLst>
              <a:ext uri="{FF2B5EF4-FFF2-40B4-BE49-F238E27FC236}">
                <a16:creationId xmlns:a16="http://schemas.microsoft.com/office/drawing/2014/main" id="{E46D188B-384C-F934-6E55-4E54D4446499}"/>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A069581A-2D02-1A5F-E933-016F4FAA1BF3}"/>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1BB671B9-345B-3BA3-3F2A-52B4561E8FC6}"/>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32B5B326-D2B5-7FFF-D8AC-A4503D97DE35}"/>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3D4BE854-E63A-F305-C984-F01FA8B7D4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50" y="245403"/>
            <a:ext cx="917915" cy="898525"/>
          </a:xfrm>
          <a:prstGeom prst="rect">
            <a:avLst/>
          </a:prstGeom>
        </p:spPr>
      </p:pic>
      <p:pic>
        <p:nvPicPr>
          <p:cNvPr id="9" name="Picture 8">
            <a:extLst>
              <a:ext uri="{FF2B5EF4-FFF2-40B4-BE49-F238E27FC236}">
                <a16:creationId xmlns:a16="http://schemas.microsoft.com/office/drawing/2014/main" id="{29A0F33F-8D2C-B64F-329F-3F2E1C8CEA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9494" y="131574"/>
            <a:ext cx="917916" cy="979070"/>
          </a:xfrm>
          <a:prstGeom prst="rect">
            <a:avLst/>
          </a:prstGeom>
        </p:spPr>
      </p:pic>
      <p:sp>
        <p:nvSpPr>
          <p:cNvPr id="10" name="TextBox 9">
            <a:extLst>
              <a:ext uri="{FF2B5EF4-FFF2-40B4-BE49-F238E27FC236}">
                <a16:creationId xmlns:a16="http://schemas.microsoft.com/office/drawing/2014/main" id="{7D3FB490-C21E-954F-B9FD-5D855F3E22A2}"/>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C66D7A25-7CE1-64FD-4EC5-26945EFA244D}"/>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pic>
        <p:nvPicPr>
          <p:cNvPr id="13" name="Picture 12">
            <a:extLst>
              <a:ext uri="{FF2B5EF4-FFF2-40B4-BE49-F238E27FC236}">
                <a16:creationId xmlns:a16="http://schemas.microsoft.com/office/drawing/2014/main" id="{7E715111-A4F6-963D-2029-835A5602C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937" y="2121277"/>
            <a:ext cx="6378493" cy="3741744"/>
          </a:xfrm>
          <a:prstGeom prst="rect">
            <a:avLst/>
          </a:prstGeom>
        </p:spPr>
      </p:pic>
    </p:spTree>
    <p:extLst>
      <p:ext uri="{BB962C8B-B14F-4D97-AF65-F5344CB8AC3E}">
        <p14:creationId xmlns:p14="http://schemas.microsoft.com/office/powerpoint/2010/main" val="150495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A340-F454-0557-834C-546B866B54E6}"/>
              </a:ext>
            </a:extLst>
          </p:cNvPr>
          <p:cNvSpPr>
            <a:spLocks noGrp="1"/>
          </p:cNvSpPr>
          <p:nvPr>
            <p:ph type="title"/>
          </p:nvPr>
        </p:nvSpPr>
        <p:spPr>
          <a:xfrm>
            <a:off x="4659858" y="230189"/>
            <a:ext cx="2483556" cy="661844"/>
          </a:xfrm>
        </p:spPr>
        <p:txBody>
          <a:bodyPr/>
          <a:lstStyle/>
          <a:p>
            <a:r>
              <a:rPr lang="en-IN" dirty="0">
                <a:solidFill>
                  <a:schemeClr val="bg2"/>
                </a:solidFill>
              </a:rPr>
              <a:t>MODULE</a:t>
            </a:r>
          </a:p>
        </p:txBody>
      </p:sp>
      <p:sp>
        <p:nvSpPr>
          <p:cNvPr id="3" name="Content Placeholder 2">
            <a:extLst>
              <a:ext uri="{FF2B5EF4-FFF2-40B4-BE49-F238E27FC236}">
                <a16:creationId xmlns:a16="http://schemas.microsoft.com/office/drawing/2014/main" id="{A9516167-5C4A-DD43-0DA7-621C15BDAF58}"/>
              </a:ext>
            </a:extLst>
          </p:cNvPr>
          <p:cNvSpPr>
            <a:spLocks noGrp="1"/>
          </p:cNvSpPr>
          <p:nvPr>
            <p:ph idx="1"/>
          </p:nvPr>
        </p:nvSpPr>
        <p:spPr>
          <a:xfrm>
            <a:off x="1390649" y="1424197"/>
            <a:ext cx="9905999" cy="4808186"/>
          </a:xfrm>
        </p:spPr>
        <p:txBody>
          <a:bodyPr/>
          <a:lstStyle/>
          <a:p>
            <a:pPr>
              <a:buFont typeface="Wingdings" panose="05000000000000000000" pitchFamily="2" charset="2"/>
              <a:buChar char="Ø"/>
            </a:pPr>
            <a:r>
              <a:rPr lang="en-US" b="1" i="0" dirty="0">
                <a:effectLst/>
                <a:latin typeface="Google Sans"/>
              </a:rPr>
              <a:t>Pandas</a:t>
            </a:r>
            <a:r>
              <a:rPr lang="en-US" b="0" i="0" dirty="0">
                <a:effectLst/>
                <a:latin typeface="Google Sans"/>
              </a:rPr>
              <a:t>. Pandas is a Python module that is used for data manipulation and analysis.</a:t>
            </a:r>
          </a:p>
          <a:p>
            <a:pPr>
              <a:buFont typeface="Wingdings" panose="05000000000000000000" pitchFamily="2" charset="2"/>
              <a:buChar char="Ø"/>
            </a:pPr>
            <a:r>
              <a:rPr lang="en-US" b="1" i="0" dirty="0">
                <a:effectLst/>
                <a:latin typeface="Google Sans"/>
              </a:rPr>
              <a:t>Scikit-learn</a:t>
            </a:r>
            <a:r>
              <a:rPr lang="en-US" b="0" i="0" dirty="0">
                <a:effectLst/>
                <a:latin typeface="Google Sans"/>
              </a:rPr>
              <a:t>. Scikit-learn is a Python module that is used for machine learning. </a:t>
            </a:r>
          </a:p>
          <a:p>
            <a:pPr>
              <a:buFont typeface="Wingdings" panose="05000000000000000000" pitchFamily="2" charset="2"/>
              <a:buChar char="Ø"/>
            </a:pPr>
            <a:r>
              <a:rPr lang="en-US" b="1" i="0" dirty="0">
                <a:effectLst/>
                <a:latin typeface="Google Sans"/>
              </a:rPr>
              <a:t>Imbalanced-learn</a:t>
            </a:r>
            <a:r>
              <a:rPr lang="en-US" b="0" i="0" dirty="0">
                <a:effectLst/>
                <a:latin typeface="Google Sans"/>
              </a:rPr>
              <a:t>. Imbalanced-learn is a Python module that is used for dealing with imbalanced data. </a:t>
            </a:r>
          </a:p>
          <a:p>
            <a:pPr>
              <a:buFont typeface="Wingdings" panose="05000000000000000000" pitchFamily="2" charset="2"/>
              <a:buChar char="Ø"/>
            </a:pPr>
            <a:r>
              <a:rPr lang="en-US" b="1" i="0" dirty="0">
                <a:effectLst/>
                <a:latin typeface="Google Sans"/>
              </a:rPr>
              <a:t>Matplotlib</a:t>
            </a:r>
            <a:r>
              <a:rPr lang="en-US" b="0" i="0" dirty="0">
                <a:effectLst/>
                <a:latin typeface="Google Sans"/>
              </a:rPr>
              <a:t>. Matplotlib is a Python module that is used for creating visualizations. </a:t>
            </a:r>
          </a:p>
          <a:p>
            <a:pPr>
              <a:buFont typeface="Wingdings" panose="05000000000000000000" pitchFamily="2" charset="2"/>
              <a:buChar char="Ø"/>
            </a:pPr>
            <a:r>
              <a:rPr lang="en-US" b="1" i="0" dirty="0">
                <a:effectLst/>
                <a:latin typeface="Google Sans"/>
              </a:rPr>
              <a:t>NumPy</a:t>
            </a:r>
            <a:r>
              <a:rPr lang="en-US" b="0" i="0" dirty="0">
                <a:effectLst/>
                <a:latin typeface="Google Sans"/>
              </a:rPr>
              <a:t>. NumPy is a Python module that is used for scientific computing.</a:t>
            </a:r>
            <a:endParaRPr lang="en-IN" dirty="0"/>
          </a:p>
        </p:txBody>
      </p:sp>
      <p:sp>
        <p:nvSpPr>
          <p:cNvPr id="4" name="Subtitle 2">
            <a:extLst>
              <a:ext uri="{FF2B5EF4-FFF2-40B4-BE49-F238E27FC236}">
                <a16:creationId xmlns:a16="http://schemas.microsoft.com/office/drawing/2014/main" id="{6BF0E02A-BC1F-86A0-45D2-E467BFFADD3E}"/>
              </a:ext>
            </a:extLst>
          </p:cNvPr>
          <p:cNvSpPr txBox="1">
            <a:spLocks/>
          </p:cNvSpPr>
          <p:nvPr/>
        </p:nvSpPr>
        <p:spPr>
          <a:xfrm>
            <a:off x="9762927" y="5057192"/>
            <a:ext cx="905071" cy="2006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a:p>
          <a:p>
            <a:endParaRPr lang="en-IN" dirty="0"/>
          </a:p>
        </p:txBody>
      </p:sp>
      <p:sp>
        <p:nvSpPr>
          <p:cNvPr id="5" name="TextBox 1048644">
            <a:extLst>
              <a:ext uri="{FF2B5EF4-FFF2-40B4-BE49-F238E27FC236}">
                <a16:creationId xmlns:a16="http://schemas.microsoft.com/office/drawing/2014/main" id="{B8B03D11-E25D-1BB7-7729-C960506DB70F}"/>
              </a:ext>
            </a:extLst>
          </p:cNvPr>
          <p:cNvSpPr txBox="1"/>
          <p:nvPr/>
        </p:nvSpPr>
        <p:spPr>
          <a:xfrm>
            <a:off x="7416343" y="6268432"/>
            <a:ext cx="2943682" cy="3651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r" eaLnBrk="1" latinLnBrk="1" hangingPunct="1">
              <a:spcBef>
                <a:spcPct val="0"/>
              </a:spcBef>
              <a:buSzPct val="100000"/>
              <a:buFontTx/>
              <a:buNone/>
            </a:pPr>
            <a:endParaRPr lang="en-US" altLang="en-US" sz="1400" dirty="0">
              <a:solidFill>
                <a:srgbClr val="FFFFFF"/>
              </a:solidFill>
              <a:latin typeface="Arial" panose="020B0604020202020204" pitchFamily="34" charset="0"/>
            </a:endParaRPr>
          </a:p>
        </p:txBody>
      </p:sp>
      <p:sp>
        <p:nvSpPr>
          <p:cNvPr id="6" name="TextBox 1048645">
            <a:extLst>
              <a:ext uri="{FF2B5EF4-FFF2-40B4-BE49-F238E27FC236}">
                <a16:creationId xmlns:a16="http://schemas.microsoft.com/office/drawing/2014/main" id="{5243425E-C336-C86B-8C3F-89FBE02E34AA}"/>
              </a:ext>
            </a:extLst>
          </p:cNvPr>
          <p:cNvSpPr txBox="1"/>
          <p:nvPr/>
        </p:nvSpPr>
        <p:spPr>
          <a:xfrm>
            <a:off x="5901636" y="889982"/>
            <a:ext cx="442013" cy="441325"/>
          </a:xfrm>
          <a:prstGeom prst="rect">
            <a:avLst/>
          </a:prstGeom>
          <a:noFill/>
          <a:ln>
            <a:noFill/>
          </a:ln>
        </p:spPr>
        <p:txBody>
          <a:bodyPr vert="horz" lIns="45720" tIns="45720" rIns="4572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lvl="0" indent="0" algn="ctr" eaLnBrk="1" latinLnBrk="1" hangingPunct="1">
              <a:spcBef>
                <a:spcPct val="0"/>
              </a:spcBef>
              <a:buSzPct val="100000"/>
              <a:buFontTx/>
              <a:buNone/>
            </a:pPr>
            <a:endParaRPr lang="en-US" altLang="en-US" sz="1600" dirty="0">
              <a:solidFill>
                <a:srgbClr val="7B9899"/>
              </a:solidFill>
              <a:latin typeface="Arial" panose="020B0604020202020204" pitchFamily="34" charset="0"/>
            </a:endParaRPr>
          </a:p>
        </p:txBody>
      </p:sp>
      <p:sp>
        <p:nvSpPr>
          <p:cNvPr id="7" name="TextBox 1048646">
            <a:extLst>
              <a:ext uri="{FF2B5EF4-FFF2-40B4-BE49-F238E27FC236}">
                <a16:creationId xmlns:a16="http://schemas.microsoft.com/office/drawing/2014/main" id="{57439B90-CD3B-37F6-1EA5-4CF6BBDB8657}"/>
              </a:ext>
            </a:extLst>
          </p:cNvPr>
          <p:cNvSpPr txBox="1"/>
          <p:nvPr/>
        </p:nvSpPr>
        <p:spPr>
          <a:xfrm>
            <a:off x="3003390" y="6491288"/>
            <a:ext cx="5971289" cy="3667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anose="020B0604020202020204" pitchFamily="34" charset="0"/>
                <a:sym typeface="Arial" panose="020B0604020202020204" pitchFamily="34" charset="0"/>
              </a:defRPr>
            </a:lvl5pPr>
          </a:lstStyle>
          <a:p>
            <a:pPr marL="0" indent="0" algn="ctr">
              <a:spcBef>
                <a:spcPct val="0"/>
              </a:spcBef>
              <a:buSzPct val="100000"/>
              <a:buNone/>
            </a:pPr>
            <a:r>
              <a:rPr lang="en-US" altLang="en-US" sz="1200" dirty="0">
                <a:solidFill>
                  <a:srgbClr val="FFFF00"/>
                </a:solidFill>
                <a:latin typeface="Arial" panose="020B0604020202020204" pitchFamily="34" charset="0"/>
              </a:rPr>
              <a:t>D</a:t>
            </a:r>
            <a:r>
              <a:rPr lang="en-US" altLang="en-US" sz="1200" dirty="0">
                <a:solidFill>
                  <a:srgbClr val="FFFF00"/>
                </a:solidFill>
              </a:rPr>
              <a:t>HANALAKSHMI SRINIVASAN COLLEGE OF ENGINEERING SND TECHNOLOGY</a:t>
            </a:r>
            <a:endParaRPr lang="en-US" altLang="en-US" sz="1200" dirty="0">
              <a:solidFill>
                <a:srgbClr val="FFFF00"/>
              </a:solidFill>
              <a:latin typeface="Arial" panose="020B0604020202020204" pitchFamily="34" charset="0"/>
            </a:endParaRPr>
          </a:p>
          <a:p>
            <a:pPr marL="0" lvl="0" indent="0" algn="ctr" eaLnBrk="1" latinLnBrk="1" hangingPunct="1">
              <a:spcBef>
                <a:spcPct val="0"/>
              </a:spcBef>
              <a:buSzPct val="100000"/>
              <a:buFontTx/>
              <a:buNone/>
            </a:pPr>
            <a:endParaRPr lang="en-US" altLang="en-US" sz="1200" dirty="0">
              <a:solidFill>
                <a:srgbClr val="FFFF00"/>
              </a:solidFill>
              <a:latin typeface="Arial" panose="020B0604020202020204" pitchFamily="34" charset="0"/>
            </a:endParaRPr>
          </a:p>
        </p:txBody>
      </p:sp>
      <p:pic>
        <p:nvPicPr>
          <p:cNvPr id="8" name="Picture 7">
            <a:extLst>
              <a:ext uri="{FF2B5EF4-FFF2-40B4-BE49-F238E27FC236}">
                <a16:creationId xmlns:a16="http://schemas.microsoft.com/office/drawing/2014/main" id="{DAF9EF32-8EF6-B626-1B47-E7E7AE0833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620" y="105102"/>
            <a:ext cx="917915" cy="898525"/>
          </a:xfrm>
          <a:prstGeom prst="rect">
            <a:avLst/>
          </a:prstGeom>
        </p:spPr>
      </p:pic>
      <p:pic>
        <p:nvPicPr>
          <p:cNvPr id="9" name="Picture 8">
            <a:extLst>
              <a:ext uri="{FF2B5EF4-FFF2-40B4-BE49-F238E27FC236}">
                <a16:creationId xmlns:a16="http://schemas.microsoft.com/office/drawing/2014/main" id="{D7E7B36D-73F1-5D00-9486-3D1C0F2353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599" y="90015"/>
            <a:ext cx="917916" cy="979070"/>
          </a:xfrm>
          <a:prstGeom prst="rect">
            <a:avLst/>
          </a:prstGeom>
        </p:spPr>
      </p:pic>
      <p:sp>
        <p:nvSpPr>
          <p:cNvPr id="10" name="TextBox 9">
            <a:extLst>
              <a:ext uri="{FF2B5EF4-FFF2-40B4-BE49-F238E27FC236}">
                <a16:creationId xmlns:a16="http://schemas.microsoft.com/office/drawing/2014/main" id="{D8D50871-2DF6-5669-243C-508AAA708E62}"/>
              </a:ext>
            </a:extLst>
          </p:cNvPr>
          <p:cNvSpPr txBox="1"/>
          <p:nvPr/>
        </p:nvSpPr>
        <p:spPr>
          <a:xfrm>
            <a:off x="296226" y="6491288"/>
            <a:ext cx="1887137" cy="261610"/>
          </a:xfrm>
          <a:prstGeom prst="rect">
            <a:avLst/>
          </a:prstGeom>
          <a:noFill/>
        </p:spPr>
        <p:txBody>
          <a:bodyPr wrap="square">
            <a:spAutoFit/>
          </a:bodyPr>
          <a:lstStyle/>
          <a:p>
            <a:fld id="{566ABCEB-ACFC-4714-9973-3DA970169C29}" type="datetime2">
              <a:rPr lang="en-US" altLang="en-US" sz="1100" smtClean="0">
                <a:solidFill>
                  <a:srgbClr val="FFFFFF"/>
                </a:solidFill>
                <a:latin typeface="Arial" panose="020B0604020202020204" pitchFamily="34" charset="0"/>
              </a:rPr>
              <a:pPr/>
              <a:t>Friday, September 1, 2023</a:t>
            </a:fld>
            <a:endParaRPr lang="en-IN" sz="1100" dirty="0"/>
          </a:p>
        </p:txBody>
      </p:sp>
      <p:sp>
        <p:nvSpPr>
          <p:cNvPr id="11" name="TextBox 10">
            <a:extLst>
              <a:ext uri="{FF2B5EF4-FFF2-40B4-BE49-F238E27FC236}">
                <a16:creationId xmlns:a16="http://schemas.microsoft.com/office/drawing/2014/main" id="{D5B6F49D-FDC2-7D25-2272-F0E5E08E0B2A}"/>
              </a:ext>
            </a:extLst>
          </p:cNvPr>
          <p:cNvSpPr txBox="1"/>
          <p:nvPr/>
        </p:nvSpPr>
        <p:spPr>
          <a:xfrm>
            <a:off x="9846035" y="6450994"/>
            <a:ext cx="2146918" cy="276999"/>
          </a:xfrm>
          <a:prstGeom prst="rect">
            <a:avLst/>
          </a:prstGeom>
          <a:noFill/>
        </p:spPr>
        <p:txBody>
          <a:bodyPr wrap="square" rtlCol="0">
            <a:spAutoFit/>
          </a:bodyPr>
          <a:lstStyle/>
          <a:p>
            <a:r>
              <a:rPr lang="en-IN" sz="1200" b="1" dirty="0">
                <a:solidFill>
                  <a:srgbClr val="FFC000"/>
                </a:solidFill>
                <a:latin typeface="Arial" panose="020B0604020202020204" pitchFamily="34" charset="0"/>
                <a:cs typeface="Arial" panose="020B0604020202020204" pitchFamily="34" charset="0"/>
              </a:rPr>
              <a:t>DEPARTENT OF CSE</a:t>
            </a:r>
          </a:p>
        </p:txBody>
      </p:sp>
    </p:spTree>
    <p:extLst>
      <p:ext uri="{BB962C8B-B14F-4D97-AF65-F5344CB8AC3E}">
        <p14:creationId xmlns:p14="http://schemas.microsoft.com/office/powerpoint/2010/main" val="2005139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402</TotalTime>
  <Words>1032</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Eras Demi ITC</vt:lpstr>
      <vt:lpstr>Google Sans</vt:lpstr>
      <vt:lpstr>HP Simplified</vt:lpstr>
      <vt:lpstr>Times New Roman</vt:lpstr>
      <vt:lpstr>Tw Cen MT</vt:lpstr>
      <vt:lpstr>Wingdings</vt:lpstr>
      <vt:lpstr>Circuit</vt:lpstr>
      <vt:lpstr>Submitted By  AMIT RANJAN KUMAR REGISTRATION NO: 310520631006  </vt:lpstr>
      <vt:lpstr>ABSTRACT</vt:lpstr>
      <vt:lpstr>   COMPANY PROFILE</vt:lpstr>
      <vt:lpstr>FLOWCHART</vt:lpstr>
      <vt:lpstr>RESEARCH PROCESS </vt:lpstr>
      <vt:lpstr>PowerPoint Presentation</vt:lpstr>
      <vt:lpstr>DATA ANALYSIS</vt:lpstr>
      <vt:lpstr>DATA ANALYSIS</vt:lpstr>
      <vt:lpstr>MODULE</vt:lpstr>
      <vt:lpstr>OUTPUT</vt:lpstr>
      <vt:lpstr>OUTPUT</vt:lpstr>
      <vt:lpstr>OUTPUT</vt:lpstr>
      <vt:lpstr>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SANTOSH KUMAR  (310520104111) RAMESH  GIRI        (310520104096) VIVEK CHAUHAN  (310520104140) RANJIT KUMAR      (310520104098)  </dc:title>
  <dc:creator>Vivek chauhan</dc:creator>
  <cp:lastModifiedBy>santosh kumar</cp:lastModifiedBy>
  <cp:revision>9</cp:revision>
  <dcterms:created xsi:type="dcterms:W3CDTF">2023-05-19T15:39:46Z</dcterms:created>
  <dcterms:modified xsi:type="dcterms:W3CDTF">2023-09-01T17:31:53Z</dcterms:modified>
</cp:coreProperties>
</file>