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891" r:id="rId2"/>
  </p:sldMasterIdLst>
  <p:notesMasterIdLst>
    <p:notesMasterId r:id="rId5"/>
  </p:notesMasterIdLst>
  <p:handoutMasterIdLst>
    <p:handoutMasterId r:id="rId6"/>
  </p:handoutMasterIdLst>
  <p:sldIdLst>
    <p:sldId id="321" r:id="rId3"/>
    <p:sldId id="402" r:id="rId4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FCEDE26-7414-4A7D-89CB-71CBDDADDCDA}">
          <p14:sldIdLst>
            <p14:sldId id="32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727">
          <p15:clr>
            <a:srgbClr val="A4A3A4"/>
          </p15:clr>
        </p15:guide>
        <p15:guide id="3" orient="horz" pos="3706">
          <p15:clr>
            <a:srgbClr val="A4A3A4"/>
          </p15:clr>
        </p15:guide>
        <p15:guide id="4" pos="183">
          <p15:clr>
            <a:srgbClr val="A4A3A4"/>
          </p15:clr>
        </p15:guide>
        <p15:guide id="5" pos="2838">
          <p15:clr>
            <a:srgbClr val="A4A3A4"/>
          </p15:clr>
        </p15:guide>
        <p15:guide id="6" pos="5583">
          <p15:clr>
            <a:srgbClr val="A4A3A4"/>
          </p15:clr>
        </p15:guide>
        <p15:guide id="7" pos="320">
          <p15:clr>
            <a:srgbClr val="A4A3A4"/>
          </p15:clr>
        </p15:guide>
        <p15:guide id="8" pos="5448">
          <p15:clr>
            <a:srgbClr val="A4A3A4"/>
          </p15:clr>
        </p15:guide>
        <p15:guide id="9" pos="2926">
          <p15:clr>
            <a:srgbClr val="A4A3A4"/>
          </p15:clr>
        </p15:guide>
        <p15:guide id="10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ni, Guido" initials="MG" lastIdx="3" clrIdx="0"/>
  <p:cmAuthor id="1" name="Warkentin, Slavi" initials="SW" lastIdx="3" clrIdx="1"/>
  <p:cmAuthor id="2" name="Slavi" initials="S" lastIdx="1" clrIdx="2">
    <p:extLst>
      <p:ext uri="{19B8F6BF-5375-455C-9EA6-DF929625EA0E}">
        <p15:presenceInfo xmlns:p15="http://schemas.microsoft.com/office/powerpoint/2012/main" userId="Sla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B70"/>
    <a:srgbClr val="BCF244"/>
    <a:srgbClr val="ADE650"/>
    <a:srgbClr val="1F10DE"/>
    <a:srgbClr val="190DB3"/>
    <a:srgbClr val="210DB3"/>
    <a:srgbClr val="00549F"/>
    <a:srgbClr val="8EBAE5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09" autoAdjust="0"/>
  </p:normalViewPr>
  <p:slideViewPr>
    <p:cSldViewPr snapToGrid="0">
      <p:cViewPr varScale="1">
        <p:scale>
          <a:sx n="90" d="100"/>
          <a:sy n="90" d="100"/>
        </p:scale>
        <p:origin x="744" y="78"/>
      </p:cViewPr>
      <p:guideLst>
        <p:guide orient="horz" pos="2161"/>
        <p:guide orient="horz" pos="727"/>
        <p:guide orient="horz" pos="3706"/>
        <p:guide pos="183"/>
        <p:guide pos="2838"/>
        <p:guide pos="5583"/>
        <p:guide pos="320"/>
        <p:guide pos="5448"/>
        <p:guide pos="2926"/>
        <p:guide pos="2881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30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7B89D5-5017-4396-A2CE-F1C12124EE0F}" type="datetimeFigureOut">
              <a:rPr lang="de-DE"/>
              <a:pPr>
                <a:defRPr/>
              </a:pPr>
              <a:t>13.08.2020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8FB1AA-A6AA-4E9E-8BA1-59AC7FC9D72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66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4EEC745E-66A0-4F49-903C-36561B63B5F1}" type="datetimeFigureOut">
              <a:rPr lang="de-DE"/>
              <a:pPr>
                <a:defRPr/>
              </a:pPr>
              <a:t>13.08.2020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lIns="88221" tIns="44111" rIns="88221" bIns="44111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DA392A4-A5B0-45A3-B126-38BB4DB33CB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7964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kern="120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 für Stromrichtertechnik</a:t>
            </a:r>
            <a:b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 Elektrische Antriebe</a:t>
            </a:r>
            <a:endParaRPr lang="de-DE" sz="1400" b="1" kern="1200" noProof="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29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052DB341-F6C0-4851-B5C7-247106B97BAF}" type="datetime1">
              <a:rPr lang="de-DE" smtClean="0"/>
              <a:t>13.08.2020</a:t>
            </a:fld>
            <a:endParaRPr lang="de-DE" dirty="0"/>
          </a:p>
        </p:txBody>
      </p:sp>
      <p:pic>
        <p:nvPicPr>
          <p:cNvPr id="16" name="Picture 2" descr="P511174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3" y="0"/>
            <a:ext cx="2349703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5046" y="0"/>
            <a:ext cx="2351221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6537880" y="-4582"/>
            <a:ext cx="2606120" cy="1396308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56" y="-1474"/>
            <a:ext cx="2153940" cy="139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8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85680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Ashok kumar Velumani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4644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Ashok kumar Velumani</a:t>
            </a: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1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Ashok kumar Velumani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7391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10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kern="120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 für Stromrichtertechnik</a:t>
            </a:r>
            <a:b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 Elektrische Antriebe</a:t>
            </a:r>
            <a:endParaRPr lang="de-DE" sz="1400" b="1" kern="1200" noProof="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C14346B3-3C7F-4FB9-96EA-5389D63C89C5}" type="datetime1">
              <a:rPr lang="de-DE" smtClean="0"/>
              <a:t>13.08.2020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6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5849"/>
            <a:ext cx="2846415" cy="65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4687425" y="2124077"/>
            <a:ext cx="4171950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94525" y="2124076"/>
            <a:ext cx="4171950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87338" y="801688"/>
            <a:ext cx="8569325" cy="1004154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dirty="0">
                <a:solidFill>
                  <a:srgbClr val="00549F"/>
                </a:solidFill>
              </a:rPr>
              <a:t>Vielen Dank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>
                <a:solidFill>
                  <a:srgbClr val="00549F"/>
                </a:solidFill>
              </a:rPr>
              <a:t>für Ihre Aufmerksamkeit</a:t>
            </a:r>
            <a:endParaRPr lang="en-US" dirty="0">
              <a:solidFill>
                <a:srgbClr val="00549F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4878751"/>
            <a:ext cx="952500" cy="952500"/>
          </a:xfrm>
          <a:prstGeom prst="rect">
            <a:avLst/>
          </a:prstGeom>
        </p:spPr>
      </p:pic>
      <p:sp>
        <p:nvSpPr>
          <p:cNvPr id="17" name="Textplatzhalter 3"/>
          <p:cNvSpPr txBox="1">
            <a:spLocks/>
          </p:cNvSpPr>
          <p:nvPr/>
        </p:nvSpPr>
        <p:spPr>
          <a:xfrm>
            <a:off x="294525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Kontakt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 für Stromrichtertechnik und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Elektrische Antriebe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ir. Dr. h. c. Rik W. De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Doncker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Jägerstraße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platzhalter 3"/>
          <p:cNvSpPr txBox="1">
            <a:spLocks/>
          </p:cNvSpPr>
          <p:nvPr/>
        </p:nvSpPr>
        <p:spPr>
          <a:xfrm>
            <a:off x="4684713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 danken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94525" y="2828925"/>
            <a:ext cx="2915400" cy="73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Tel.: +49 241 80-XXXXX</a:t>
            </a:r>
            <a:br>
              <a:rPr lang="en-US" dirty="0"/>
            </a:br>
            <a:r>
              <a:rPr lang="en-US" dirty="0"/>
              <a:t>xxx@isea.rwth-aachen.de</a:t>
            </a:r>
            <a:br>
              <a:rPr lang="en-US" dirty="0"/>
            </a:br>
            <a:r>
              <a:rPr lang="en-US" dirty="0"/>
              <a:t>post@isea.rwth-aachen.de</a:t>
            </a:r>
          </a:p>
        </p:txBody>
      </p:sp>
      <p:sp>
        <p:nvSpPr>
          <p:cNvPr id="26" name="Bildplatzhalter 25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330300" y="2124075"/>
            <a:ext cx="1137600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Eigenes Foto durch Klicken hinzufügen</a:t>
            </a:r>
            <a:endParaRPr lang="en-US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294525" y="2570400"/>
            <a:ext cx="2915400" cy="334725"/>
          </a:xfr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4772023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18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6819898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19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4772023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1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6819898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cxnSp>
        <p:nvCxnSpPr>
          <p:cNvPr id="22" name="Gerader Verbinder 11"/>
          <p:cNvCxnSpPr/>
          <p:nvPr userDrawn="1"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7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8568000" cy="4731276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8B6FE4CD-9221-474F-AE63-25DCA88EAE0C}" type="datetime1">
              <a:rPr lang="de-DE" smtClean="0"/>
              <a:t>13.08.2020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Slavi Warkentin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4644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2AC1F567-6C3E-4739-A171-97B3D51E1DC4}" type="datetime1">
              <a:rPr lang="de-DE" smtClean="0"/>
              <a:t>13.08.2020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Slavi Warkentin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5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1B89763C-4C25-4466-8050-2E3B6E846DB8}" type="datetime1">
              <a:rPr lang="de-DE" smtClean="0"/>
              <a:t>13.08.2020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Slavi Warkentin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P51117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3" y="0"/>
            <a:ext cx="2349703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5046" y="0"/>
            <a:ext cx="2351221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6537880" y="-4582"/>
            <a:ext cx="2606120" cy="139630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3769"/>
            <a:ext cx="4270869" cy="97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Institute for Power Electronics</a:t>
            </a:r>
            <a:b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Electrical</a:t>
            </a:r>
            <a:r>
              <a:rPr lang="en-US" sz="1400" b="1" kern="1200" baseline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Drives</a:t>
            </a:r>
            <a:endParaRPr lang="en-US" sz="1400" b="1" kern="120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25.06.2019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56" y="-1474"/>
            <a:ext cx="2153940" cy="139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53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7391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3769"/>
            <a:ext cx="4270869" cy="97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Institute for Power Electronics</a:t>
            </a:r>
            <a:b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Electrical</a:t>
            </a:r>
            <a:r>
              <a:rPr lang="en-US" sz="1400" b="1" kern="1200" baseline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Drives</a:t>
            </a:r>
            <a:endParaRPr lang="en-US" sz="1400" b="1" kern="120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1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25.06.2019</a:t>
            </a:r>
          </a:p>
        </p:txBody>
      </p:sp>
    </p:spTree>
    <p:extLst>
      <p:ext uri="{BB962C8B-B14F-4D97-AF65-F5344CB8AC3E}">
        <p14:creationId xmlns:p14="http://schemas.microsoft.com/office/powerpoint/2010/main" val="41145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6075"/>
            <a:ext cx="2846415" cy="65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287338" y="801688"/>
            <a:ext cx="8569325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noProof="0" dirty="0"/>
              <a:t>Thank you</a:t>
            </a:r>
            <a:br>
              <a:rPr lang="en-US" noProof="0" dirty="0"/>
            </a:br>
            <a:r>
              <a:rPr lang="en-US" noProof="0" dirty="0"/>
              <a:t>for your attention</a:t>
            </a:r>
          </a:p>
        </p:txBody>
      </p:sp>
      <p:cxnSp>
        <p:nvCxnSpPr>
          <p:cNvPr id="18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687425" y="2124077"/>
            <a:ext cx="4171950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94525" y="2124076"/>
            <a:ext cx="4171950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4878751"/>
            <a:ext cx="952500" cy="952500"/>
          </a:xfrm>
          <a:prstGeom prst="rect">
            <a:avLst/>
          </a:prstGeom>
        </p:spPr>
      </p:pic>
      <p:sp>
        <p:nvSpPr>
          <p:cNvPr id="22" name="Textplatzhalter 3"/>
          <p:cNvSpPr txBox="1">
            <a:spLocks/>
          </p:cNvSpPr>
          <p:nvPr/>
        </p:nvSpPr>
        <p:spPr>
          <a:xfrm>
            <a:off x="294525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Institute for Power Electronics and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Electrical Drives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ir. Dr. h. c. Rik W. De Doncker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Jaegerstrasse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4684713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thank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94525" y="2828925"/>
            <a:ext cx="2915400" cy="733425"/>
          </a:xfrm>
          <a:prstGeom prst="rect">
            <a:avLst/>
          </a:prstGeom>
        </p:spPr>
        <p:txBody>
          <a:bodyPr/>
          <a:lstStyle>
            <a:lvl1pPr marL="0" marR="0" indent="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charset="0"/>
              <a:buNone/>
              <a:tabLst>
                <a:tab pos="215900" algn="l"/>
              </a:tabLst>
              <a:defRPr sz="1400" b="0" baseline="0"/>
            </a:lvl1pPr>
          </a:lstStyle>
          <a:p>
            <a:pPr lvl="0"/>
            <a:r>
              <a:rPr lang="en-US" dirty="0"/>
              <a:t>Tel.: +49 241 80-XXXXX</a:t>
            </a:r>
            <a:br>
              <a:rPr lang="en-US" dirty="0"/>
            </a:br>
            <a:r>
              <a:rPr lang="en-US" dirty="0"/>
              <a:t>xxx@isea.rwth-aachen.de</a:t>
            </a:r>
            <a:br>
              <a:rPr lang="en-US" dirty="0"/>
            </a:br>
            <a:r>
              <a:rPr lang="en-US" dirty="0"/>
              <a:t>post@isea.rwth-aachen.de</a:t>
            </a:r>
          </a:p>
        </p:txBody>
      </p:sp>
      <p:sp>
        <p:nvSpPr>
          <p:cNvPr id="26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294525" y="2570400"/>
            <a:ext cx="2915400" cy="334725"/>
          </a:xfrm>
          <a:prstGeom prst="rect">
            <a:avLst/>
          </a:prstGeo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17" name="Bildplatzhalter 25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330300" y="2124075"/>
            <a:ext cx="1137600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Eigenes Foto durch Klicken hinzufügen</a:t>
            </a:r>
            <a:endParaRPr lang="en-US" dirty="0"/>
          </a:p>
        </p:txBody>
      </p:sp>
      <p:sp>
        <p:nvSpPr>
          <p:cNvPr id="25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4772023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7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6819898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8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4772023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9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6819898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cxnSp>
        <p:nvCxnSpPr>
          <p:cNvPr id="32" name="Gerader Verbinder 11"/>
          <p:cNvCxnSpPr/>
          <p:nvPr userDrawn="1"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8143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5849"/>
            <a:ext cx="2846415" cy="65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37450" y="6361350"/>
            <a:ext cx="42516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pPr algn="l"/>
            <a:fld id="{1A9C30B2-8F01-4CFB-897C-7B6145CFFD88}" type="datetime1">
              <a:rPr lang="de-DE" smtClean="0"/>
              <a:t>13.08.2020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728375" y="6361350"/>
            <a:ext cx="32940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608797" y="6352040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7272" y="6542540"/>
            <a:ext cx="34352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baseline="0" noProof="0" dirty="0">
                <a:solidFill>
                  <a:schemeClr val="tx2"/>
                </a:solidFill>
              </a:rPr>
              <a:t>Institut für Stromrichtertechnik und Elektrische Antriebe</a:t>
            </a:r>
            <a:endParaRPr lang="de-DE" sz="1100" b="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8143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6075"/>
            <a:ext cx="2846415" cy="65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837450" y="6361350"/>
            <a:ext cx="42516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728375" y="6361350"/>
            <a:ext cx="32940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1608797" y="6352040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37272" y="6542540"/>
            <a:ext cx="318837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 b="0" baseline="0" noProof="0" dirty="0">
                <a:solidFill>
                  <a:schemeClr val="tx2"/>
                </a:solidFill>
              </a:rPr>
              <a:t>Institute for Power Electronics and Electrical Drives</a:t>
            </a:r>
          </a:p>
        </p:txBody>
      </p:sp>
    </p:spTree>
    <p:extLst>
      <p:ext uri="{BB962C8B-B14F-4D97-AF65-F5344CB8AC3E}">
        <p14:creationId xmlns:p14="http://schemas.microsoft.com/office/powerpoint/2010/main" val="72839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98BDE-FA96-4475-BF9F-EC474141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FCAA1-705E-4487-98E3-5B580BA1F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Development of an Algorithm to Calculate Efficiency-Optimized Pulse Patterns for Permanent Magnet Synchronous Machines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AF1A66-EE7F-4FB8-B440-4B18F4EFB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Thesis Handover (part 4)_post-optimization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B5E2-D502-46D2-A2F0-9D34B9CE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Santosh Kumar Sappati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DD9335-658E-493A-910A-56D4E1AFB33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13.08.2020</a:t>
            </a:r>
          </a:p>
        </p:txBody>
      </p:sp>
    </p:spTree>
    <p:extLst>
      <p:ext uri="{BB962C8B-B14F-4D97-AF65-F5344CB8AC3E}">
        <p14:creationId xmlns:p14="http://schemas.microsoft.com/office/powerpoint/2010/main" val="17567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8BB3146-D76B-4D20-882A-6044DCE1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</p:spPr>
        <p:txBody>
          <a:bodyPr/>
          <a:lstStyle/>
          <a:p>
            <a:r>
              <a:rPr lang="de-DE" dirty="0"/>
              <a:t>for QWS case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3D3AE5-83D1-4A5E-B3C8-63E25894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9" y="1151999"/>
            <a:ext cx="8451963" cy="4731275"/>
          </a:xfrm>
        </p:spPr>
        <p:txBody>
          <a:bodyPr/>
          <a:lstStyle/>
          <a:p>
            <a:r>
              <a:rPr lang="en-US" dirty="0"/>
              <a:t>1: Open ‘</a:t>
            </a:r>
            <a:r>
              <a:rPr lang="en-US" dirty="0" err="1"/>
              <a:t>multistart_postopti_QWS_point</a:t>
            </a:r>
            <a:r>
              <a:rPr lang="en-US" dirty="0"/>
              <a:t>’ and define the modulation index for which the smoothening is needed.</a:t>
            </a:r>
          </a:p>
          <a:p>
            <a:r>
              <a:rPr lang="en-US" dirty="0"/>
              <a:t>2: Provide the starting point data from the local minima list from the previous discontinuous data for the center point of the chosen area (from thesis logic)</a:t>
            </a:r>
          </a:p>
          <a:p>
            <a:r>
              <a:rPr lang="en-US" dirty="0"/>
              <a:t>3: Run the code and save the data ‘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alpha_1_over_m_theta’,</a:t>
            </a:r>
            <a:r>
              <a:rPr lang="en-US" sz="1800" dirty="0"/>
              <a:t> ‘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alpha_2_over_m_theta’ and </a:t>
            </a:r>
            <a:r>
              <a:rPr lang="en-US" sz="1800" dirty="0"/>
              <a:t>‘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alpha_3_over_m_theta’.</a:t>
            </a:r>
          </a:p>
          <a:p>
            <a:r>
              <a:rPr lang="en-IN" dirty="0"/>
              <a:t>4: The saved data are the smooth surface obtained after post optimization for 3 switching events per quarter wave for the defined modulation index range and </a:t>
            </a:r>
            <a:r>
              <a:rPr lang="en-IN" dirty="0" err="1"/>
              <a:t>theta_dq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C08B-5317-4989-9E40-B2F84F0D3BD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7450" y="6361350"/>
            <a:ext cx="4251600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13.08.2019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D483-F03E-4A50-AE09-1133CC2CE5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375" y="6361350"/>
            <a:ext cx="3294000" cy="524824"/>
          </a:xfrm>
        </p:spPr>
        <p:txBody>
          <a:bodyPr anchor="t">
            <a:normAutofit/>
          </a:bodyPr>
          <a:lstStyle/>
          <a:p>
            <a:r>
              <a:rPr lang="en-US" dirty="0"/>
              <a:t>Santosh Kumar Sappati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1DCB-209D-4013-A0A2-70F4780BD0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88000" y="6361350"/>
            <a:ext cx="730800" cy="39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4D01E63C-D794-4429-8564-635E6253AC5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0948"/>
      </p:ext>
    </p:extLst>
  </p:cSld>
  <p:clrMapOvr>
    <a:masterClrMapping/>
  </p:clrMapOvr>
</p:sld>
</file>

<file path=ppt/theme/theme1.xml><?xml version="1.0" encoding="utf-8"?>
<a:theme xmlns:a="http://schemas.openxmlformats.org/drawingml/2006/main" name="MA-Zwischenbericht">
  <a:themeElements>
    <a:clrScheme name="Benutzerdefiniert 4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2.xml><?xml version="1.0" encoding="utf-8"?>
<a:theme xmlns:a="http://schemas.openxmlformats.org/drawingml/2006/main" name="LEA englisch">
  <a:themeElements>
    <a:clrScheme name="Benutzerdefiniert 1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162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 New</vt:lpstr>
      <vt:lpstr>Symbol</vt:lpstr>
      <vt:lpstr>Wingdings</vt:lpstr>
      <vt:lpstr>MA-Zwischenbericht</vt:lpstr>
      <vt:lpstr>LEA englisch</vt:lpstr>
      <vt:lpstr>Development of an Algorithm to Calculate Efficiency-Optimized Pulse Patterns for Permanent Magnet Synchronous Machines</vt:lpstr>
      <vt:lpstr>for QWS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Algorithm to Calculate Efficiency-Optimized Pulse Patterns for Permanent Magnet Synchronous Machines</dc:title>
  <dc:creator>Santosh kumar sappati</dc:creator>
  <cp:lastModifiedBy>Santosh kumar sappati</cp:lastModifiedBy>
  <cp:revision>12</cp:revision>
  <dcterms:created xsi:type="dcterms:W3CDTF">2020-08-05T08:28:03Z</dcterms:created>
  <dcterms:modified xsi:type="dcterms:W3CDTF">2020-08-13T10:06:03Z</dcterms:modified>
</cp:coreProperties>
</file>