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9"/>
  </p:notesMasterIdLst>
  <p:sldIdLst>
    <p:sldId id="256" r:id="rId2"/>
    <p:sldId id="272" r:id="rId3"/>
    <p:sldId id="257" r:id="rId4"/>
    <p:sldId id="258" r:id="rId5"/>
    <p:sldId id="264" r:id="rId6"/>
    <p:sldId id="265" r:id="rId7"/>
    <p:sldId id="266" r:id="rId8"/>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705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793588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640335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9893684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3359899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385946" y="2519679"/>
            <a:ext cx="10590790" cy="3213178"/>
          </a:xfrm>
        </p:spPr>
        <p:txBody>
          <a:bodyPr anchor="b"/>
          <a:lstStyle>
            <a:lvl1pPr>
              <a:defRPr sz="6480"/>
            </a:lvl1pPr>
          </a:lstStyle>
          <a:p>
            <a:r>
              <a:rPr lang="en-US"/>
              <a:t>Click to edit Master title style</a:t>
            </a:r>
            <a:endParaRPr lang="en-US" dirty="0"/>
          </a:p>
        </p:txBody>
      </p:sp>
      <p:sp>
        <p:nvSpPr>
          <p:cNvPr id="3" name="Subtitle 2"/>
          <p:cNvSpPr>
            <a:spLocks noGrp="1"/>
          </p:cNvSpPr>
          <p:nvPr>
            <p:ph type="subTitle" idx="1"/>
          </p:nvPr>
        </p:nvSpPr>
        <p:spPr bwMode="gray">
          <a:xfrm>
            <a:off x="1385946" y="5732856"/>
            <a:ext cx="10590790" cy="1033704"/>
          </a:xfrm>
        </p:spPr>
        <p:txBody>
          <a:bodyPr anchor="t"/>
          <a:lstStyle>
            <a:lvl1pPr marL="0" indent="0" algn="l">
              <a:buNone/>
              <a:defRPr cap="all">
                <a:solidFill>
                  <a:schemeClr val="accent1">
                    <a:lumMod val="60000"/>
                    <a:lumOff val="4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190781" y="2150669"/>
            <a:ext cx="1188719" cy="365759"/>
          </a:xfrm>
        </p:spPr>
        <p:txBody>
          <a:bodyPr anchor="t"/>
          <a:lstStyle>
            <a:lvl1pPr algn="l">
              <a:defRPr b="0" i="0">
                <a:solidFill>
                  <a:schemeClr val="bg1">
                    <a:alpha val="60000"/>
                  </a:schemeClr>
                </a:solidFill>
              </a:defRPr>
            </a:lvl1pPr>
          </a:lstStyle>
          <a:p>
            <a:fld id="{48A87A34-81AB-432B-8DAE-1953F412C126}" type="datetimeFigureOut">
              <a:rPr lang="en-US" smtClean="0"/>
              <a:t>7/21/2024</a:t>
            </a:fld>
            <a:endParaRPr lang="en-US" dirty="0"/>
          </a:p>
        </p:txBody>
      </p:sp>
      <p:sp>
        <p:nvSpPr>
          <p:cNvPr id="5" name="Footer Placeholder 4"/>
          <p:cNvSpPr>
            <a:spLocks noGrp="1"/>
          </p:cNvSpPr>
          <p:nvPr>
            <p:ph type="ftr" sz="quarter" idx="11"/>
          </p:nvPr>
        </p:nvSpPr>
        <p:spPr bwMode="gray">
          <a:xfrm rot="5400000">
            <a:off x="10742372" y="3873399"/>
            <a:ext cx="4631754" cy="36576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423049" y="354876"/>
            <a:ext cx="1005839" cy="921224"/>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864403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5963912"/>
            <a:ext cx="10590791"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5" y="822960"/>
            <a:ext cx="10590791"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6643998"/>
            <a:ext cx="10590790" cy="592454"/>
          </a:xfrm>
        </p:spPr>
        <p:txBody>
          <a:bodyPr>
            <a:normAutofit/>
          </a:bodyPr>
          <a:lstStyle>
            <a:lvl1pPr marL="0" indent="0">
              <a:buNone/>
              <a:defRPr sz="144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967243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78558" y="1276101"/>
            <a:ext cx="10598179" cy="1647583"/>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385945" y="4251960"/>
            <a:ext cx="10590791" cy="297180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934998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4630400" cy="82296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057879" y="728803"/>
            <a:ext cx="962294"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13" name="TextBox 12"/>
          <p:cNvSpPr txBox="1"/>
          <p:nvPr/>
        </p:nvSpPr>
        <p:spPr bwMode="gray">
          <a:xfrm>
            <a:off x="11861350" y="3136545"/>
            <a:ext cx="783316"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898254" y="1178561"/>
            <a:ext cx="10144687" cy="3235958"/>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335135" y="4414519"/>
            <a:ext cx="9277463" cy="410609"/>
          </a:xfrm>
        </p:spPr>
        <p:txBody>
          <a:bodyPr anchor="t">
            <a:normAutofit/>
          </a:bodyPr>
          <a:lstStyle>
            <a:lvl1pPr marL="0" indent="0">
              <a:buNone/>
              <a:defRPr lang="en-US" sz="1680" b="0" i="0" kern="1200" cap="small" dirty="0">
                <a:solidFill>
                  <a:schemeClr val="accent1">
                    <a:lumMod val="60000"/>
                    <a:lumOff val="40000"/>
                  </a:schemeClr>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6" y="6035040"/>
            <a:ext cx="11093876" cy="1197428"/>
          </a:xfrm>
        </p:spPr>
        <p:txBody>
          <a:bodyPr anchor="ct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3071128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2844800"/>
            <a:ext cx="10590792" cy="218701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6029960"/>
            <a:ext cx="10590791" cy="1032480"/>
          </a:xfrm>
        </p:spPr>
        <p:txBody>
          <a:bodyPr anchor="t"/>
          <a:lstStyle>
            <a:lvl1pPr marL="0" indent="0" algn="l">
              <a:buNone/>
              <a:defRPr sz="2400" cap="none">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59755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3124203"/>
            <a:ext cx="377025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1385944" y="3815717"/>
            <a:ext cx="3770255"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15266" y="3124200"/>
            <a:ext cx="3776411"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5415266" y="3815716"/>
            <a:ext cx="3776411"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465762" y="3124201"/>
            <a:ext cx="377487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9465995" y="3815715"/>
            <a:ext cx="3774643"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5284765"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26881"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702309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5439413"/>
            <a:ext cx="366052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Picture Placeholder 2"/>
          <p:cNvSpPr>
            <a:spLocks noGrp="1" noChangeAspect="1"/>
          </p:cNvSpPr>
          <p:nvPr>
            <p:ph type="pic" idx="15"/>
          </p:nvPr>
        </p:nvSpPr>
        <p:spPr>
          <a:xfrm>
            <a:off x="1601464"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1385945" y="6130927"/>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82638" y="5439413"/>
            <a:ext cx="3660526" cy="691516"/>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1" name="Picture Placeholder 2"/>
          <p:cNvSpPr>
            <a:spLocks noGrp="1" noChangeAspect="1"/>
          </p:cNvSpPr>
          <p:nvPr>
            <p:ph type="pic" idx="21"/>
          </p:nvPr>
        </p:nvSpPr>
        <p:spPr>
          <a:xfrm>
            <a:off x="5698155" y="3124200"/>
            <a:ext cx="3229492"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5484206" y="6130926"/>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579331" y="5439414"/>
            <a:ext cx="366131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2" name="Picture Placeholder 2"/>
          <p:cNvSpPr>
            <a:spLocks noGrp="1" noChangeAspect="1"/>
          </p:cNvSpPr>
          <p:nvPr>
            <p:ph type="pic" idx="22"/>
          </p:nvPr>
        </p:nvSpPr>
        <p:spPr>
          <a:xfrm>
            <a:off x="9795637"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9579330" y="6130925"/>
            <a:ext cx="3661315"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43" name="Straight Connector 42"/>
          <p:cNvCxnSpPr/>
          <p:nvPr/>
        </p:nvCxnSpPr>
        <p:spPr>
          <a:xfrm>
            <a:off x="5286997"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357362"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8" name="Footer Placeholder 7"/>
          <p:cNvSpPr>
            <a:spLocks noGrp="1"/>
          </p:cNvSpPr>
          <p:nvPr>
            <p:ph type="ftr" sz="quarter" idx="11"/>
          </p:nvPr>
        </p:nvSpPr>
        <p:spPr>
          <a:xfrm>
            <a:off x="673333" y="7670206"/>
            <a:ext cx="4373138" cy="36576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5440300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85945" y="3124200"/>
            <a:ext cx="10590791" cy="409956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834527" y="7670206"/>
            <a:ext cx="1188719" cy="365759"/>
          </a:xfrm>
        </p:spPr>
        <p:txBody>
          <a:bodyPr/>
          <a:lstStyle/>
          <a:p>
            <a:fld id="{48A87A34-81AB-432B-8DAE-1953F412C126}" type="datetimeFigureOut">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95593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302283" y="1534160"/>
            <a:ext cx="1691958" cy="56983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385945" y="1534160"/>
            <a:ext cx="7507230" cy="56983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783725" y="7670206"/>
            <a:ext cx="1190562" cy="365759"/>
          </a:xfrm>
        </p:spPr>
        <p:txBody>
          <a:bodyPr/>
          <a:lstStyle/>
          <a:p>
            <a:fld id="{48A87A34-81AB-432B-8DAE-1953F412C126}" type="datetimeFigureOut">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174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776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85945" y="3124200"/>
            <a:ext cx="10590791"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9707243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3213174"/>
            <a:ext cx="5221230" cy="2740589"/>
          </a:xfrm>
        </p:spPr>
        <p:txBody>
          <a:bodyPr anchor="ct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274671" y="3213173"/>
            <a:ext cx="4509054" cy="2740589"/>
          </a:xfrm>
        </p:spPr>
        <p:txBody>
          <a:bodyPr anchor="ctr"/>
          <a:lstStyle>
            <a:lvl1pPr marL="0" indent="0" algn="l">
              <a:buNone/>
              <a:defRPr sz="2400" cap="all">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025188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5945" y="3124201"/>
            <a:ext cx="5790190" cy="40995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0455" y="3124200"/>
            <a:ext cx="5790191" cy="40995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321077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5946" y="3124200"/>
            <a:ext cx="5790188"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85945" y="3815715"/>
            <a:ext cx="5790190"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0455" y="3124200"/>
            <a:ext cx="5790191"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50455" y="3815715"/>
            <a:ext cx="5790191" cy="3408047"/>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8198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385945" y="1168402"/>
            <a:ext cx="10513696" cy="848357"/>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0432432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515436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1554480"/>
            <a:ext cx="3351790" cy="192024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6937375" y="1737360"/>
            <a:ext cx="622807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385945" y="3755137"/>
            <a:ext cx="3351790" cy="3474719"/>
          </a:xfrm>
        </p:spPr>
        <p:txBody>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700699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2032000"/>
            <a:ext cx="4638161" cy="208280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7444" y="1371600"/>
            <a:ext cx="3872632"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385945" y="4389120"/>
            <a:ext cx="4631054" cy="1645920"/>
          </a:xfrm>
        </p:spPr>
        <p:txBody>
          <a:bodyPr>
            <a:normAutofit/>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07043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385945" y="1168402"/>
            <a:ext cx="10513696" cy="8483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85945" y="3124200"/>
            <a:ext cx="10513696" cy="4099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83725" y="7670206"/>
            <a:ext cx="1188719" cy="365759"/>
          </a:xfrm>
          <a:prstGeom prst="rect">
            <a:avLst/>
          </a:prstGeom>
        </p:spPr>
        <p:txBody>
          <a:bodyPr vert="horz" lIns="91440" tIns="45720" rIns="91440" bIns="45720" rtlCol="0" anchor="ctr"/>
          <a:lstStyle>
            <a:lvl1pPr algn="r">
              <a:defRPr sz="1200" b="1" i="0">
                <a:solidFill>
                  <a:schemeClr val="accent1"/>
                </a:solidFill>
              </a:defRPr>
            </a:lvl1pPr>
          </a:lstStyle>
          <a:p>
            <a:fld id="{48A87A34-81AB-432B-8DAE-1953F412C126}" type="datetimeFigureOut">
              <a:rPr lang="en-US" smtClean="0"/>
              <a:pPr/>
              <a:t>7/21/2024</a:t>
            </a:fld>
            <a:endParaRPr lang="en-US" dirty="0"/>
          </a:p>
        </p:txBody>
      </p:sp>
      <p:sp>
        <p:nvSpPr>
          <p:cNvPr id="5" name="Footer Placeholder 4"/>
          <p:cNvSpPr>
            <a:spLocks noGrp="1"/>
          </p:cNvSpPr>
          <p:nvPr>
            <p:ph type="ftr" sz="quarter" idx="3"/>
          </p:nvPr>
        </p:nvSpPr>
        <p:spPr>
          <a:xfrm>
            <a:off x="673333" y="7670206"/>
            <a:ext cx="4631754" cy="365761"/>
          </a:xfrm>
          <a:prstGeom prst="rect">
            <a:avLst/>
          </a:prstGeom>
        </p:spPr>
        <p:txBody>
          <a:bodyPr vert="horz" lIns="91440" tIns="45720" rIns="91440" bIns="45720" rtlCol="0" anchor="ctr"/>
          <a:lstStyle>
            <a:lvl1pPr algn="l">
              <a:defRPr sz="1200" b="1" i="0">
                <a:solidFill>
                  <a:schemeClr val="accent1"/>
                </a:solidFill>
              </a:defRPr>
            </a:lvl1pPr>
          </a:lstStyle>
          <a:p>
            <a:endParaRPr lang="en-US" dirty="0"/>
          </a:p>
        </p:txBody>
      </p:sp>
      <p:sp>
        <p:nvSpPr>
          <p:cNvPr id="21" name="Rectangle 2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4558106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Lst>
  <p:hf sldNum="0" hdr="0" ftr="0" dt="0"/>
  <p:txStyles>
    <p:title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5" name="Text 2"/>
          <p:cNvSpPr/>
          <p:nvPr/>
        </p:nvSpPr>
        <p:spPr>
          <a:xfrm>
            <a:off x="205407" y="1130027"/>
            <a:ext cx="14219583" cy="954157"/>
          </a:xfrm>
          <a:prstGeom prst="rect">
            <a:avLst/>
          </a:prstGeom>
          <a:noFill/>
          <a:ln/>
        </p:spPr>
        <p:txBody>
          <a:bodyPr wrap="square" rtlCol="0" anchor="t"/>
          <a:lstStyle/>
          <a:p>
            <a:pPr marL="0" indent="0" algn="ctr">
              <a:lnSpc>
                <a:spcPts val="7702"/>
              </a:lnSpc>
              <a:buNone/>
            </a:pPr>
            <a:r>
              <a:rPr lang="en-US" sz="6162" b="1" dirty="0">
                <a:solidFill>
                  <a:schemeClr val="bg1"/>
                </a:solidFill>
                <a:latin typeface="Lato" pitchFamily="34" charset="0"/>
                <a:ea typeface="Lato" pitchFamily="34" charset="-122"/>
                <a:cs typeface="Lato" pitchFamily="34" charset="-120"/>
              </a:rPr>
              <a:t>Numerical Computing Through python</a:t>
            </a:r>
            <a:endParaRPr lang="en-US" sz="6162" dirty="0">
              <a:solidFill>
                <a:schemeClr val="bg1"/>
              </a:solidFill>
            </a:endParaRPr>
          </a:p>
        </p:txBody>
      </p:sp>
      <p:sp>
        <p:nvSpPr>
          <p:cNvPr id="6" name="Text 3"/>
          <p:cNvSpPr/>
          <p:nvPr/>
        </p:nvSpPr>
        <p:spPr>
          <a:xfrm>
            <a:off x="3536989" y="2699170"/>
            <a:ext cx="7556421" cy="1088708"/>
          </a:xfrm>
          <a:prstGeom prst="rect">
            <a:avLst/>
          </a:prstGeom>
          <a:noFill/>
          <a:ln/>
        </p:spPr>
        <p:txBody>
          <a:bodyPr wrap="square" rtlCol="0" anchor="t"/>
          <a:lstStyle/>
          <a:p>
            <a:pPr marL="0" indent="0">
              <a:lnSpc>
                <a:spcPts val="2858"/>
              </a:lnSpc>
              <a:buNone/>
            </a:pPr>
            <a:r>
              <a:rPr lang="en-US" sz="2400" b="1" u="sng" dirty="0">
                <a:solidFill>
                  <a:srgbClr val="4A4A45"/>
                </a:solidFill>
                <a:latin typeface="Lato" pitchFamily="34" charset="0"/>
                <a:ea typeface="Lato" pitchFamily="34" charset="-122"/>
                <a:cs typeface="Lato" pitchFamily="34" charset="-120"/>
              </a:rPr>
              <a:t>This presentation will explore Secant Method practical task using Python and their libraries </a:t>
            </a:r>
          </a:p>
          <a:p>
            <a:pPr marL="0" indent="0">
              <a:lnSpc>
                <a:spcPts val="2858"/>
              </a:lnSpc>
              <a:buNone/>
            </a:pPr>
            <a:endParaRPr lang="en-US" sz="2400" b="1" u="sng" dirty="0">
              <a:solidFill>
                <a:srgbClr val="4A4A45"/>
              </a:solidFill>
              <a:latin typeface="Lato" pitchFamily="34" charset="0"/>
              <a:ea typeface="Lato" pitchFamily="34" charset="-122"/>
              <a:cs typeface="Lato" pitchFamily="34" charset="-120"/>
            </a:endParaRPr>
          </a:p>
        </p:txBody>
      </p:sp>
      <p:sp>
        <p:nvSpPr>
          <p:cNvPr id="7" name="Shape 4"/>
          <p:cNvSpPr/>
          <p:nvPr/>
        </p:nvSpPr>
        <p:spPr>
          <a:xfrm>
            <a:off x="975241" y="6229656"/>
            <a:ext cx="362903" cy="362903"/>
          </a:xfrm>
          <a:prstGeom prst="roundRect">
            <a:avLst>
              <a:gd name="adj" fmla="val 25194296"/>
            </a:avLst>
          </a:prstGeom>
          <a:solidFill>
            <a:srgbClr val="4EDCBE"/>
          </a:solidFill>
          <a:ln w="7620">
            <a:solidFill>
              <a:srgbClr val="FFFFFF"/>
            </a:solidFill>
            <a:prstDash val="solid"/>
          </a:ln>
        </p:spPr>
      </p:sp>
      <p:sp>
        <p:nvSpPr>
          <p:cNvPr id="9" name="Text 6"/>
          <p:cNvSpPr/>
          <p:nvPr/>
        </p:nvSpPr>
        <p:spPr>
          <a:xfrm>
            <a:off x="1270039" y="6225659"/>
            <a:ext cx="3540499" cy="396835"/>
          </a:xfrm>
          <a:prstGeom prst="rect">
            <a:avLst/>
          </a:prstGeom>
          <a:noFill/>
          <a:ln/>
        </p:spPr>
        <p:txBody>
          <a:bodyPr wrap="none" rtlCol="0" anchor="t"/>
          <a:lstStyle/>
          <a:p>
            <a:pPr marL="0" indent="0" algn="l">
              <a:lnSpc>
                <a:spcPts val="3126"/>
              </a:lnSpc>
              <a:buNone/>
            </a:pPr>
            <a:r>
              <a:rPr lang="en-US" sz="2233" b="1" dirty="0">
                <a:solidFill>
                  <a:srgbClr val="4A4A45"/>
                </a:solidFill>
                <a:latin typeface="Lato" pitchFamily="34" charset="0"/>
                <a:ea typeface="Lato" pitchFamily="34" charset="-122"/>
                <a:cs typeface="Lato" pitchFamily="34" charset="-120"/>
              </a:rPr>
              <a:t> Santosh {22F-BSAI-63}</a:t>
            </a:r>
          </a:p>
          <a:p>
            <a:pPr marL="0" indent="0" algn="l">
              <a:lnSpc>
                <a:spcPts val="3126"/>
              </a:lnSpc>
              <a:buNone/>
            </a:pPr>
            <a:r>
              <a:rPr lang="en-US" sz="2233" b="1" dirty="0">
                <a:solidFill>
                  <a:srgbClr val="4A4A45"/>
                </a:solidFill>
                <a:latin typeface="Lato" pitchFamily="34" charset="0"/>
                <a:ea typeface="Lato" pitchFamily="34" charset="-122"/>
                <a:cs typeface="Lato" pitchFamily="34" charset="-120"/>
              </a:rPr>
              <a:t> Rafay {22F-BSAI-93}</a:t>
            </a:r>
          </a:p>
          <a:p>
            <a:pPr marL="0" indent="0" algn="l">
              <a:lnSpc>
                <a:spcPts val="3126"/>
              </a:lnSpc>
              <a:buNone/>
            </a:pPr>
            <a:r>
              <a:rPr lang="en-US" sz="2233" b="1" dirty="0">
                <a:solidFill>
                  <a:srgbClr val="4A4A45"/>
                </a:solidFill>
                <a:latin typeface="Lato" pitchFamily="34" charset="0"/>
                <a:ea typeface="Lato" pitchFamily="34" charset="-122"/>
                <a:cs typeface="Lato" pitchFamily="34" charset="-120"/>
              </a:rPr>
              <a:t> Ahtram {22F-BSAI-99}</a:t>
            </a:r>
          </a:p>
          <a:p>
            <a:pPr marL="0" indent="0" algn="l">
              <a:lnSpc>
                <a:spcPts val="3126"/>
              </a:lnSpc>
              <a:buNone/>
            </a:pPr>
            <a:r>
              <a:rPr lang="en-US" sz="2233" b="1" dirty="0">
                <a:solidFill>
                  <a:srgbClr val="4A4A45"/>
                </a:solidFill>
                <a:latin typeface="Lato" pitchFamily="34" charset="0"/>
                <a:ea typeface="Lato" pitchFamily="34" charset="-122"/>
                <a:cs typeface="Lato" pitchFamily="34" charset="-120"/>
              </a:rPr>
              <a:t> </a:t>
            </a:r>
            <a:r>
              <a:rPr lang="en-US" sz="2233" b="1" dirty="0" err="1">
                <a:solidFill>
                  <a:srgbClr val="4A4A45"/>
                </a:solidFill>
                <a:latin typeface="Lato" pitchFamily="34" charset="0"/>
                <a:ea typeface="Lato" pitchFamily="34" charset="-122"/>
                <a:cs typeface="Lato" pitchFamily="34" charset="-120"/>
              </a:rPr>
              <a:t>Reshmil</a:t>
            </a:r>
            <a:r>
              <a:rPr lang="en-US" sz="2233" b="1" dirty="0">
                <a:solidFill>
                  <a:srgbClr val="4A4A45"/>
                </a:solidFill>
                <a:latin typeface="Lato" pitchFamily="34" charset="0"/>
                <a:ea typeface="Lato" pitchFamily="34" charset="-122"/>
                <a:cs typeface="Lato" pitchFamily="34" charset="-120"/>
              </a:rPr>
              <a:t> {22F-BSAI-116}</a:t>
            </a:r>
            <a:endParaRPr lang="en-US" sz="2233" dirty="0"/>
          </a:p>
        </p:txBody>
      </p:sp>
      <p:sp>
        <p:nvSpPr>
          <p:cNvPr id="11" name="Shape 4">
            <a:extLst>
              <a:ext uri="{FF2B5EF4-FFF2-40B4-BE49-F238E27FC236}">
                <a16:creationId xmlns:a16="http://schemas.microsoft.com/office/drawing/2014/main" id="{65343AE2-A6C5-0A0A-12CC-FB40F1F5732D}"/>
              </a:ext>
            </a:extLst>
          </p:cNvPr>
          <p:cNvSpPr/>
          <p:nvPr/>
        </p:nvSpPr>
        <p:spPr>
          <a:xfrm>
            <a:off x="972368" y="6635481"/>
            <a:ext cx="362903" cy="362903"/>
          </a:xfrm>
          <a:prstGeom prst="roundRect">
            <a:avLst>
              <a:gd name="adj" fmla="val 25194296"/>
            </a:avLst>
          </a:prstGeom>
          <a:solidFill>
            <a:srgbClr val="4EDCBE"/>
          </a:solidFill>
          <a:ln w="7620">
            <a:solidFill>
              <a:srgbClr val="FFFFFF"/>
            </a:solidFill>
            <a:prstDash val="solid"/>
          </a:ln>
        </p:spPr>
      </p:sp>
      <p:sp>
        <p:nvSpPr>
          <p:cNvPr id="12" name="Shape 4">
            <a:extLst>
              <a:ext uri="{FF2B5EF4-FFF2-40B4-BE49-F238E27FC236}">
                <a16:creationId xmlns:a16="http://schemas.microsoft.com/office/drawing/2014/main" id="{465A1717-3B8A-E639-F653-2B58D6F4099C}"/>
              </a:ext>
            </a:extLst>
          </p:cNvPr>
          <p:cNvSpPr/>
          <p:nvPr/>
        </p:nvSpPr>
        <p:spPr>
          <a:xfrm>
            <a:off x="972368" y="7020545"/>
            <a:ext cx="362903" cy="362903"/>
          </a:xfrm>
          <a:prstGeom prst="roundRect">
            <a:avLst>
              <a:gd name="adj" fmla="val 25194296"/>
            </a:avLst>
          </a:prstGeom>
          <a:solidFill>
            <a:srgbClr val="4EDCBE"/>
          </a:solidFill>
          <a:ln w="7620">
            <a:solidFill>
              <a:srgbClr val="FFFFFF"/>
            </a:solidFill>
            <a:prstDash val="solid"/>
          </a:ln>
        </p:spPr>
      </p:sp>
      <p:sp>
        <p:nvSpPr>
          <p:cNvPr id="13" name="Shape 4">
            <a:extLst>
              <a:ext uri="{FF2B5EF4-FFF2-40B4-BE49-F238E27FC236}">
                <a16:creationId xmlns:a16="http://schemas.microsoft.com/office/drawing/2014/main" id="{79057AE7-9B56-A64D-729A-BDBEB3477CE9}"/>
              </a:ext>
            </a:extLst>
          </p:cNvPr>
          <p:cNvSpPr/>
          <p:nvPr/>
        </p:nvSpPr>
        <p:spPr>
          <a:xfrm>
            <a:off x="975241" y="7491453"/>
            <a:ext cx="362903" cy="362903"/>
          </a:xfrm>
          <a:prstGeom prst="roundRect">
            <a:avLst>
              <a:gd name="adj" fmla="val 25194296"/>
            </a:avLst>
          </a:prstGeom>
          <a:solidFill>
            <a:srgbClr val="4EDCBE"/>
          </a:solidFill>
          <a:ln w="7620">
            <a:solidFill>
              <a:srgbClr val="FFFFFF"/>
            </a:solidFill>
            <a:prstDash val="solid"/>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37EC7F-D1BC-EB3B-B3C4-B690BCEDBCB0}"/>
              </a:ext>
            </a:extLst>
          </p:cNvPr>
          <p:cNvPicPr>
            <a:picLocks noChangeAspect="1"/>
          </p:cNvPicPr>
          <p:nvPr/>
        </p:nvPicPr>
        <p:blipFill>
          <a:blip r:embed="rId3"/>
          <a:stretch>
            <a:fillRect/>
          </a:stretch>
        </p:blipFill>
        <p:spPr>
          <a:xfrm>
            <a:off x="0" y="-20315"/>
            <a:ext cx="14630399" cy="8720936"/>
          </a:xfrm>
          <a:prstGeom prst="rect">
            <a:avLst/>
          </a:prstGeom>
        </p:spPr>
      </p:pic>
      <p:sp>
        <p:nvSpPr>
          <p:cNvPr id="5" name="Text 2"/>
          <p:cNvSpPr/>
          <p:nvPr/>
        </p:nvSpPr>
        <p:spPr>
          <a:xfrm>
            <a:off x="-19649" y="3766571"/>
            <a:ext cx="14630402" cy="2081294"/>
          </a:xfrm>
          <a:prstGeom prst="rect">
            <a:avLst/>
          </a:prstGeom>
          <a:noFill/>
          <a:ln/>
        </p:spPr>
        <p:txBody>
          <a:bodyPr wrap="square" rtlCol="0" anchor="t"/>
          <a:lstStyle/>
          <a:p>
            <a:pPr marL="0" indent="0" algn="ctr">
              <a:lnSpc>
                <a:spcPts val="7702"/>
              </a:lnSpc>
              <a:buNone/>
            </a:pPr>
            <a:r>
              <a:rPr lang="en-US" sz="2800" dirty="0">
                <a:solidFill>
                  <a:srgbClr val="FFFF00"/>
                </a:solidFill>
              </a:rPr>
              <a:t>Here is the link of the git hub repository of practical application of numerical computing of extracting the real information of real life data</a:t>
            </a:r>
          </a:p>
          <a:p>
            <a:pPr marL="0" indent="0" algn="ctr">
              <a:lnSpc>
                <a:spcPts val="7702"/>
              </a:lnSpc>
              <a:buNone/>
            </a:pPr>
            <a:r>
              <a:rPr lang="en-US" sz="2800" b="1" dirty="0">
                <a:solidFill>
                  <a:schemeClr val="bg1"/>
                </a:solidFill>
              </a:rPr>
              <a:t>https://github.com/SantoshMalhi/Numerical-Project </a:t>
            </a:r>
          </a:p>
          <a:p>
            <a:pPr marL="0" indent="0" algn="ctr">
              <a:lnSpc>
                <a:spcPts val="7702"/>
              </a:lnSpc>
              <a:buNone/>
            </a:pPr>
            <a:r>
              <a:rPr lang="en-US" sz="2800" b="1" dirty="0">
                <a:solidFill>
                  <a:schemeClr val="bg1"/>
                </a:solidFill>
              </a:rPr>
              <a:t>																						</a:t>
            </a:r>
            <a:r>
              <a:rPr lang="en-US" sz="1400" dirty="0">
                <a:solidFill>
                  <a:schemeClr val="bg1"/>
                </a:solidFill>
              </a:rPr>
              <a:t>Created by : Santosh[63]</a:t>
            </a:r>
          </a:p>
          <a:p>
            <a:pPr marL="0" indent="0" algn="ctr">
              <a:lnSpc>
                <a:spcPts val="7702"/>
              </a:lnSpc>
              <a:buNone/>
            </a:pPr>
            <a:endParaRPr lang="en-US" sz="2800" b="1" dirty="0">
              <a:solidFill>
                <a:schemeClr val="bg1"/>
              </a:solidFill>
            </a:endParaRPr>
          </a:p>
          <a:p>
            <a:pPr marL="0" indent="0" algn="ctr">
              <a:lnSpc>
                <a:spcPts val="7702"/>
              </a:lnSpc>
              <a:buNone/>
            </a:pPr>
            <a:endParaRPr lang="en-US" sz="2800" b="1" dirty="0">
              <a:solidFill>
                <a:schemeClr val="bg1"/>
              </a:solidFill>
            </a:endParaRPr>
          </a:p>
          <a:p>
            <a:pPr marL="0" indent="0" algn="ctr">
              <a:lnSpc>
                <a:spcPts val="7702"/>
              </a:lnSpc>
              <a:buNone/>
            </a:pPr>
            <a:endParaRPr lang="en-US" sz="2800" b="1" dirty="0">
              <a:solidFill>
                <a:schemeClr val="bg1"/>
              </a:solidFill>
            </a:endParaRPr>
          </a:p>
          <a:p>
            <a:pPr marL="0" indent="0" algn="ctr">
              <a:lnSpc>
                <a:spcPts val="7702"/>
              </a:lnSpc>
              <a:buNone/>
            </a:pPr>
            <a:endParaRPr lang="en-US" sz="2800" dirty="0">
              <a:solidFill>
                <a:schemeClr val="bg1"/>
              </a:solidFill>
            </a:endParaRPr>
          </a:p>
        </p:txBody>
      </p:sp>
      <p:sp>
        <p:nvSpPr>
          <p:cNvPr id="6" name="Text 3"/>
          <p:cNvSpPr/>
          <p:nvPr/>
        </p:nvSpPr>
        <p:spPr>
          <a:xfrm>
            <a:off x="3536989" y="2699170"/>
            <a:ext cx="7556421" cy="1088708"/>
          </a:xfrm>
          <a:prstGeom prst="rect">
            <a:avLst/>
          </a:prstGeom>
          <a:noFill/>
          <a:ln/>
        </p:spPr>
        <p:txBody>
          <a:bodyPr wrap="square" rtlCol="0" anchor="t"/>
          <a:lstStyle/>
          <a:p>
            <a:pPr marL="0" indent="0">
              <a:lnSpc>
                <a:spcPts val="2858"/>
              </a:lnSpc>
              <a:buNone/>
            </a:pPr>
            <a:endParaRPr lang="en-US" sz="2400" b="1" u="sng" dirty="0">
              <a:solidFill>
                <a:srgbClr val="4A4A45"/>
              </a:solidFill>
              <a:latin typeface="Lato" pitchFamily="34" charset="0"/>
              <a:ea typeface="Lato" pitchFamily="34" charset="-122"/>
              <a:cs typeface="Lato" pitchFamily="34" charset="-120"/>
            </a:endParaRPr>
          </a:p>
          <a:p>
            <a:pPr marL="0" indent="0">
              <a:lnSpc>
                <a:spcPts val="2858"/>
              </a:lnSpc>
              <a:buNone/>
            </a:pPr>
            <a:endParaRPr lang="en-US" sz="2400" b="1" u="sng" dirty="0">
              <a:solidFill>
                <a:srgbClr val="4A4A45"/>
              </a:solidFill>
              <a:latin typeface="Lato" pitchFamily="34" charset="0"/>
              <a:ea typeface="Lato" pitchFamily="34" charset="-122"/>
              <a:cs typeface="Lato" pitchFamily="34" charset="-120"/>
            </a:endParaRPr>
          </a:p>
        </p:txBody>
      </p:sp>
      <p:sp>
        <p:nvSpPr>
          <p:cNvPr id="9" name="Text 6"/>
          <p:cNvSpPr/>
          <p:nvPr/>
        </p:nvSpPr>
        <p:spPr>
          <a:xfrm>
            <a:off x="1270039" y="6225659"/>
            <a:ext cx="3540499" cy="396835"/>
          </a:xfrm>
          <a:prstGeom prst="rect">
            <a:avLst/>
          </a:prstGeom>
          <a:noFill/>
          <a:ln/>
        </p:spPr>
        <p:txBody>
          <a:bodyPr wrap="none" rtlCol="0" anchor="t"/>
          <a:lstStyle/>
          <a:p>
            <a:pPr marL="0" indent="0" algn="l">
              <a:lnSpc>
                <a:spcPts val="3126"/>
              </a:lnSpc>
              <a:buNone/>
            </a:pPr>
            <a:endParaRPr lang="en-US" sz="2233" dirty="0"/>
          </a:p>
        </p:txBody>
      </p:sp>
    </p:spTree>
    <p:extLst>
      <p:ext uri="{BB962C8B-B14F-4D97-AF65-F5344CB8AC3E}">
        <p14:creationId xmlns:p14="http://schemas.microsoft.com/office/powerpoint/2010/main" val="1202268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sp>
        <p:nvSpPr>
          <p:cNvPr id="4" name="Text 2"/>
          <p:cNvSpPr/>
          <p:nvPr/>
        </p:nvSpPr>
        <p:spPr>
          <a:xfrm>
            <a:off x="793790" y="2174200"/>
            <a:ext cx="7903131" cy="708779"/>
          </a:xfrm>
          <a:prstGeom prst="rect">
            <a:avLst/>
          </a:prstGeom>
          <a:noFill/>
          <a:ln/>
        </p:spPr>
        <p:txBody>
          <a:bodyPr wrap="none" rtlCol="0" anchor="t"/>
          <a:lstStyle/>
          <a:p>
            <a:pPr marL="0" indent="0">
              <a:lnSpc>
                <a:spcPts val="5581"/>
              </a:lnSpc>
              <a:buNone/>
            </a:pPr>
            <a:r>
              <a:rPr lang="en-US" sz="4465" b="1" dirty="0">
                <a:solidFill>
                  <a:srgbClr val="282824"/>
                </a:solidFill>
                <a:latin typeface="Lato" pitchFamily="34" charset="0"/>
                <a:ea typeface="Lato" pitchFamily="34" charset="-122"/>
                <a:cs typeface="Lato" pitchFamily="34" charset="-120"/>
              </a:rPr>
              <a:t>Overview of Secant Method</a:t>
            </a:r>
            <a:endParaRPr lang="en-US" sz="4465" dirty="0"/>
          </a:p>
        </p:txBody>
      </p:sp>
      <p:sp>
        <p:nvSpPr>
          <p:cNvPr id="5" name="Text 3"/>
          <p:cNvSpPr/>
          <p:nvPr/>
        </p:nvSpPr>
        <p:spPr>
          <a:xfrm>
            <a:off x="793790" y="2873959"/>
            <a:ext cx="13042821" cy="725805"/>
          </a:xfrm>
          <a:prstGeom prst="rect">
            <a:avLst/>
          </a:prstGeom>
          <a:noFill/>
          <a:ln/>
        </p:spPr>
        <p:txBody>
          <a:bodyPr wrap="square" rtlCol="0" anchor="t"/>
          <a:lstStyle/>
          <a:p>
            <a:pPr marL="0" indent="0" algn="just">
              <a:lnSpc>
                <a:spcPts val="2858"/>
              </a:lnSpc>
              <a:buNone/>
            </a:pPr>
            <a:r>
              <a:rPr lang="en-US" sz="1600" dirty="0"/>
              <a:t>The Secant Method is a numerical technique used to find the roots of a real-valued function. Unlike the Newton-Raphson method, which requires the derivative of the function, the Secant Method approximates the derivative using finite differences. This makes it particularly useful when the derivative of the function is difficult or impossible to calculate.</a:t>
            </a:r>
            <a:endParaRPr lang="en-US" sz="1786" dirty="0"/>
          </a:p>
        </p:txBody>
      </p:sp>
      <p:sp>
        <p:nvSpPr>
          <p:cNvPr id="6" name="Text 4"/>
          <p:cNvSpPr/>
          <p:nvPr/>
        </p:nvSpPr>
        <p:spPr>
          <a:xfrm>
            <a:off x="793790" y="4544378"/>
            <a:ext cx="2835235"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Key Characteristics:</a:t>
            </a:r>
            <a:endParaRPr lang="en-US" sz="2233" dirty="0"/>
          </a:p>
        </p:txBody>
      </p:sp>
      <p:sp>
        <p:nvSpPr>
          <p:cNvPr id="7" name="Text 5"/>
          <p:cNvSpPr/>
          <p:nvPr/>
        </p:nvSpPr>
        <p:spPr>
          <a:xfrm>
            <a:off x="793790" y="4898708"/>
            <a:ext cx="3978116" cy="725805"/>
          </a:xfrm>
          <a:prstGeom prst="rect">
            <a:avLst/>
          </a:prstGeom>
          <a:noFill/>
          <a:ln/>
        </p:spPr>
        <p:txBody>
          <a:bodyPr wrap="square" rtlCol="0" anchor="t"/>
          <a:lstStyle/>
          <a:p>
            <a:pPr marL="0" indent="0" algn="just">
              <a:lnSpc>
                <a:spcPts val="2858"/>
              </a:lnSpc>
              <a:buNone/>
            </a:pPr>
            <a:r>
              <a:rPr lang="en-US" sz="1600" dirty="0"/>
              <a:t>-It uses two initial approximations (x0 and x1) to start the iteration process.</a:t>
            </a:r>
          </a:p>
          <a:p>
            <a:pPr marL="0" indent="0" algn="just">
              <a:lnSpc>
                <a:spcPts val="2858"/>
              </a:lnSpc>
              <a:buNone/>
            </a:pPr>
            <a:r>
              <a:rPr lang="en-US" sz="1600" dirty="0"/>
              <a:t>-The method constructs a secant line that intersects the x-axis, providing an approximation to the root.</a:t>
            </a:r>
          </a:p>
          <a:p>
            <a:pPr marL="0" indent="0" algn="just">
              <a:lnSpc>
                <a:spcPts val="2858"/>
              </a:lnSpc>
              <a:buNone/>
            </a:pPr>
            <a:r>
              <a:rPr lang="en-US" sz="1600" dirty="0"/>
              <a:t>-Iteratively refines the root estimate until a desired level of accuracy is achieved.</a:t>
            </a:r>
            <a:endParaRPr lang="en-US" sz="1786" dirty="0"/>
          </a:p>
        </p:txBody>
      </p:sp>
      <p:sp>
        <p:nvSpPr>
          <p:cNvPr id="8" name="Text 6"/>
          <p:cNvSpPr/>
          <p:nvPr/>
        </p:nvSpPr>
        <p:spPr>
          <a:xfrm>
            <a:off x="5332928" y="4544378"/>
            <a:ext cx="2835235"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Formula </a:t>
            </a:r>
            <a:endParaRPr lang="en-US" sz="2233" dirty="0"/>
          </a:p>
        </p:txBody>
      </p:sp>
      <p:sp>
        <p:nvSpPr>
          <p:cNvPr id="9" name="Text 7"/>
          <p:cNvSpPr/>
          <p:nvPr/>
        </p:nvSpPr>
        <p:spPr>
          <a:xfrm>
            <a:off x="5332928" y="5125522"/>
            <a:ext cx="3978116" cy="725805"/>
          </a:xfrm>
          <a:prstGeom prst="rect">
            <a:avLst/>
          </a:prstGeom>
          <a:noFill/>
          <a:ln/>
        </p:spPr>
        <p:txBody>
          <a:bodyPr wrap="square" rtlCol="0" anchor="t"/>
          <a:lstStyle/>
          <a:p>
            <a:pPr marL="0" indent="0">
              <a:lnSpc>
                <a:spcPts val="2858"/>
              </a:lnSpc>
              <a:buNone/>
            </a:pPr>
            <a:endParaRPr lang="en-US" sz="1786" dirty="0"/>
          </a:p>
        </p:txBody>
      </p:sp>
      <p:sp>
        <p:nvSpPr>
          <p:cNvPr id="10" name="Text 8"/>
          <p:cNvSpPr/>
          <p:nvPr/>
        </p:nvSpPr>
        <p:spPr>
          <a:xfrm>
            <a:off x="9872067" y="4544378"/>
            <a:ext cx="2835235" cy="354330"/>
          </a:xfrm>
          <a:prstGeom prst="rect">
            <a:avLst/>
          </a:prstGeom>
          <a:noFill/>
          <a:ln/>
        </p:spPr>
        <p:txBody>
          <a:bodyPr wrap="none" rtlCol="0" anchor="t"/>
          <a:lstStyle/>
          <a:p>
            <a:pPr marL="0" indent="0">
              <a:lnSpc>
                <a:spcPts val="2791"/>
              </a:lnSpc>
              <a:buNone/>
            </a:pPr>
            <a:r>
              <a:rPr lang="en-US" sz="2233" b="1" dirty="0">
                <a:solidFill>
                  <a:srgbClr val="282824"/>
                </a:solidFill>
                <a:latin typeface="Lato" pitchFamily="34" charset="0"/>
                <a:ea typeface="Lato" pitchFamily="34" charset="-122"/>
                <a:cs typeface="Lato" pitchFamily="34" charset="-120"/>
              </a:rPr>
              <a:t>Uses of Secant method:</a:t>
            </a:r>
            <a:endParaRPr lang="en-US" sz="2233" dirty="0"/>
          </a:p>
        </p:txBody>
      </p:sp>
      <p:sp>
        <p:nvSpPr>
          <p:cNvPr id="11" name="Text 9"/>
          <p:cNvSpPr/>
          <p:nvPr/>
        </p:nvSpPr>
        <p:spPr>
          <a:xfrm>
            <a:off x="9872067" y="5125522"/>
            <a:ext cx="3978116" cy="725805"/>
          </a:xfrm>
          <a:prstGeom prst="rect">
            <a:avLst/>
          </a:prstGeom>
          <a:noFill/>
          <a:ln/>
        </p:spPr>
        <p:txBody>
          <a:bodyPr wrap="square" rtlCol="0" anchor="t"/>
          <a:lstStyle/>
          <a:p>
            <a:pPr marL="0" indent="0">
              <a:lnSpc>
                <a:spcPts val="2858"/>
              </a:lnSpc>
              <a:buNone/>
            </a:pPr>
            <a:r>
              <a:rPr lang="en-US" sz="1786" dirty="0">
                <a:solidFill>
                  <a:srgbClr val="4A4A45"/>
                </a:solidFill>
                <a:latin typeface="Lato" pitchFamily="34" charset="0"/>
                <a:ea typeface="Lato" pitchFamily="34" charset="-122"/>
                <a:cs typeface="Lato" pitchFamily="34" charset="-120"/>
              </a:rPr>
              <a:t>Predict the behavior of complex systems.</a:t>
            </a:r>
          </a:p>
          <a:p>
            <a:pPr marL="0" indent="0">
              <a:lnSpc>
                <a:spcPts val="2858"/>
              </a:lnSpc>
              <a:buNone/>
            </a:pPr>
            <a:r>
              <a:rPr lang="en-US" sz="1786" dirty="0">
                <a:solidFill>
                  <a:srgbClr val="4A4A45"/>
                </a:solidFill>
                <a:latin typeface="Lato" pitchFamily="34" charset="0"/>
                <a:ea typeface="Lato" pitchFamily="34" charset="-122"/>
                <a:cs typeface="Lato" pitchFamily="34" charset="-120"/>
              </a:rPr>
              <a:t>Optimize processes in engineering and science.</a:t>
            </a:r>
          </a:p>
          <a:p>
            <a:pPr marL="0" indent="0">
              <a:lnSpc>
                <a:spcPts val="2858"/>
              </a:lnSpc>
              <a:buNone/>
            </a:pPr>
            <a:r>
              <a:rPr lang="en-US" sz="1786" dirty="0">
                <a:solidFill>
                  <a:srgbClr val="4A4A45"/>
                </a:solidFill>
                <a:latin typeface="Lato" pitchFamily="34" charset="0"/>
                <a:ea typeface="Lato" pitchFamily="34" charset="-122"/>
                <a:cs typeface="Lato" pitchFamily="34" charset="-120"/>
              </a:rPr>
              <a:t>Enhance the accuracy and efficiency of computational models.</a:t>
            </a:r>
            <a:endParaRPr lang="en-US" sz="1786" dirty="0"/>
          </a:p>
        </p:txBody>
      </p:sp>
      <p:pic>
        <p:nvPicPr>
          <p:cNvPr id="14" name="Picture 13">
            <a:extLst>
              <a:ext uri="{FF2B5EF4-FFF2-40B4-BE49-F238E27FC236}">
                <a16:creationId xmlns:a16="http://schemas.microsoft.com/office/drawing/2014/main" id="{79A1D88E-BCD4-E255-6D1C-AF00A44B4296}"/>
              </a:ext>
            </a:extLst>
          </p:cNvPr>
          <p:cNvPicPr>
            <a:picLocks noChangeAspect="1"/>
          </p:cNvPicPr>
          <p:nvPr/>
        </p:nvPicPr>
        <p:blipFill>
          <a:blip r:embed="rId3"/>
          <a:stretch>
            <a:fillRect/>
          </a:stretch>
        </p:blipFill>
        <p:spPr>
          <a:xfrm>
            <a:off x="5332928" y="5077963"/>
            <a:ext cx="3457575" cy="838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5" name="Text 2"/>
          <p:cNvSpPr/>
          <p:nvPr/>
        </p:nvSpPr>
        <p:spPr>
          <a:xfrm>
            <a:off x="793790" y="802005"/>
            <a:ext cx="7556421" cy="1417558"/>
          </a:xfrm>
          <a:prstGeom prst="rect">
            <a:avLst/>
          </a:prstGeom>
          <a:noFill/>
          <a:ln/>
        </p:spPr>
        <p:txBody>
          <a:bodyPr wrap="square" rtlCol="0" anchor="t"/>
          <a:lstStyle/>
          <a:p>
            <a:pPr marL="0" indent="0">
              <a:lnSpc>
                <a:spcPts val="5581"/>
              </a:lnSpc>
              <a:buNone/>
            </a:pPr>
            <a:r>
              <a:rPr lang="en-US" sz="4800" dirty="0"/>
              <a:t>Implementing Secant Method in Python</a:t>
            </a:r>
            <a:endParaRPr lang="en-US" sz="4465" dirty="0"/>
          </a:p>
        </p:txBody>
      </p:sp>
      <p:sp>
        <p:nvSpPr>
          <p:cNvPr id="6" name="Text 3"/>
          <p:cNvSpPr/>
          <p:nvPr/>
        </p:nvSpPr>
        <p:spPr>
          <a:xfrm>
            <a:off x="793790" y="2559725"/>
            <a:ext cx="7556421" cy="725805"/>
          </a:xfrm>
          <a:prstGeom prst="rect">
            <a:avLst/>
          </a:prstGeom>
          <a:noFill/>
          <a:ln/>
        </p:spPr>
        <p:txBody>
          <a:bodyPr wrap="square" rtlCol="0" anchor="t"/>
          <a:lstStyle/>
          <a:p>
            <a:pPr marL="0" indent="0">
              <a:lnSpc>
                <a:spcPts val="2858"/>
              </a:lnSpc>
              <a:buNone/>
            </a:pPr>
            <a:r>
              <a:rPr lang="en-US" sz="1600" dirty="0"/>
              <a:t>Python's Numerical Methods provide powerful tools for finding roots of equations, making it easy to implement the Secant Method.</a:t>
            </a:r>
            <a:endParaRPr lang="en-US" sz="1786" dirty="0"/>
          </a:p>
        </p:txBody>
      </p:sp>
      <p:sp>
        <p:nvSpPr>
          <p:cNvPr id="7" name="Shape 4"/>
          <p:cNvSpPr/>
          <p:nvPr/>
        </p:nvSpPr>
        <p:spPr>
          <a:xfrm>
            <a:off x="793790" y="3795832"/>
            <a:ext cx="510302" cy="510302"/>
          </a:xfrm>
          <a:prstGeom prst="roundRect">
            <a:avLst>
              <a:gd name="adj" fmla="val 8001"/>
            </a:avLst>
          </a:prstGeom>
          <a:solidFill>
            <a:srgbClr val="E5DFD2"/>
          </a:solidFill>
          <a:ln/>
        </p:spPr>
      </p:sp>
      <p:sp>
        <p:nvSpPr>
          <p:cNvPr id="8" name="Text 5"/>
          <p:cNvSpPr/>
          <p:nvPr/>
        </p:nvSpPr>
        <p:spPr>
          <a:xfrm>
            <a:off x="950238" y="3880842"/>
            <a:ext cx="197406" cy="340281"/>
          </a:xfrm>
          <a:prstGeom prst="rect">
            <a:avLst/>
          </a:prstGeom>
          <a:noFill/>
          <a:ln/>
        </p:spPr>
        <p:txBody>
          <a:bodyPr wrap="none" rtlCol="0" anchor="t"/>
          <a:lstStyle/>
          <a:p>
            <a:pPr marL="0" indent="0" algn="ctr">
              <a:lnSpc>
                <a:spcPts val="2679"/>
              </a:lnSpc>
              <a:buNone/>
            </a:pPr>
            <a:r>
              <a:rPr lang="en-US" sz="2679" b="1" dirty="0">
                <a:solidFill>
                  <a:srgbClr val="4A4A45"/>
                </a:solidFill>
                <a:latin typeface="Lato" pitchFamily="34" charset="0"/>
                <a:ea typeface="Lato" pitchFamily="34" charset="-122"/>
                <a:cs typeface="Lato" pitchFamily="34" charset="-120"/>
              </a:rPr>
              <a:t>1</a:t>
            </a:r>
            <a:endParaRPr lang="en-US" sz="2679" dirty="0"/>
          </a:p>
        </p:txBody>
      </p:sp>
      <p:sp>
        <p:nvSpPr>
          <p:cNvPr id="9" name="Text 6"/>
          <p:cNvSpPr/>
          <p:nvPr/>
        </p:nvSpPr>
        <p:spPr>
          <a:xfrm>
            <a:off x="1530906" y="3795832"/>
            <a:ext cx="2835235" cy="354330"/>
          </a:xfrm>
          <a:prstGeom prst="rect">
            <a:avLst/>
          </a:prstGeom>
          <a:noFill/>
          <a:ln/>
        </p:spPr>
        <p:txBody>
          <a:bodyPr wrap="none" rtlCol="0" anchor="t"/>
          <a:lstStyle/>
          <a:p>
            <a:pPr marL="0" indent="0">
              <a:lnSpc>
                <a:spcPts val="2791"/>
              </a:lnSpc>
              <a:buNone/>
            </a:pPr>
            <a:r>
              <a:rPr lang="en-US" b="1" dirty="0">
                <a:solidFill>
                  <a:srgbClr val="4A4A45"/>
                </a:solidFill>
                <a:latin typeface="Lato" pitchFamily="34" charset="0"/>
                <a:ea typeface="Lato" pitchFamily="34" charset="-122"/>
                <a:cs typeface="Lato" pitchFamily="34" charset="-120"/>
              </a:rPr>
              <a:t>Step 1: Define the Function</a:t>
            </a:r>
            <a:endParaRPr lang="en-US" dirty="0"/>
          </a:p>
        </p:txBody>
      </p:sp>
      <p:sp>
        <p:nvSpPr>
          <p:cNvPr id="10" name="Text 7"/>
          <p:cNvSpPr/>
          <p:nvPr/>
        </p:nvSpPr>
        <p:spPr>
          <a:xfrm>
            <a:off x="1530906" y="4286250"/>
            <a:ext cx="2927747" cy="725805"/>
          </a:xfrm>
          <a:prstGeom prst="rect">
            <a:avLst/>
          </a:prstGeom>
          <a:noFill/>
          <a:ln/>
        </p:spPr>
        <p:txBody>
          <a:bodyPr wrap="square" rtlCol="0" anchor="t"/>
          <a:lstStyle/>
          <a:p>
            <a:pPr marL="0" indent="0">
              <a:lnSpc>
                <a:spcPts val="2858"/>
              </a:lnSpc>
              <a:buNone/>
            </a:pPr>
            <a:r>
              <a:rPr lang="en-US" sz="1600" dirty="0"/>
              <a:t>Create the function f(x) for which you want to find the root.</a:t>
            </a:r>
            <a:endParaRPr lang="en-US" sz="1786" dirty="0"/>
          </a:p>
        </p:txBody>
      </p:sp>
      <p:sp>
        <p:nvSpPr>
          <p:cNvPr id="11" name="Shape 8"/>
          <p:cNvSpPr/>
          <p:nvPr/>
        </p:nvSpPr>
        <p:spPr>
          <a:xfrm>
            <a:off x="4685467" y="3795832"/>
            <a:ext cx="510302" cy="510302"/>
          </a:xfrm>
          <a:prstGeom prst="roundRect">
            <a:avLst>
              <a:gd name="adj" fmla="val 8001"/>
            </a:avLst>
          </a:prstGeom>
          <a:solidFill>
            <a:srgbClr val="E5DFD2"/>
          </a:solidFill>
          <a:ln/>
        </p:spPr>
      </p:sp>
      <p:sp>
        <p:nvSpPr>
          <p:cNvPr id="12" name="Text 9"/>
          <p:cNvSpPr/>
          <p:nvPr/>
        </p:nvSpPr>
        <p:spPr>
          <a:xfrm>
            <a:off x="4841915" y="3880842"/>
            <a:ext cx="197406" cy="340281"/>
          </a:xfrm>
          <a:prstGeom prst="rect">
            <a:avLst/>
          </a:prstGeom>
          <a:noFill/>
          <a:ln/>
        </p:spPr>
        <p:txBody>
          <a:bodyPr wrap="none" rtlCol="0" anchor="t"/>
          <a:lstStyle/>
          <a:p>
            <a:pPr marL="0" indent="0" algn="ctr">
              <a:lnSpc>
                <a:spcPts val="2679"/>
              </a:lnSpc>
              <a:buNone/>
            </a:pPr>
            <a:r>
              <a:rPr lang="en-US" sz="2679" b="1" dirty="0">
                <a:solidFill>
                  <a:srgbClr val="4A4A45"/>
                </a:solidFill>
                <a:latin typeface="Lato" pitchFamily="34" charset="0"/>
                <a:ea typeface="Lato" pitchFamily="34" charset="-122"/>
                <a:cs typeface="Lato" pitchFamily="34" charset="-120"/>
              </a:rPr>
              <a:t>2</a:t>
            </a:r>
            <a:endParaRPr lang="en-US" sz="2679" dirty="0"/>
          </a:p>
        </p:txBody>
      </p:sp>
      <p:sp>
        <p:nvSpPr>
          <p:cNvPr id="13" name="Text 10"/>
          <p:cNvSpPr/>
          <p:nvPr/>
        </p:nvSpPr>
        <p:spPr>
          <a:xfrm>
            <a:off x="5422583" y="3795832"/>
            <a:ext cx="2927747" cy="708660"/>
          </a:xfrm>
          <a:prstGeom prst="rect">
            <a:avLst/>
          </a:prstGeom>
          <a:noFill/>
          <a:ln/>
        </p:spPr>
        <p:txBody>
          <a:bodyPr wrap="square" rtlCol="0" anchor="t"/>
          <a:lstStyle/>
          <a:p>
            <a:pPr marL="0" indent="0">
              <a:lnSpc>
                <a:spcPts val="2791"/>
              </a:lnSpc>
              <a:buNone/>
            </a:pPr>
            <a:r>
              <a:rPr lang="en-US" sz="2233" b="1" dirty="0">
                <a:solidFill>
                  <a:srgbClr val="4A4A45"/>
                </a:solidFill>
                <a:latin typeface="Lato" pitchFamily="34" charset="0"/>
                <a:ea typeface="Lato" pitchFamily="34" charset="-122"/>
                <a:cs typeface="Lato" pitchFamily="34" charset="-120"/>
              </a:rPr>
              <a:t>Step 2: Choose the initial Guess</a:t>
            </a:r>
            <a:endParaRPr lang="en-US" sz="2233" dirty="0"/>
          </a:p>
        </p:txBody>
      </p:sp>
      <p:sp>
        <p:nvSpPr>
          <p:cNvPr id="14" name="Text 11"/>
          <p:cNvSpPr/>
          <p:nvPr/>
        </p:nvSpPr>
        <p:spPr>
          <a:xfrm>
            <a:off x="5422583" y="4640580"/>
            <a:ext cx="2927747" cy="725805"/>
          </a:xfrm>
          <a:prstGeom prst="rect">
            <a:avLst/>
          </a:prstGeom>
          <a:noFill/>
          <a:ln/>
        </p:spPr>
        <p:txBody>
          <a:bodyPr wrap="square" rtlCol="0" anchor="t"/>
          <a:lstStyle/>
          <a:p>
            <a:pPr marL="0" indent="0">
              <a:lnSpc>
                <a:spcPts val="2858"/>
              </a:lnSpc>
              <a:buNone/>
            </a:pPr>
            <a:r>
              <a:rPr lang="en-US" sz="1600" dirty="0"/>
              <a:t>Select two initial approximations x0 and x1</a:t>
            </a:r>
            <a:endParaRPr lang="en-US" sz="1786" dirty="0"/>
          </a:p>
        </p:txBody>
      </p:sp>
      <p:sp>
        <p:nvSpPr>
          <p:cNvPr id="15" name="Shape 12"/>
          <p:cNvSpPr/>
          <p:nvPr/>
        </p:nvSpPr>
        <p:spPr>
          <a:xfrm>
            <a:off x="793790" y="5848350"/>
            <a:ext cx="510302" cy="510302"/>
          </a:xfrm>
          <a:prstGeom prst="roundRect">
            <a:avLst>
              <a:gd name="adj" fmla="val 8001"/>
            </a:avLst>
          </a:prstGeom>
          <a:solidFill>
            <a:srgbClr val="E5DFD2"/>
          </a:solidFill>
          <a:ln/>
        </p:spPr>
      </p:sp>
      <p:sp>
        <p:nvSpPr>
          <p:cNvPr id="16" name="Text 13"/>
          <p:cNvSpPr/>
          <p:nvPr/>
        </p:nvSpPr>
        <p:spPr>
          <a:xfrm>
            <a:off x="950238" y="5933361"/>
            <a:ext cx="197406" cy="340281"/>
          </a:xfrm>
          <a:prstGeom prst="rect">
            <a:avLst/>
          </a:prstGeom>
          <a:noFill/>
          <a:ln/>
        </p:spPr>
        <p:txBody>
          <a:bodyPr wrap="none" rtlCol="0" anchor="t"/>
          <a:lstStyle/>
          <a:p>
            <a:pPr marL="0" indent="0" algn="ctr">
              <a:lnSpc>
                <a:spcPts val="2679"/>
              </a:lnSpc>
              <a:buNone/>
            </a:pPr>
            <a:r>
              <a:rPr lang="en-US" sz="2679" b="1" dirty="0">
                <a:solidFill>
                  <a:srgbClr val="4A4A45"/>
                </a:solidFill>
                <a:latin typeface="Lato" pitchFamily="34" charset="0"/>
                <a:ea typeface="Lato" pitchFamily="34" charset="-122"/>
                <a:cs typeface="Lato" pitchFamily="34" charset="-120"/>
              </a:rPr>
              <a:t>3</a:t>
            </a:r>
            <a:endParaRPr lang="en-US" sz="2679" dirty="0"/>
          </a:p>
        </p:txBody>
      </p:sp>
      <p:sp>
        <p:nvSpPr>
          <p:cNvPr id="17" name="Text 14"/>
          <p:cNvSpPr/>
          <p:nvPr/>
        </p:nvSpPr>
        <p:spPr>
          <a:xfrm>
            <a:off x="1530906" y="5848350"/>
            <a:ext cx="2927747" cy="708660"/>
          </a:xfrm>
          <a:prstGeom prst="rect">
            <a:avLst/>
          </a:prstGeom>
          <a:noFill/>
          <a:ln/>
        </p:spPr>
        <p:txBody>
          <a:bodyPr wrap="square" rtlCol="0" anchor="t"/>
          <a:lstStyle/>
          <a:p>
            <a:pPr marL="0" indent="0">
              <a:lnSpc>
                <a:spcPts val="2791"/>
              </a:lnSpc>
              <a:buNone/>
            </a:pPr>
            <a:r>
              <a:rPr lang="en-US" sz="2000" b="1" dirty="0">
                <a:solidFill>
                  <a:srgbClr val="4A4A45"/>
                </a:solidFill>
                <a:latin typeface="Lato" pitchFamily="34" charset="0"/>
                <a:ea typeface="Lato" pitchFamily="34" charset="-122"/>
                <a:cs typeface="Lato" pitchFamily="34" charset="-120"/>
              </a:rPr>
              <a:t>Step 3: </a:t>
            </a:r>
            <a:r>
              <a:rPr lang="en-US" sz="2000" dirty="0"/>
              <a:t>Implement the Iterative Formula</a:t>
            </a:r>
          </a:p>
        </p:txBody>
      </p:sp>
      <p:sp>
        <p:nvSpPr>
          <p:cNvPr id="18" name="Text 15"/>
          <p:cNvSpPr/>
          <p:nvPr/>
        </p:nvSpPr>
        <p:spPr>
          <a:xfrm>
            <a:off x="1530905" y="6693098"/>
            <a:ext cx="3154561" cy="725805"/>
          </a:xfrm>
          <a:prstGeom prst="rect">
            <a:avLst/>
          </a:prstGeom>
          <a:noFill/>
          <a:ln/>
        </p:spPr>
        <p:txBody>
          <a:bodyPr wrap="square" rtlCol="0" anchor="t"/>
          <a:lstStyle/>
          <a:p>
            <a:pPr marL="0" indent="0">
              <a:lnSpc>
                <a:spcPts val="2858"/>
              </a:lnSpc>
              <a:buNone/>
            </a:pPr>
            <a:r>
              <a:rPr lang="en-US" sz="1600" dirty="0"/>
              <a:t>Use the Secant Method formula to iteratively update the root estimate.</a:t>
            </a:r>
            <a:endParaRPr lang="en-US" sz="1786" dirty="0"/>
          </a:p>
        </p:txBody>
      </p:sp>
      <p:sp>
        <p:nvSpPr>
          <p:cNvPr id="19" name="Shape 16"/>
          <p:cNvSpPr/>
          <p:nvPr/>
        </p:nvSpPr>
        <p:spPr>
          <a:xfrm>
            <a:off x="4685467" y="5848350"/>
            <a:ext cx="510302" cy="510302"/>
          </a:xfrm>
          <a:prstGeom prst="roundRect">
            <a:avLst>
              <a:gd name="adj" fmla="val 8001"/>
            </a:avLst>
          </a:prstGeom>
          <a:solidFill>
            <a:srgbClr val="E5DFD2"/>
          </a:solidFill>
          <a:ln/>
        </p:spPr>
      </p:sp>
      <p:sp>
        <p:nvSpPr>
          <p:cNvPr id="20" name="Text 17"/>
          <p:cNvSpPr/>
          <p:nvPr/>
        </p:nvSpPr>
        <p:spPr>
          <a:xfrm>
            <a:off x="4841915" y="5933361"/>
            <a:ext cx="197406" cy="340281"/>
          </a:xfrm>
          <a:prstGeom prst="rect">
            <a:avLst/>
          </a:prstGeom>
          <a:noFill/>
          <a:ln/>
        </p:spPr>
        <p:txBody>
          <a:bodyPr wrap="none" rtlCol="0" anchor="t"/>
          <a:lstStyle/>
          <a:p>
            <a:pPr marL="0" indent="0" algn="ctr">
              <a:lnSpc>
                <a:spcPts val="2679"/>
              </a:lnSpc>
              <a:buNone/>
            </a:pPr>
            <a:r>
              <a:rPr lang="en-US" sz="2679" b="1" dirty="0">
                <a:solidFill>
                  <a:srgbClr val="4A4A45"/>
                </a:solidFill>
                <a:latin typeface="Lato" pitchFamily="34" charset="0"/>
                <a:ea typeface="Lato" pitchFamily="34" charset="-122"/>
                <a:cs typeface="Lato" pitchFamily="34" charset="-120"/>
              </a:rPr>
              <a:t>4</a:t>
            </a:r>
            <a:endParaRPr lang="en-US" sz="2679" dirty="0"/>
          </a:p>
        </p:txBody>
      </p:sp>
      <p:sp>
        <p:nvSpPr>
          <p:cNvPr id="21" name="Text 18"/>
          <p:cNvSpPr/>
          <p:nvPr/>
        </p:nvSpPr>
        <p:spPr>
          <a:xfrm>
            <a:off x="5422583" y="5848350"/>
            <a:ext cx="2835235" cy="354330"/>
          </a:xfrm>
          <a:prstGeom prst="rect">
            <a:avLst/>
          </a:prstGeom>
          <a:noFill/>
          <a:ln/>
        </p:spPr>
        <p:txBody>
          <a:bodyPr wrap="none" rtlCol="0" anchor="t"/>
          <a:lstStyle/>
          <a:p>
            <a:pPr marL="0" indent="0">
              <a:lnSpc>
                <a:spcPts val="2791"/>
              </a:lnSpc>
              <a:buNone/>
            </a:pPr>
            <a:r>
              <a:rPr lang="en-US" b="1" dirty="0">
                <a:solidFill>
                  <a:srgbClr val="4A4A45"/>
                </a:solidFill>
                <a:latin typeface="Lato" pitchFamily="34" charset="0"/>
                <a:ea typeface="Lato" pitchFamily="34" charset="-122"/>
                <a:cs typeface="Lato" pitchFamily="34" charset="-120"/>
              </a:rPr>
              <a:t>Step 4: </a:t>
            </a:r>
            <a:r>
              <a:rPr lang="en-US" dirty="0"/>
              <a:t>Check for Convergence</a:t>
            </a:r>
          </a:p>
        </p:txBody>
      </p:sp>
      <p:sp>
        <p:nvSpPr>
          <p:cNvPr id="22" name="Text 19"/>
          <p:cNvSpPr/>
          <p:nvPr/>
        </p:nvSpPr>
        <p:spPr>
          <a:xfrm>
            <a:off x="5039321" y="6338768"/>
            <a:ext cx="4104679" cy="1088708"/>
          </a:xfrm>
          <a:prstGeom prst="rect">
            <a:avLst/>
          </a:prstGeom>
          <a:noFill/>
          <a:ln/>
        </p:spPr>
        <p:txBody>
          <a:bodyPr wrap="square" rtlCol="0" anchor="t"/>
          <a:lstStyle/>
          <a:p>
            <a:pPr lvl="1"/>
            <a:r>
              <a:rPr lang="en-US" dirty="0"/>
              <a:t>Continue iterations until the difference between successive approximations is less than a specified tolerance.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2"/>
          <p:cNvSpPr/>
          <p:nvPr/>
        </p:nvSpPr>
        <p:spPr>
          <a:xfrm>
            <a:off x="793790" y="2174200"/>
            <a:ext cx="7903131" cy="708779"/>
          </a:xfrm>
          <a:prstGeom prst="rect">
            <a:avLst/>
          </a:prstGeom>
          <a:noFill/>
          <a:ln/>
        </p:spPr>
        <p:txBody>
          <a:bodyPr wrap="none" rtlCol="0" anchor="t"/>
          <a:lstStyle/>
          <a:p>
            <a:pPr marL="0" indent="0">
              <a:lnSpc>
                <a:spcPts val="5581"/>
              </a:lnSpc>
              <a:buNone/>
            </a:pPr>
            <a:endParaRPr lang="en-US" sz="4465" dirty="0"/>
          </a:p>
        </p:txBody>
      </p:sp>
      <p:sp>
        <p:nvSpPr>
          <p:cNvPr id="5" name="Text 3"/>
          <p:cNvSpPr/>
          <p:nvPr/>
        </p:nvSpPr>
        <p:spPr>
          <a:xfrm>
            <a:off x="793790" y="3336608"/>
            <a:ext cx="13042821" cy="725805"/>
          </a:xfrm>
          <a:prstGeom prst="rect">
            <a:avLst/>
          </a:prstGeom>
          <a:noFill/>
          <a:ln/>
        </p:spPr>
        <p:txBody>
          <a:bodyPr wrap="square" rtlCol="0" anchor="t"/>
          <a:lstStyle/>
          <a:p>
            <a:pPr marL="0" indent="0">
              <a:lnSpc>
                <a:spcPts val="2858"/>
              </a:lnSpc>
              <a:buNone/>
            </a:pPr>
            <a:endParaRPr lang="en-US" sz="1786" dirty="0"/>
          </a:p>
        </p:txBody>
      </p:sp>
      <p:sp>
        <p:nvSpPr>
          <p:cNvPr id="6" name="Text 4"/>
          <p:cNvSpPr/>
          <p:nvPr/>
        </p:nvSpPr>
        <p:spPr>
          <a:xfrm>
            <a:off x="793790" y="4544378"/>
            <a:ext cx="2835235" cy="354330"/>
          </a:xfrm>
          <a:prstGeom prst="rect">
            <a:avLst/>
          </a:prstGeom>
          <a:noFill/>
          <a:ln/>
        </p:spPr>
        <p:txBody>
          <a:bodyPr wrap="none" rtlCol="0" anchor="t"/>
          <a:lstStyle/>
          <a:p>
            <a:pPr marL="0" indent="0">
              <a:lnSpc>
                <a:spcPts val="2791"/>
              </a:lnSpc>
              <a:buNone/>
            </a:pPr>
            <a:endParaRPr lang="en-US" sz="2233" dirty="0"/>
          </a:p>
        </p:txBody>
      </p:sp>
      <p:sp>
        <p:nvSpPr>
          <p:cNvPr id="7" name="Text 5"/>
          <p:cNvSpPr/>
          <p:nvPr/>
        </p:nvSpPr>
        <p:spPr>
          <a:xfrm>
            <a:off x="793790" y="5125522"/>
            <a:ext cx="3978116" cy="725805"/>
          </a:xfrm>
          <a:prstGeom prst="rect">
            <a:avLst/>
          </a:prstGeom>
          <a:noFill/>
          <a:ln/>
        </p:spPr>
        <p:txBody>
          <a:bodyPr wrap="square" rtlCol="0" anchor="t"/>
          <a:lstStyle/>
          <a:p>
            <a:pPr marL="0" indent="0">
              <a:lnSpc>
                <a:spcPts val="2858"/>
              </a:lnSpc>
              <a:buNone/>
            </a:pPr>
            <a:endParaRPr lang="en-US" sz="1786" dirty="0"/>
          </a:p>
        </p:txBody>
      </p:sp>
      <p:sp>
        <p:nvSpPr>
          <p:cNvPr id="8" name="Text 6"/>
          <p:cNvSpPr/>
          <p:nvPr/>
        </p:nvSpPr>
        <p:spPr>
          <a:xfrm>
            <a:off x="5332928" y="4544378"/>
            <a:ext cx="2835235" cy="354330"/>
          </a:xfrm>
          <a:prstGeom prst="rect">
            <a:avLst/>
          </a:prstGeom>
          <a:noFill/>
          <a:ln/>
        </p:spPr>
        <p:txBody>
          <a:bodyPr wrap="none" rtlCol="0" anchor="t"/>
          <a:lstStyle/>
          <a:p>
            <a:pPr marL="0" indent="0">
              <a:lnSpc>
                <a:spcPts val="2791"/>
              </a:lnSpc>
              <a:buNone/>
            </a:pPr>
            <a:endParaRPr lang="en-US" sz="2233" dirty="0"/>
          </a:p>
        </p:txBody>
      </p:sp>
      <p:sp>
        <p:nvSpPr>
          <p:cNvPr id="9" name="Text 7"/>
          <p:cNvSpPr/>
          <p:nvPr/>
        </p:nvSpPr>
        <p:spPr>
          <a:xfrm>
            <a:off x="5332928" y="5125522"/>
            <a:ext cx="3978116" cy="725805"/>
          </a:xfrm>
          <a:prstGeom prst="rect">
            <a:avLst/>
          </a:prstGeom>
          <a:noFill/>
          <a:ln/>
        </p:spPr>
        <p:txBody>
          <a:bodyPr wrap="square" rtlCol="0" anchor="t"/>
          <a:lstStyle/>
          <a:p>
            <a:pPr marL="0" indent="0">
              <a:lnSpc>
                <a:spcPts val="2858"/>
              </a:lnSpc>
              <a:buNone/>
            </a:pPr>
            <a:endParaRPr lang="en-US" sz="1786" dirty="0"/>
          </a:p>
        </p:txBody>
      </p:sp>
      <p:sp>
        <p:nvSpPr>
          <p:cNvPr id="10" name="Text 8"/>
          <p:cNvSpPr/>
          <p:nvPr/>
        </p:nvSpPr>
        <p:spPr>
          <a:xfrm>
            <a:off x="9872067" y="4544378"/>
            <a:ext cx="2835235" cy="354330"/>
          </a:xfrm>
          <a:prstGeom prst="rect">
            <a:avLst/>
          </a:prstGeom>
          <a:noFill/>
          <a:ln/>
        </p:spPr>
        <p:txBody>
          <a:bodyPr wrap="none" rtlCol="0" anchor="t"/>
          <a:lstStyle/>
          <a:p>
            <a:pPr marL="0" indent="0">
              <a:lnSpc>
                <a:spcPts val="2791"/>
              </a:lnSpc>
              <a:buNone/>
            </a:pPr>
            <a:endParaRPr lang="en-US" sz="2233" dirty="0"/>
          </a:p>
        </p:txBody>
      </p:sp>
      <p:sp>
        <p:nvSpPr>
          <p:cNvPr id="11" name="Text 9"/>
          <p:cNvSpPr/>
          <p:nvPr/>
        </p:nvSpPr>
        <p:spPr>
          <a:xfrm>
            <a:off x="9872067" y="5125522"/>
            <a:ext cx="3978116" cy="725805"/>
          </a:xfrm>
          <a:prstGeom prst="rect">
            <a:avLst/>
          </a:prstGeom>
          <a:noFill/>
          <a:ln/>
        </p:spPr>
        <p:txBody>
          <a:bodyPr wrap="square" rtlCol="0" anchor="t"/>
          <a:lstStyle/>
          <a:p>
            <a:pPr marL="0" indent="0">
              <a:lnSpc>
                <a:spcPts val="2858"/>
              </a:lnSpc>
              <a:buNone/>
            </a:pPr>
            <a:endParaRPr lang="en-US" sz="1786" dirty="0"/>
          </a:p>
        </p:txBody>
      </p:sp>
      <p:pic>
        <p:nvPicPr>
          <p:cNvPr id="3" name="Picture 2">
            <a:extLst>
              <a:ext uri="{FF2B5EF4-FFF2-40B4-BE49-F238E27FC236}">
                <a16:creationId xmlns:a16="http://schemas.microsoft.com/office/drawing/2014/main" id="{702CC614-6018-A131-C428-D363E6DFBF69}"/>
              </a:ext>
            </a:extLst>
          </p:cNvPr>
          <p:cNvPicPr>
            <a:picLocks noChangeAspect="1"/>
          </p:cNvPicPr>
          <p:nvPr/>
        </p:nvPicPr>
        <p:blipFill>
          <a:blip r:embed="rId3"/>
          <a:stretch>
            <a:fillRect/>
          </a:stretch>
        </p:blipFill>
        <p:spPr>
          <a:xfrm>
            <a:off x="0" y="134751"/>
            <a:ext cx="14630400" cy="7960098"/>
          </a:xfrm>
          <a:prstGeom prst="rect">
            <a:avLst/>
          </a:prstGeom>
        </p:spPr>
      </p:pic>
    </p:spTree>
    <p:extLst>
      <p:ext uri="{BB962C8B-B14F-4D97-AF65-F5344CB8AC3E}">
        <p14:creationId xmlns:p14="http://schemas.microsoft.com/office/powerpoint/2010/main" val="3763060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A71856-F804-2D2D-8850-5C63361F3485}"/>
              </a:ext>
            </a:extLst>
          </p:cNvPr>
          <p:cNvPicPr>
            <a:picLocks noChangeAspect="1"/>
          </p:cNvPicPr>
          <p:nvPr/>
        </p:nvPicPr>
        <p:blipFill>
          <a:blip r:embed="rId3"/>
          <a:stretch>
            <a:fillRect/>
          </a:stretch>
        </p:blipFill>
        <p:spPr>
          <a:xfrm>
            <a:off x="548640" y="580912"/>
            <a:ext cx="7955139" cy="7202104"/>
          </a:xfrm>
          <a:prstGeom prst="rect">
            <a:avLst/>
          </a:prstGeom>
        </p:spPr>
      </p:pic>
      <p:pic>
        <p:nvPicPr>
          <p:cNvPr id="5" name="Picture 4">
            <a:extLst>
              <a:ext uri="{FF2B5EF4-FFF2-40B4-BE49-F238E27FC236}">
                <a16:creationId xmlns:a16="http://schemas.microsoft.com/office/drawing/2014/main" id="{5C450E95-2E9A-B1E1-7A38-BC2D04083E11}"/>
              </a:ext>
            </a:extLst>
          </p:cNvPr>
          <p:cNvPicPr>
            <a:picLocks noChangeAspect="1"/>
          </p:cNvPicPr>
          <p:nvPr/>
        </p:nvPicPr>
        <p:blipFill>
          <a:blip r:embed="rId4"/>
          <a:stretch>
            <a:fillRect/>
          </a:stretch>
        </p:blipFill>
        <p:spPr>
          <a:xfrm>
            <a:off x="7808527" y="446584"/>
            <a:ext cx="6273233" cy="5346773"/>
          </a:xfrm>
          <a:prstGeom prst="rect">
            <a:avLst/>
          </a:prstGeom>
        </p:spPr>
      </p:pic>
    </p:spTree>
    <p:extLst>
      <p:ext uri="{BB962C8B-B14F-4D97-AF65-F5344CB8AC3E}">
        <p14:creationId xmlns:p14="http://schemas.microsoft.com/office/powerpoint/2010/main" val="5769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565178-35CF-5E64-2240-2E46ADB47B20}"/>
              </a:ext>
            </a:extLst>
          </p:cNvPr>
          <p:cNvPicPr>
            <a:picLocks noChangeAspect="1"/>
          </p:cNvPicPr>
          <p:nvPr/>
        </p:nvPicPr>
        <p:blipFill>
          <a:blip r:embed="rId3"/>
          <a:stretch>
            <a:fillRect/>
          </a:stretch>
        </p:blipFill>
        <p:spPr>
          <a:xfrm>
            <a:off x="0" y="105581"/>
            <a:ext cx="14630400" cy="8018438"/>
          </a:xfrm>
          <a:prstGeom prst="rect">
            <a:avLst/>
          </a:prstGeom>
        </p:spPr>
      </p:pic>
    </p:spTree>
    <p:extLst>
      <p:ext uri="{BB962C8B-B14F-4D97-AF65-F5344CB8AC3E}">
        <p14:creationId xmlns:p14="http://schemas.microsoft.com/office/powerpoint/2010/main" val="34643810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65</TotalTime>
  <Words>357</Words>
  <Application>Microsoft Office PowerPoint</Application>
  <PresentationFormat>Custom</PresentationFormat>
  <Paragraphs>43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Lato</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SANTOSH</cp:lastModifiedBy>
  <cp:revision>8</cp:revision>
  <dcterms:created xsi:type="dcterms:W3CDTF">2024-07-21T14:28:42Z</dcterms:created>
  <dcterms:modified xsi:type="dcterms:W3CDTF">2024-07-21T18:04:18Z</dcterms:modified>
</cp:coreProperties>
</file>