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96" r:id="rId1"/>
  </p:sldMasterIdLst>
  <p:sldIdLst>
    <p:sldId id="276" r:id="rId2"/>
    <p:sldId id="260" r:id="rId3"/>
    <p:sldId id="258" r:id="rId4"/>
    <p:sldId id="277" r:id="rId5"/>
    <p:sldId id="262" r:id="rId6"/>
    <p:sldId id="278" r:id="rId7"/>
    <p:sldId id="263" r:id="rId8"/>
    <p:sldId id="265" r:id="rId9"/>
    <p:sldId id="279" r:id="rId10"/>
    <p:sldId id="269" r:id="rId11"/>
    <p:sldId id="268" r:id="rId12"/>
    <p:sldId id="282" r:id="rId13"/>
    <p:sldId id="270" r:id="rId14"/>
    <p:sldId id="283" r:id="rId15"/>
    <p:sldId id="281" r:id="rId16"/>
    <p:sldId id="284" r:id="rId17"/>
    <p:sldId id="285" r:id="rId18"/>
    <p:sldId id="291" r:id="rId19"/>
    <p:sldId id="288" r:id="rId20"/>
    <p:sldId id="274" r:id="rId21"/>
    <p:sldId id="289" r:id="rId22"/>
    <p:sldId id="275" r:id="rId23"/>
    <p:sldId id="29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1" autoAdjust="0"/>
    <p:restoredTop sz="94660"/>
  </p:normalViewPr>
  <p:slideViewPr>
    <p:cSldViewPr snapToGrid="0">
      <p:cViewPr>
        <p:scale>
          <a:sx n="73" d="100"/>
          <a:sy n="73" d="100"/>
        </p:scale>
        <p:origin x="36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2772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816498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42461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73610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29605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013915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214652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25429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313778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95516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75586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097064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80958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3675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71322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9/13/2022</a:t>
            </a:fld>
            <a:endParaRPr lang="en-US"/>
          </a:p>
        </p:txBody>
      </p:sp>
    </p:spTree>
    <p:extLst>
      <p:ext uri="{BB962C8B-B14F-4D97-AF65-F5344CB8AC3E}">
        <p14:creationId xmlns:p14="http://schemas.microsoft.com/office/powerpoint/2010/main" val="3919955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A1C593-65D0-4073-BCC9-577B9352EA97}" type="datetimeFigureOut">
              <a:rPr lang="en-US" smtClean="0"/>
              <a:t>9/13/2022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1732249247"/>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www.researchgate.net/publication/358873355_Sentiment_Extraction_from_English-Telugu_Code_Mixed_Tweets_Using_Lexicon_Based_and_Machine_Learning_Approaches"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AA9677-3604-BAD9-D3BA-3D5B57C216CC}"/>
              </a:ext>
            </a:extLst>
          </p:cNvPr>
          <p:cNvSpPr>
            <a:spLocks noGrp="1"/>
          </p:cNvSpPr>
          <p:nvPr>
            <p:ph type="ctrTitle"/>
          </p:nvPr>
        </p:nvSpPr>
        <p:spPr>
          <a:xfrm>
            <a:off x="374953" y="2605849"/>
            <a:ext cx="10275630" cy="1646302"/>
          </a:xfrm>
        </p:spPr>
        <p:txBody>
          <a:bodyPr anchor="ctr"/>
          <a:lstStyle/>
          <a:p>
            <a:pPr algn="ctr"/>
            <a:r>
              <a:rPr lang="en-IN" sz="4800" b="1" dirty="0">
                <a:solidFill>
                  <a:schemeClr val="accent2">
                    <a:lumMod val="50000"/>
                  </a:schemeClr>
                </a:solidFill>
                <a:latin typeface="Times New Roman" panose="02020603050405020304" pitchFamily="18" charset="0"/>
                <a:cs typeface="Times New Roman" panose="02020603050405020304" pitchFamily="18" charset="0"/>
              </a:rPr>
              <a:t>Topic Modelling on Telugu-English Code-Mixed Data Using LDA</a:t>
            </a:r>
          </a:p>
        </p:txBody>
      </p:sp>
      <p:sp>
        <p:nvSpPr>
          <p:cNvPr id="5" name="Subtitle 4">
            <a:extLst>
              <a:ext uri="{FF2B5EF4-FFF2-40B4-BE49-F238E27FC236}">
                <a16:creationId xmlns:a16="http://schemas.microsoft.com/office/drawing/2014/main" id="{546C87E0-FDBE-D1C7-05D3-CD60D725C4F9}"/>
              </a:ext>
            </a:extLst>
          </p:cNvPr>
          <p:cNvSpPr>
            <a:spLocks noGrp="1"/>
          </p:cNvSpPr>
          <p:nvPr>
            <p:ph type="subTitle" idx="1"/>
          </p:nvPr>
        </p:nvSpPr>
        <p:spPr>
          <a:xfrm flipH="1">
            <a:off x="13792737" y="5965793"/>
            <a:ext cx="47550" cy="291647"/>
          </a:xfrm>
        </p:spPr>
        <p:txBody>
          <a:bodyPr>
            <a:normAutofit fontScale="85000" lnSpcReduction="20000"/>
          </a:bodyPr>
          <a:lstStyle/>
          <a:p>
            <a:r>
              <a:rPr lang="en-IN" dirty="0"/>
              <a:t> </a:t>
            </a:r>
          </a:p>
          <a:p>
            <a:endParaRPr lang="en-IN" dirty="0"/>
          </a:p>
        </p:txBody>
      </p:sp>
    </p:spTree>
    <p:extLst>
      <p:ext uri="{BB962C8B-B14F-4D97-AF65-F5344CB8AC3E}">
        <p14:creationId xmlns:p14="http://schemas.microsoft.com/office/powerpoint/2010/main" val="4220898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604" y="433460"/>
            <a:ext cx="7628709" cy="628986"/>
          </a:xfrm>
        </p:spPr>
        <p:txBody>
          <a:bodyPr>
            <a:normAutofit fontScale="90000"/>
          </a:bodyPr>
          <a:lstStyle/>
          <a:p>
            <a:r>
              <a:rPr lang="en-IN" altLang="en-US" sz="4000" b="1" dirty="0"/>
              <a:t>                    </a:t>
            </a:r>
            <a:r>
              <a:rPr lang="en-IN" altLang="en-US" b="1" dirty="0">
                <a:solidFill>
                  <a:schemeClr val="accent2">
                    <a:lumMod val="50000"/>
                  </a:schemeClr>
                </a:solidFill>
                <a:cs typeface="Times New Roman" panose="02020603050405020304" pitchFamily="18" charset="0"/>
              </a:rPr>
              <a:t>Data Pre-processing</a:t>
            </a:r>
            <a:br>
              <a:rPr lang="en-IN" altLang="en-US" b="1" dirty="0">
                <a:solidFill>
                  <a:schemeClr val="accent2">
                    <a:lumMod val="50000"/>
                  </a:schemeClr>
                </a:solidFill>
                <a:cs typeface="Times New Roman" panose="02020603050405020304" pitchFamily="18" charset="0"/>
              </a:rPr>
            </a:br>
            <a:endParaRPr lang="en-IN" altLang="en-US" b="1" dirty="0">
              <a:solidFill>
                <a:schemeClr val="accent2">
                  <a:lumMod val="50000"/>
                </a:schemeClr>
              </a:solidFill>
              <a:cs typeface="Times New Roman" panose="02020603050405020304" pitchFamily="18" charset="0"/>
            </a:endParaRPr>
          </a:p>
        </p:txBody>
      </p:sp>
      <p:sp>
        <p:nvSpPr>
          <p:cNvPr id="3" name="Content Placeholder 2"/>
          <p:cNvSpPr>
            <a:spLocks noGrp="1"/>
          </p:cNvSpPr>
          <p:nvPr>
            <p:ph sz="half" idx="1"/>
          </p:nvPr>
        </p:nvSpPr>
        <p:spPr>
          <a:xfrm>
            <a:off x="1498730" y="2096379"/>
            <a:ext cx="5485545" cy="4563292"/>
          </a:xfrm>
        </p:spPr>
        <p:txBody>
          <a:bodyPr>
            <a:normAutofit fontScale="92500" lnSpcReduction="10000"/>
          </a:bodyPr>
          <a:lstStyle/>
          <a:p>
            <a:pPr>
              <a:buFont typeface="Wingdings" panose="05000000000000000000" charset="0"/>
              <a:buChar char="§"/>
            </a:pPr>
            <a:r>
              <a:rPr lang="en-IN" altLang="en-US" sz="2000" dirty="0">
                <a:solidFill>
                  <a:schemeClr val="accent1">
                    <a:lumMod val="50000"/>
                  </a:schemeClr>
                </a:solidFill>
                <a:latin typeface="Times New Roman" panose="02020603050405020304" pitchFamily="18" charset="0"/>
                <a:cs typeface="Times New Roman" panose="02020603050405020304" pitchFamily="18" charset="0"/>
              </a:rPr>
              <a:t>Removing Punctuation</a:t>
            </a:r>
          </a:p>
          <a:p>
            <a:pPr>
              <a:buFont typeface="Wingdings" panose="05000000000000000000" charset="0"/>
              <a:buChar char="§"/>
            </a:pPr>
            <a:r>
              <a:rPr lang="en-IN" altLang="en-US" sz="2000" dirty="0">
                <a:solidFill>
                  <a:schemeClr val="accent1">
                    <a:lumMod val="50000"/>
                  </a:schemeClr>
                </a:solidFill>
                <a:latin typeface="Times New Roman" panose="02020603050405020304" pitchFamily="18" charset="0"/>
                <a:cs typeface="Times New Roman" panose="02020603050405020304" pitchFamily="18" charset="0"/>
              </a:rPr>
              <a:t>Lower Casing</a:t>
            </a:r>
          </a:p>
          <a:p>
            <a:pPr>
              <a:buFont typeface="Wingdings" panose="05000000000000000000" charset="0"/>
              <a:buChar char="§"/>
            </a:pPr>
            <a:r>
              <a:rPr lang="en-IN" altLang="en-US" sz="2000" dirty="0">
                <a:solidFill>
                  <a:schemeClr val="accent1">
                    <a:lumMod val="50000"/>
                  </a:schemeClr>
                </a:solidFill>
                <a:latin typeface="Times New Roman" panose="02020603050405020304" pitchFamily="18" charset="0"/>
                <a:cs typeface="Times New Roman" panose="02020603050405020304" pitchFamily="18" charset="0"/>
              </a:rPr>
              <a:t>Tokenization</a:t>
            </a:r>
          </a:p>
          <a:p>
            <a:pPr>
              <a:buFont typeface="Wingdings" panose="05000000000000000000" charset="0"/>
              <a:buChar char="§"/>
            </a:pPr>
            <a:r>
              <a:rPr lang="en-IN" altLang="en-US" sz="2000" dirty="0">
                <a:solidFill>
                  <a:schemeClr val="accent1">
                    <a:lumMod val="50000"/>
                  </a:schemeClr>
                </a:solidFill>
                <a:latin typeface="Times New Roman" panose="02020603050405020304" pitchFamily="18" charset="0"/>
                <a:cs typeface="Times New Roman" panose="02020603050405020304" pitchFamily="18" charset="0"/>
              </a:rPr>
              <a:t>Removing English and Telugu Stop Words</a:t>
            </a:r>
          </a:p>
          <a:p>
            <a:pPr>
              <a:buFont typeface="Wingdings" panose="05000000000000000000" charset="0"/>
              <a:buChar char="§"/>
            </a:pPr>
            <a:r>
              <a:rPr lang="en-IN" altLang="en-US" sz="2000" dirty="0">
                <a:solidFill>
                  <a:schemeClr val="accent1">
                    <a:lumMod val="50000"/>
                  </a:schemeClr>
                </a:solidFill>
                <a:latin typeface="Times New Roman" panose="02020603050405020304" pitchFamily="18" charset="0"/>
                <a:cs typeface="Times New Roman" panose="02020603050405020304" pitchFamily="18" charset="0"/>
              </a:rPr>
              <a:t>ID to Word Dictionary</a:t>
            </a:r>
          </a:p>
          <a:p>
            <a:pPr>
              <a:buFont typeface="Wingdings" panose="05000000000000000000" charset="0"/>
              <a:buChar char="§"/>
            </a:pPr>
            <a:r>
              <a:rPr lang="en-IN" altLang="en-US" sz="2000" dirty="0">
                <a:solidFill>
                  <a:schemeClr val="accent1">
                    <a:lumMod val="50000"/>
                  </a:schemeClr>
                </a:solidFill>
                <a:latin typeface="Times New Roman" panose="02020603050405020304" pitchFamily="18" charset="0"/>
                <a:cs typeface="Times New Roman" panose="02020603050405020304" pitchFamily="18" charset="0"/>
              </a:rPr>
              <a:t>Replacing Word with ID</a:t>
            </a:r>
          </a:p>
          <a:p>
            <a:pPr marL="0" indent="0">
              <a:buNone/>
            </a:pPr>
            <a:endParaRPr lang="en-IN" altLang="en-US" sz="2000" dirty="0">
              <a:solidFill>
                <a:schemeClr val="accent1">
                  <a:lumMod val="50000"/>
                </a:schemeClr>
              </a:solidFill>
              <a:latin typeface="Times New Roman" panose="02020603050405020304" pitchFamily="18" charset="0"/>
              <a:cs typeface="Times New Roman" panose="02020603050405020304" pitchFamily="18" charset="0"/>
            </a:endParaRPr>
          </a:p>
          <a:p>
            <a:pPr marL="0" indent="0">
              <a:buNone/>
            </a:pPr>
            <a:r>
              <a:rPr lang="en-IN" altLang="en-US" sz="2400" b="1" dirty="0">
                <a:solidFill>
                  <a:schemeClr val="accent2">
                    <a:lumMod val="75000"/>
                  </a:schemeClr>
                </a:solidFill>
                <a:latin typeface="+mj-lt"/>
                <a:cs typeface="Times New Roman" panose="02020603050405020304" pitchFamily="18" charset="0"/>
              </a:rPr>
              <a:t>Libraries used</a:t>
            </a:r>
            <a:r>
              <a:rPr lang="en-IN" altLang="en-US" sz="2400" b="1" dirty="0">
                <a:solidFill>
                  <a:schemeClr val="accent2">
                    <a:lumMod val="75000"/>
                  </a:schemeClr>
                </a:solidFill>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en-IN" altLang="en-US" sz="1800" dirty="0" err="1">
                <a:solidFill>
                  <a:schemeClr val="accent1">
                    <a:lumMod val="50000"/>
                  </a:schemeClr>
                </a:solidFill>
                <a:latin typeface="Times New Roman" panose="02020603050405020304" pitchFamily="18" charset="0"/>
                <a:cs typeface="Times New Roman" panose="02020603050405020304" pitchFamily="18" charset="0"/>
              </a:rPr>
              <a:t>Nltk</a:t>
            </a:r>
            <a:endParaRPr lang="en-IN" altLang="en-US" sz="1800" dirty="0">
              <a:solidFill>
                <a:schemeClr val="accent1">
                  <a:lumMod val="50000"/>
                </a:schemeClr>
              </a:solidFill>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IN" altLang="en-US" sz="1800" dirty="0">
                <a:solidFill>
                  <a:schemeClr val="accent1">
                    <a:lumMod val="50000"/>
                  </a:schemeClr>
                </a:solidFill>
                <a:latin typeface="Times New Roman" panose="02020603050405020304" pitchFamily="18" charset="0"/>
                <a:cs typeface="Times New Roman" panose="02020603050405020304" pitchFamily="18" charset="0"/>
              </a:rPr>
              <a:t>String</a:t>
            </a:r>
          </a:p>
          <a:p>
            <a:pPr lvl="1">
              <a:buFont typeface="Courier New" panose="02070309020205020404" pitchFamily="49" charset="0"/>
              <a:buChar char="o"/>
            </a:pPr>
            <a:r>
              <a:rPr lang="en-IN" altLang="en-US" sz="1800" dirty="0">
                <a:solidFill>
                  <a:schemeClr val="accent1">
                    <a:lumMod val="50000"/>
                  </a:schemeClr>
                </a:solidFill>
                <a:latin typeface="Times New Roman" panose="02020603050405020304" pitchFamily="18" charset="0"/>
                <a:cs typeface="Times New Roman" panose="02020603050405020304" pitchFamily="18" charset="0"/>
              </a:rPr>
              <a:t>Re</a:t>
            </a:r>
          </a:p>
          <a:p>
            <a:pPr lvl="1">
              <a:buFont typeface="Courier New" panose="02070309020205020404" pitchFamily="49" charset="0"/>
              <a:buChar char="o"/>
            </a:pPr>
            <a:r>
              <a:rPr lang="en-IN" altLang="en-US" sz="1800" dirty="0">
                <a:solidFill>
                  <a:schemeClr val="accent1">
                    <a:lumMod val="50000"/>
                  </a:schemeClr>
                </a:solidFill>
                <a:latin typeface="Times New Roman" panose="02020603050405020304" pitchFamily="18" charset="0"/>
                <a:cs typeface="Times New Roman" panose="02020603050405020304" pitchFamily="18" charset="0"/>
              </a:rPr>
              <a:t>Corpus</a:t>
            </a:r>
          </a:p>
        </p:txBody>
      </p:sp>
      <p:sp>
        <p:nvSpPr>
          <p:cNvPr id="8" name="TextBox 7">
            <a:extLst>
              <a:ext uri="{FF2B5EF4-FFF2-40B4-BE49-F238E27FC236}">
                <a16:creationId xmlns:a16="http://schemas.microsoft.com/office/drawing/2014/main" id="{1749A3A8-32D6-3AA2-C1AD-0936DE893F17}"/>
              </a:ext>
            </a:extLst>
          </p:cNvPr>
          <p:cNvSpPr txBox="1"/>
          <p:nvPr/>
        </p:nvSpPr>
        <p:spPr>
          <a:xfrm>
            <a:off x="973609" y="1245326"/>
            <a:ext cx="8318437" cy="984885"/>
          </a:xfrm>
          <a:prstGeom prst="rect">
            <a:avLst/>
          </a:prstGeom>
          <a:noFill/>
        </p:spPr>
        <p:txBody>
          <a:bodyPr wrap="square">
            <a:spAutoFit/>
          </a:bodyPr>
          <a:lstStyle/>
          <a:p>
            <a:r>
              <a:rPr lang="en-IN" sz="2000" dirty="0">
                <a:solidFill>
                  <a:schemeClr val="accent1">
                    <a:lumMod val="50000"/>
                  </a:schemeClr>
                </a:solidFill>
                <a:latin typeface="Times New Roman" panose="02020603050405020304" pitchFamily="18" charset="0"/>
                <a:cs typeface="Times New Roman" panose="02020603050405020304" pitchFamily="18" charset="0"/>
              </a:rPr>
              <a:t>A</a:t>
            </a:r>
            <a:r>
              <a:rPr lang="en-IN" sz="2000" i="0" dirty="0">
                <a:solidFill>
                  <a:schemeClr val="accent1">
                    <a:lumMod val="50000"/>
                  </a:schemeClr>
                </a:solidFill>
                <a:effectLst/>
                <a:latin typeface="Times New Roman" panose="02020603050405020304" pitchFamily="18" charset="0"/>
                <a:cs typeface="Times New Roman" panose="02020603050405020304" pitchFamily="18" charset="0"/>
              </a:rPr>
              <a:t> process of removing unnecessaries and adding necessaries before the data is going to be sent to the </a:t>
            </a:r>
            <a:r>
              <a:rPr lang="en-IN" sz="2000" dirty="0">
                <a:solidFill>
                  <a:schemeClr val="accent1">
                    <a:lumMod val="50000"/>
                  </a:schemeClr>
                </a:solidFill>
                <a:latin typeface="Times New Roman" panose="02020603050405020304" pitchFamily="18" charset="0"/>
                <a:cs typeface="Times New Roman" panose="02020603050405020304" pitchFamily="18" charset="0"/>
              </a:rPr>
              <a:t>model</a:t>
            </a:r>
            <a:r>
              <a:rPr lang="en-IN" sz="2000" i="0" dirty="0">
                <a:solidFill>
                  <a:schemeClr val="accent1">
                    <a:lumMod val="50000"/>
                  </a:schemeClr>
                </a:solidFill>
                <a:effectLst/>
                <a:latin typeface="Times New Roman" panose="02020603050405020304" pitchFamily="18" charset="0"/>
                <a:cs typeface="Times New Roman" panose="02020603050405020304" pitchFamily="18" charset="0"/>
              </a:rPr>
              <a:t> </a:t>
            </a:r>
          </a:p>
          <a:p>
            <a:endParaRPr lang="en-IN" sz="1800"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83E467D-CC8E-D711-4D45-A67DD1255E6A}"/>
              </a:ext>
            </a:extLst>
          </p:cNvPr>
          <p:cNvSpPr txBox="1"/>
          <p:nvPr/>
        </p:nvSpPr>
        <p:spPr>
          <a:xfrm>
            <a:off x="958788" y="648070"/>
            <a:ext cx="7998781" cy="646331"/>
          </a:xfrm>
          <a:prstGeom prst="rect">
            <a:avLst/>
          </a:prstGeom>
          <a:noFill/>
        </p:spPr>
        <p:txBody>
          <a:bodyPr wrap="square" rtlCol="0">
            <a:spAutoFit/>
          </a:bodyPr>
          <a:lstStyle/>
          <a:p>
            <a:pPr algn="ctr"/>
            <a:r>
              <a:rPr lang="en-IN" sz="3600" b="1" dirty="0">
                <a:solidFill>
                  <a:schemeClr val="accent2">
                    <a:lumMod val="50000"/>
                  </a:schemeClr>
                </a:solidFill>
                <a:latin typeface="+mj-lt"/>
                <a:cs typeface="Times New Roman" panose="02020603050405020304" pitchFamily="18" charset="0"/>
              </a:rPr>
              <a:t>Model Training</a:t>
            </a:r>
          </a:p>
        </p:txBody>
      </p:sp>
      <p:sp>
        <p:nvSpPr>
          <p:cNvPr id="8" name="TextBox 7">
            <a:extLst>
              <a:ext uri="{FF2B5EF4-FFF2-40B4-BE49-F238E27FC236}">
                <a16:creationId xmlns:a16="http://schemas.microsoft.com/office/drawing/2014/main" id="{06C29F50-D7D4-EB95-0BB9-F3FDCCAFE0DC}"/>
              </a:ext>
            </a:extLst>
          </p:cNvPr>
          <p:cNvSpPr txBox="1"/>
          <p:nvPr/>
        </p:nvSpPr>
        <p:spPr>
          <a:xfrm>
            <a:off x="958788" y="1802167"/>
            <a:ext cx="8087558" cy="5068054"/>
          </a:xfrm>
          <a:prstGeom prst="rect">
            <a:avLst/>
          </a:prstGeom>
          <a:noFill/>
        </p:spPr>
        <p:txBody>
          <a:bodyPr wrap="square" rtlCol="0">
            <a:spAutoFit/>
          </a:bodyPr>
          <a:lstStyle/>
          <a:p>
            <a:r>
              <a:rPr lang="en-IN" sz="2400" b="1" dirty="0">
                <a:solidFill>
                  <a:schemeClr val="accent2">
                    <a:lumMod val="50000"/>
                  </a:schemeClr>
                </a:solidFill>
              </a:rPr>
              <a:t>LATENT DIRICHLET ALLOCATION(LDA)</a:t>
            </a:r>
          </a:p>
          <a:p>
            <a:endParaRPr lang="en-IN" sz="2000" b="1" dirty="0">
              <a:solidFill>
                <a:schemeClr val="accent1">
                  <a:lumMod val="50000"/>
                </a:schemeClr>
              </a:solidFill>
              <a:latin typeface="Times New Roman" panose="02020603050405020304" pitchFamily="18" charset="0"/>
              <a:cs typeface="Times New Roman" panose="02020603050405020304" pitchFamily="18" charset="0"/>
            </a:endParaRPr>
          </a:p>
          <a:p>
            <a:pPr>
              <a:lnSpc>
                <a:spcPct val="150000"/>
              </a:lnSpc>
              <a:spcAft>
                <a:spcPts val="800"/>
              </a:spcAft>
            </a:pPr>
            <a:r>
              <a:rPr lang="en-IN" sz="20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 tool and technique for Topic Modelling, Latent Dirichlet Allocation (LDA) classifies or categorizes the text into a document and the words per topic, these are modelled based on the Dirichlet distributions and processes.</a:t>
            </a:r>
          </a:p>
          <a:p>
            <a:pPr>
              <a:lnSpc>
                <a:spcPct val="150000"/>
              </a:lnSpc>
              <a:spcAft>
                <a:spcPts val="800"/>
              </a:spcAft>
            </a:pPr>
            <a:endParaRPr lang="en-IN" sz="2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20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LDA makes two key assumptions:</a:t>
            </a:r>
            <a:endParaRPr lang="en-IN" sz="2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eriod"/>
              <a:tabLst>
                <a:tab pos="457200" algn="l"/>
              </a:tabLst>
            </a:pPr>
            <a:r>
              <a:rPr lang="en-IN" sz="20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Documents are a mixture of topics, and</a:t>
            </a:r>
            <a:endParaRPr lang="en-IN" sz="2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eriod"/>
              <a:tabLst>
                <a:tab pos="457200" algn="l"/>
              </a:tabLst>
            </a:pPr>
            <a:r>
              <a:rPr lang="en-IN" sz="20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Topics are a mixture of tokens (or words)</a:t>
            </a:r>
            <a:endParaRPr lang="en-IN" sz="2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b="1" dirty="0"/>
          </a:p>
          <a:p>
            <a:endParaRPr lang="en-IN"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AFC911-F1BD-6CD8-A9BB-D686F6B1EC9E}"/>
              </a:ext>
            </a:extLst>
          </p:cNvPr>
          <p:cNvSpPr txBox="1"/>
          <p:nvPr/>
        </p:nvSpPr>
        <p:spPr>
          <a:xfrm>
            <a:off x="778107" y="468571"/>
            <a:ext cx="9994395" cy="659540"/>
          </a:xfrm>
          <a:prstGeom prst="rect">
            <a:avLst/>
          </a:prstGeom>
          <a:noFill/>
        </p:spPr>
        <p:txBody>
          <a:bodyPr wrap="square" rtlCol="0">
            <a:spAutoFit/>
          </a:bodyPr>
          <a:lstStyle/>
          <a:p>
            <a:pPr>
              <a:lnSpc>
                <a:spcPct val="150000"/>
              </a:lnSpc>
              <a:spcAft>
                <a:spcPts val="800"/>
              </a:spcAft>
            </a:pPr>
            <a:r>
              <a:rPr lang="en-US" sz="2800" b="1" dirty="0">
                <a:solidFill>
                  <a:schemeClr val="accent2">
                    <a:lumMod val="50000"/>
                  </a:schemeClr>
                </a:solidFill>
                <a:latin typeface="+mj-lt"/>
                <a:cs typeface="Times New Roman" panose="02020603050405020304" pitchFamily="18" charset="0"/>
              </a:rPr>
              <a:t>Latent Dirichlet Allocation (LDA)</a:t>
            </a:r>
            <a:endParaRPr lang="en-IN" sz="2800" b="1" dirty="0">
              <a:solidFill>
                <a:schemeClr val="accent2">
                  <a:lumMod val="50000"/>
                </a:schemeClr>
              </a:solidFill>
              <a:effectLst/>
              <a:latin typeface="+mj-lt"/>
              <a:ea typeface="Calibri" panose="020F0502020204030204" pitchFamily="34" charset="0"/>
              <a:cs typeface="Times New Roman" panose="02020603050405020304" pitchFamily="18" charset="0"/>
            </a:endParaRPr>
          </a:p>
        </p:txBody>
      </p:sp>
      <p:pic>
        <p:nvPicPr>
          <p:cNvPr id="5" name="Picture 14">
            <a:extLst>
              <a:ext uri="{FF2B5EF4-FFF2-40B4-BE49-F238E27FC236}">
                <a16:creationId xmlns:a16="http://schemas.microsoft.com/office/drawing/2014/main" id="{9399A79C-D42D-B65B-90CA-F78E6DAFA0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932" y="1683450"/>
            <a:ext cx="8282867" cy="3761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206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D58A089-FD94-4278-DE5B-F7599BE334CB}"/>
              </a:ext>
            </a:extLst>
          </p:cNvPr>
          <p:cNvSpPr txBox="1"/>
          <p:nvPr/>
        </p:nvSpPr>
        <p:spPr>
          <a:xfrm>
            <a:off x="1447061" y="691864"/>
            <a:ext cx="4157455" cy="861774"/>
          </a:xfrm>
          <a:prstGeom prst="rect">
            <a:avLst/>
          </a:prstGeom>
          <a:noFill/>
        </p:spPr>
        <p:txBody>
          <a:bodyPr wrap="square" rtlCol="0">
            <a:spAutoFit/>
          </a:bodyPr>
          <a:lstStyle/>
          <a:p>
            <a:r>
              <a:rPr lang="en-IN" sz="3200" b="1" i="0" dirty="0">
                <a:solidFill>
                  <a:schemeClr val="accent2">
                    <a:lumMod val="50000"/>
                  </a:schemeClr>
                </a:solidFill>
                <a:effectLst/>
                <a:latin typeface="+mj-lt"/>
                <a:ea typeface="Adobe Fan Heiti Std B" panose="020B0700000000000000" pitchFamily="34" charset="-128"/>
                <a:cs typeface="Times New Roman" panose="02020603050405020304" pitchFamily="18" charset="0"/>
              </a:rPr>
              <a:t>Building </a:t>
            </a:r>
            <a:r>
              <a:rPr lang="en-IN" sz="3200" b="1" dirty="0">
                <a:solidFill>
                  <a:schemeClr val="accent2">
                    <a:lumMod val="50000"/>
                  </a:schemeClr>
                </a:solidFill>
                <a:latin typeface="+mj-lt"/>
                <a:ea typeface="Adobe Fan Heiti Std B" panose="020B0700000000000000" pitchFamily="34" charset="-128"/>
                <a:cs typeface="Times New Roman" panose="02020603050405020304" pitchFamily="18" charset="0"/>
              </a:rPr>
              <a:t>The</a:t>
            </a:r>
            <a:r>
              <a:rPr lang="en-IN" sz="3200" b="1" i="0" dirty="0">
                <a:solidFill>
                  <a:schemeClr val="accent2">
                    <a:lumMod val="50000"/>
                  </a:schemeClr>
                </a:solidFill>
                <a:effectLst/>
                <a:latin typeface="+mj-lt"/>
                <a:ea typeface="Adobe Fan Heiti Std B" panose="020B0700000000000000" pitchFamily="34" charset="-128"/>
                <a:cs typeface="Times New Roman" panose="02020603050405020304" pitchFamily="18" charset="0"/>
              </a:rPr>
              <a:t> </a:t>
            </a:r>
            <a:r>
              <a:rPr lang="en-IN" sz="3200" b="1" dirty="0">
                <a:solidFill>
                  <a:schemeClr val="accent2">
                    <a:lumMod val="50000"/>
                  </a:schemeClr>
                </a:solidFill>
                <a:latin typeface="+mj-lt"/>
                <a:ea typeface="Adobe Fan Heiti Std B" panose="020B0700000000000000" pitchFamily="34" charset="-128"/>
                <a:cs typeface="Times New Roman" panose="02020603050405020304" pitchFamily="18" charset="0"/>
              </a:rPr>
              <a:t>M</a:t>
            </a:r>
            <a:r>
              <a:rPr lang="en-IN" sz="3200" b="1" i="0" dirty="0">
                <a:solidFill>
                  <a:schemeClr val="accent2">
                    <a:lumMod val="50000"/>
                  </a:schemeClr>
                </a:solidFill>
                <a:effectLst/>
                <a:latin typeface="+mj-lt"/>
                <a:ea typeface="Adobe Fan Heiti Std B" panose="020B0700000000000000" pitchFamily="34" charset="-128"/>
                <a:cs typeface="Times New Roman" panose="02020603050405020304" pitchFamily="18" charset="0"/>
              </a:rPr>
              <a:t>odel</a:t>
            </a:r>
          </a:p>
          <a:p>
            <a:endParaRPr lang="en-IN" dirty="0"/>
          </a:p>
        </p:txBody>
      </p:sp>
      <p:sp>
        <p:nvSpPr>
          <p:cNvPr id="10" name="TextBox 9">
            <a:extLst>
              <a:ext uri="{FF2B5EF4-FFF2-40B4-BE49-F238E27FC236}">
                <a16:creationId xmlns:a16="http://schemas.microsoft.com/office/drawing/2014/main" id="{57F18A74-98B5-ED36-3D49-CF55FBE58DA9}"/>
              </a:ext>
            </a:extLst>
          </p:cNvPr>
          <p:cNvSpPr txBox="1"/>
          <p:nvPr/>
        </p:nvSpPr>
        <p:spPr>
          <a:xfrm>
            <a:off x="1447061" y="1607499"/>
            <a:ext cx="3329126" cy="738664"/>
          </a:xfrm>
          <a:prstGeom prst="rect">
            <a:avLst/>
          </a:prstGeom>
          <a:noFill/>
        </p:spPr>
        <p:txBody>
          <a:bodyPr wrap="square" rtlCol="0">
            <a:spAutoFit/>
          </a:bodyPr>
          <a:lstStyle/>
          <a:p>
            <a:pPr marL="285750" indent="-285750">
              <a:buFont typeface="Wingdings" panose="05000000000000000000" pitchFamily="2" charset="2"/>
              <a:buChar char="Ø"/>
            </a:pPr>
            <a:r>
              <a:rPr lang="en-IN" sz="2400" b="1" i="0" dirty="0">
                <a:solidFill>
                  <a:schemeClr val="accent1">
                    <a:lumMod val="50000"/>
                  </a:schemeClr>
                </a:solidFill>
                <a:effectLst/>
                <a:latin typeface="+mj-lt"/>
                <a:cs typeface="Times New Roman" panose="02020603050405020304" pitchFamily="18" charset="0"/>
              </a:rPr>
              <a:t>Parameters of LDA</a:t>
            </a:r>
            <a:endParaRPr lang="en-IN" sz="2400" dirty="0">
              <a:solidFill>
                <a:schemeClr val="accent1">
                  <a:lumMod val="50000"/>
                </a:schemeClr>
              </a:solidFill>
              <a:latin typeface="+mj-lt"/>
              <a:cs typeface="Times New Roman" panose="02020603050405020304" pitchFamily="18" charset="0"/>
            </a:endParaRPr>
          </a:p>
          <a:p>
            <a:endParaRPr lang="en-IN" dirty="0"/>
          </a:p>
        </p:txBody>
      </p:sp>
      <p:sp>
        <p:nvSpPr>
          <p:cNvPr id="11" name="TextBox 10">
            <a:extLst>
              <a:ext uri="{FF2B5EF4-FFF2-40B4-BE49-F238E27FC236}">
                <a16:creationId xmlns:a16="http://schemas.microsoft.com/office/drawing/2014/main" id="{EB6D825D-E566-E171-2ADF-CB23EF021401}"/>
              </a:ext>
            </a:extLst>
          </p:cNvPr>
          <p:cNvSpPr txBox="1"/>
          <p:nvPr/>
        </p:nvSpPr>
        <p:spPr>
          <a:xfrm>
            <a:off x="1757780" y="2238441"/>
            <a:ext cx="7830104" cy="1908215"/>
          </a:xfrm>
          <a:prstGeom prst="rect">
            <a:avLst/>
          </a:prstGeom>
          <a:noFill/>
        </p:spPr>
        <p:txBody>
          <a:bodyPr wrap="square" rtlCol="0">
            <a:sp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alpha	  	: Document-topic density</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beta		 	: Topic-word density</a:t>
            </a:r>
          </a:p>
          <a:p>
            <a:r>
              <a:rPr lang="en-IN" sz="2000" i="0" dirty="0" err="1">
                <a:solidFill>
                  <a:schemeClr val="accent1">
                    <a:lumMod val="50000"/>
                  </a:schemeClr>
                </a:solidFill>
                <a:effectLst/>
                <a:latin typeface="Times New Roman" panose="02020603050405020304" pitchFamily="18" charset="0"/>
                <a:cs typeface="Times New Roman" panose="02020603050405020304" pitchFamily="18" charset="0"/>
              </a:rPr>
              <a:t>chunksize</a:t>
            </a:r>
            <a:r>
              <a:rPr lang="en-IN" sz="2000" i="0" dirty="0">
                <a:solidFill>
                  <a:schemeClr val="accent1">
                    <a:lumMod val="50000"/>
                  </a:schemeClr>
                </a:solidFill>
                <a:effectLst/>
                <a:latin typeface="Times New Roman" panose="02020603050405020304" pitchFamily="18" charset="0"/>
                <a:cs typeface="Times New Roman" panose="02020603050405020304" pitchFamily="18" charset="0"/>
              </a:rPr>
              <a:t> 	</a:t>
            </a:r>
            <a:r>
              <a:rPr lang="en-US" sz="2000" i="0" dirty="0">
                <a:solidFill>
                  <a:schemeClr val="accent1">
                    <a:lumMod val="50000"/>
                  </a:schemeClr>
                </a:solidFill>
                <a:effectLst/>
                <a:latin typeface="Times New Roman" panose="02020603050405020304" pitchFamily="18" charset="0"/>
                <a:cs typeface="Times New Roman" panose="02020603050405020304" pitchFamily="18" charset="0"/>
              </a:rPr>
              <a:t>: </a:t>
            </a:r>
            <a:r>
              <a:rPr lang="en-US" sz="2000" dirty="0">
                <a:solidFill>
                  <a:schemeClr val="accent1">
                    <a:lumMod val="50000"/>
                  </a:schemeClr>
                </a:solidFill>
                <a:latin typeface="Times New Roman" panose="02020603050405020304" pitchFamily="18" charset="0"/>
                <a:cs typeface="Times New Roman" panose="02020603050405020304" pitchFamily="18" charset="0"/>
              </a:rPr>
              <a:t>N</a:t>
            </a:r>
            <a:r>
              <a:rPr lang="en-US" sz="2000" i="0" dirty="0">
                <a:solidFill>
                  <a:schemeClr val="accent1">
                    <a:lumMod val="50000"/>
                  </a:schemeClr>
                </a:solidFill>
                <a:effectLst/>
                <a:latin typeface="Times New Roman" panose="02020603050405020304" pitchFamily="18" charset="0"/>
                <a:cs typeface="Times New Roman" panose="02020603050405020304" pitchFamily="18" charset="0"/>
              </a:rPr>
              <a:t>umber of documents to be used in each training chunk</a:t>
            </a:r>
          </a:p>
          <a:p>
            <a:r>
              <a:rPr lang="en-US" sz="2000" dirty="0" err="1">
                <a:solidFill>
                  <a:schemeClr val="accent1">
                    <a:lumMod val="50000"/>
                  </a:schemeClr>
                </a:solidFill>
                <a:latin typeface="Times New Roman" panose="02020603050405020304" pitchFamily="18" charset="0"/>
                <a:cs typeface="Times New Roman" panose="02020603050405020304" pitchFamily="18" charset="0"/>
              </a:rPr>
              <a:t>update_every</a:t>
            </a:r>
            <a:r>
              <a:rPr lang="en-US" sz="2000" dirty="0">
                <a:solidFill>
                  <a:schemeClr val="accent1">
                    <a:lumMod val="50000"/>
                  </a:schemeClr>
                </a:solidFill>
                <a:latin typeface="Times New Roman" panose="02020603050405020304" pitchFamily="18" charset="0"/>
                <a:cs typeface="Times New Roman" panose="02020603050405020304" pitchFamily="18" charset="0"/>
              </a:rPr>
              <a:t>: H</a:t>
            </a:r>
            <a:r>
              <a:rPr lang="en-US" sz="2000" i="0" dirty="0">
                <a:solidFill>
                  <a:schemeClr val="accent1">
                    <a:lumMod val="50000"/>
                  </a:schemeClr>
                </a:solidFill>
                <a:effectLst/>
                <a:latin typeface="Times New Roman" panose="02020603050405020304" pitchFamily="18" charset="0"/>
                <a:cs typeface="Times New Roman" panose="02020603050405020304" pitchFamily="18" charset="0"/>
              </a:rPr>
              <a:t>ow often the model parameters should be updated</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passes	   	: T</a:t>
            </a:r>
            <a:r>
              <a:rPr lang="en-US" sz="2000" i="0" dirty="0">
                <a:solidFill>
                  <a:schemeClr val="accent1">
                    <a:lumMod val="50000"/>
                  </a:schemeClr>
                </a:solidFill>
                <a:effectLst/>
                <a:latin typeface="Times New Roman" panose="02020603050405020304" pitchFamily="18" charset="0"/>
                <a:cs typeface="Times New Roman" panose="02020603050405020304" pitchFamily="18" charset="0"/>
              </a:rPr>
              <a:t>otal number of training passes</a:t>
            </a: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a:p>
            <a:endParaRPr lang="en-IN" dirty="0"/>
          </a:p>
        </p:txBody>
      </p:sp>
      <p:sp>
        <p:nvSpPr>
          <p:cNvPr id="12" name="TextBox 11">
            <a:extLst>
              <a:ext uri="{FF2B5EF4-FFF2-40B4-BE49-F238E27FC236}">
                <a16:creationId xmlns:a16="http://schemas.microsoft.com/office/drawing/2014/main" id="{EF1DE7B5-1E25-59B0-972C-EE8EFBAE9D6A}"/>
              </a:ext>
            </a:extLst>
          </p:cNvPr>
          <p:cNvSpPr txBox="1"/>
          <p:nvPr/>
        </p:nvSpPr>
        <p:spPr>
          <a:xfrm>
            <a:off x="1447061" y="4254378"/>
            <a:ext cx="5948039" cy="1415772"/>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solidFill>
                  <a:schemeClr val="accent1">
                    <a:lumMod val="50000"/>
                  </a:schemeClr>
                </a:solidFill>
                <a:latin typeface="+mj-lt"/>
                <a:cs typeface="Times New Roman" panose="02020603050405020304" pitchFamily="18" charset="0"/>
              </a:rPr>
              <a:t>Libraries used</a:t>
            </a:r>
            <a:r>
              <a:rPr lang="en-US" sz="2400" b="1" dirty="0">
                <a:solidFill>
                  <a:schemeClr val="accent1">
                    <a:lumMod val="50000"/>
                  </a:schemeClr>
                </a:solidFill>
                <a:latin typeface="Times New Roman" panose="02020603050405020304" pitchFamily="18" charset="0"/>
                <a:cs typeface="Times New Roman" panose="02020603050405020304" pitchFamily="18" charset="0"/>
              </a:rPr>
              <a:t>:</a:t>
            </a:r>
          </a:p>
          <a:p>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a:p>
            <a:r>
              <a:rPr lang="en-IN" b="0" i="0" dirty="0">
                <a:solidFill>
                  <a:schemeClr val="accent1">
                    <a:lumMod val="50000"/>
                  </a:schemeClr>
                </a:solidFill>
                <a:effectLst/>
                <a:latin typeface="ui-monospace"/>
              </a:rPr>
              <a:t>	</a:t>
            </a:r>
            <a:r>
              <a:rPr lang="en-IN" sz="2000" b="0" i="0" dirty="0" err="1">
                <a:solidFill>
                  <a:schemeClr val="accent1">
                    <a:lumMod val="50000"/>
                  </a:schemeClr>
                </a:solidFill>
                <a:effectLst/>
                <a:latin typeface="Times New Roman" panose="02020603050405020304" pitchFamily="18" charset="0"/>
                <a:cs typeface="Times New Roman" panose="02020603050405020304" pitchFamily="18" charset="0"/>
              </a:rPr>
              <a:t>gensim.models.ldamodel.LdaModel</a:t>
            </a:r>
            <a:endParaRPr lang="en-IN" sz="2000" dirty="0">
              <a:solidFill>
                <a:schemeClr val="accent1">
                  <a:lumMod val="50000"/>
                </a:schemeClr>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5494B95-4895-1B81-2528-434E0DCAE51B}"/>
              </a:ext>
            </a:extLst>
          </p:cNvPr>
          <p:cNvSpPr txBox="1"/>
          <p:nvPr/>
        </p:nvSpPr>
        <p:spPr>
          <a:xfrm>
            <a:off x="2737198" y="599708"/>
            <a:ext cx="7821227" cy="646331"/>
          </a:xfrm>
          <a:prstGeom prst="rect">
            <a:avLst/>
          </a:prstGeom>
          <a:noFill/>
        </p:spPr>
        <p:txBody>
          <a:bodyPr wrap="square" rtlCol="0">
            <a:spAutoFit/>
          </a:bodyPr>
          <a:lstStyle/>
          <a:p>
            <a:r>
              <a:rPr lang="en-IN" sz="3600" b="1" i="0" dirty="0">
                <a:solidFill>
                  <a:schemeClr val="accent2">
                    <a:lumMod val="50000"/>
                  </a:schemeClr>
                </a:solidFill>
                <a:effectLst/>
                <a:latin typeface="+mj-lt"/>
                <a:cs typeface="Times New Roman" panose="02020603050405020304" pitchFamily="18" charset="0"/>
              </a:rPr>
              <a:t>Evaluating topic models</a:t>
            </a:r>
            <a:endParaRPr lang="en-IN" sz="3600" dirty="0">
              <a:solidFill>
                <a:schemeClr val="accent2">
                  <a:lumMod val="50000"/>
                </a:schemeClr>
              </a:solidFill>
              <a:latin typeface="+mj-lt"/>
              <a:cs typeface="Times New Roman" panose="02020603050405020304" pitchFamily="18" charset="0"/>
            </a:endParaRPr>
          </a:p>
        </p:txBody>
      </p:sp>
      <p:sp>
        <p:nvSpPr>
          <p:cNvPr id="9" name="TextBox 8">
            <a:extLst>
              <a:ext uri="{FF2B5EF4-FFF2-40B4-BE49-F238E27FC236}">
                <a16:creationId xmlns:a16="http://schemas.microsoft.com/office/drawing/2014/main" id="{33BE8E2A-F8ED-AA2C-E16B-35E402767F86}"/>
              </a:ext>
            </a:extLst>
          </p:cNvPr>
          <p:cNvSpPr txBox="1"/>
          <p:nvPr/>
        </p:nvSpPr>
        <p:spPr>
          <a:xfrm>
            <a:off x="1233996" y="1811045"/>
            <a:ext cx="7457243" cy="1883657"/>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IN" sz="2000" dirty="0">
                <a:solidFill>
                  <a:schemeClr val="accent1">
                    <a:lumMod val="50000"/>
                  </a:schemeClr>
                </a:solidFill>
                <a:latin typeface="Times New Roman" panose="02020603050405020304" pitchFamily="18" charset="0"/>
                <a:cs typeface="Times New Roman" panose="02020603050405020304" pitchFamily="18" charset="0"/>
              </a:rPr>
              <a:t>Testing with tools/models</a:t>
            </a:r>
          </a:p>
          <a:p>
            <a:pPr marL="342900" indent="-342900">
              <a:lnSpc>
                <a:spcPct val="150000"/>
              </a:lnSpc>
              <a:buFont typeface="Wingdings" panose="05000000000000000000" pitchFamily="2" charset="2"/>
              <a:buChar char="q"/>
            </a:pPr>
            <a:r>
              <a:rPr lang="en-IN" sz="2000" dirty="0">
                <a:solidFill>
                  <a:schemeClr val="accent1">
                    <a:lumMod val="50000"/>
                  </a:schemeClr>
                </a:solidFill>
                <a:latin typeface="Times New Roman" panose="02020603050405020304" pitchFamily="18" charset="0"/>
                <a:cs typeface="Times New Roman" panose="02020603050405020304" pitchFamily="18" charset="0"/>
              </a:rPr>
              <a:t>Visualization</a:t>
            </a:r>
          </a:p>
          <a:p>
            <a:pPr marL="342900" indent="-342900">
              <a:lnSpc>
                <a:spcPct val="150000"/>
              </a:lnSpc>
              <a:buFont typeface="Wingdings" panose="05000000000000000000" pitchFamily="2" charset="2"/>
              <a:buChar char="q"/>
            </a:pPr>
            <a:r>
              <a:rPr lang="en-IN" sz="2000" dirty="0">
                <a:solidFill>
                  <a:schemeClr val="accent1">
                    <a:lumMod val="50000"/>
                  </a:schemeClr>
                </a:solidFill>
                <a:latin typeface="Times New Roman" panose="02020603050405020304" pitchFamily="18" charset="0"/>
                <a:cs typeface="Times New Roman" panose="02020603050405020304" pitchFamily="18" charset="0"/>
              </a:rPr>
              <a:t>Testing with unseen data</a:t>
            </a:r>
          </a:p>
          <a:p>
            <a:pPr marL="342900" indent="-342900">
              <a:lnSpc>
                <a:spcPct val="150000"/>
              </a:lnSpc>
              <a:buFont typeface="Wingdings" panose="05000000000000000000" pitchFamily="2" charset="2"/>
              <a:buChar char="q"/>
            </a:pPr>
            <a:r>
              <a:rPr lang="en-IN" sz="2000" dirty="0">
                <a:solidFill>
                  <a:schemeClr val="accent1">
                    <a:lumMod val="50000"/>
                  </a:schemeClr>
                </a:solidFill>
                <a:latin typeface="Times New Roman" panose="02020603050405020304" pitchFamily="18" charset="0"/>
                <a:cs typeface="Times New Roman" panose="02020603050405020304" pitchFamily="18" charset="0"/>
              </a:rPr>
              <a:t>Testing with prepared testing dataset (5%)</a:t>
            </a:r>
          </a:p>
        </p:txBody>
      </p:sp>
    </p:spTree>
    <p:extLst>
      <p:ext uri="{BB962C8B-B14F-4D97-AF65-F5344CB8AC3E}">
        <p14:creationId xmlns:p14="http://schemas.microsoft.com/office/powerpoint/2010/main" val="4166949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936F223-B31B-F043-065B-B0A060285169}"/>
              </a:ext>
            </a:extLst>
          </p:cNvPr>
          <p:cNvSpPr txBox="1"/>
          <p:nvPr/>
        </p:nvSpPr>
        <p:spPr>
          <a:xfrm>
            <a:off x="1105272" y="893969"/>
            <a:ext cx="5556785" cy="584775"/>
          </a:xfrm>
          <a:prstGeom prst="rect">
            <a:avLst/>
          </a:prstGeom>
          <a:noFill/>
        </p:spPr>
        <p:txBody>
          <a:bodyPr wrap="square">
            <a:spAutoFit/>
          </a:bodyPr>
          <a:lstStyle/>
          <a:p>
            <a:r>
              <a:rPr lang="en-IN" altLang="en-US" sz="3200" b="1" dirty="0">
                <a:ln/>
                <a:solidFill>
                  <a:schemeClr val="accent2">
                    <a:lumMod val="50000"/>
                  </a:schemeClr>
                </a:solidFill>
                <a:effectLst>
                  <a:outerShdw blurRad="38100" dist="19050" dir="2700000" algn="tl" rotWithShape="0">
                    <a:schemeClr val="dk1">
                      <a:alpha val="40000"/>
                    </a:schemeClr>
                  </a:outerShdw>
                </a:effectLst>
                <a:latin typeface="+mj-lt"/>
                <a:cs typeface="Times New Roman" panose="02020603050405020304" pitchFamily="18" charset="0"/>
              </a:rPr>
              <a:t>Testing with tools/models</a:t>
            </a:r>
            <a:endParaRPr lang="en-IN" sz="3200" dirty="0">
              <a:solidFill>
                <a:schemeClr val="accent2">
                  <a:lumMod val="50000"/>
                </a:schemeClr>
              </a:solidFill>
              <a:latin typeface="+mj-lt"/>
              <a:cs typeface="Times New Roman" panose="02020603050405020304" pitchFamily="18" charset="0"/>
            </a:endParaRPr>
          </a:p>
        </p:txBody>
      </p:sp>
      <p:sp>
        <p:nvSpPr>
          <p:cNvPr id="8" name="TextBox 7">
            <a:extLst>
              <a:ext uri="{FF2B5EF4-FFF2-40B4-BE49-F238E27FC236}">
                <a16:creationId xmlns:a16="http://schemas.microsoft.com/office/drawing/2014/main" id="{73D428F4-C6CB-C256-81F6-A7EC002BFBDE}"/>
              </a:ext>
            </a:extLst>
          </p:cNvPr>
          <p:cNvSpPr txBox="1"/>
          <p:nvPr/>
        </p:nvSpPr>
        <p:spPr>
          <a:xfrm>
            <a:off x="117735" y="1775168"/>
            <a:ext cx="8560187" cy="707886"/>
          </a:xfrm>
          <a:prstGeom prst="rect">
            <a:avLst/>
          </a:prstGeom>
          <a:noFill/>
        </p:spPr>
        <p:txBody>
          <a:bodyPr wrap="square">
            <a:spAutoFit/>
          </a:bodyPr>
          <a:lstStyle/>
          <a:p>
            <a:pPr marL="1257300" lvl="2" indent="-342900">
              <a:buFont typeface="Wingdings" panose="05000000000000000000" pitchFamily="2" charset="2"/>
              <a:buChar char="§"/>
            </a:pPr>
            <a:r>
              <a:rPr lang="en-IN" sz="2000" b="0" i="0" dirty="0">
                <a:solidFill>
                  <a:schemeClr val="accent1">
                    <a:lumMod val="50000"/>
                  </a:schemeClr>
                </a:solidFill>
                <a:effectLst/>
                <a:latin typeface="Times New Roman" panose="02020603050405020304" pitchFamily="18" charset="0"/>
                <a:cs typeface="Times New Roman" panose="02020603050405020304" pitchFamily="18" charset="0"/>
              </a:rPr>
              <a:t>Perplexity</a:t>
            </a:r>
            <a:endParaRPr lang="en-IN" sz="2000" b="1" i="0" dirty="0">
              <a:solidFill>
                <a:schemeClr val="accent1">
                  <a:lumMod val="50000"/>
                </a:schemeClr>
              </a:solidFill>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
            </a:pPr>
            <a:r>
              <a:rPr lang="en-IN" sz="2000" b="0" i="0" dirty="0">
                <a:solidFill>
                  <a:schemeClr val="accent1">
                    <a:lumMod val="50000"/>
                  </a:schemeClr>
                </a:solidFill>
                <a:effectLst/>
                <a:latin typeface="Times New Roman" panose="02020603050405020304" pitchFamily="18" charset="0"/>
                <a:cs typeface="Times New Roman" panose="02020603050405020304" pitchFamily="18" charset="0"/>
              </a:rPr>
              <a:t>Coherence</a:t>
            </a:r>
            <a:endParaRPr lang="en-IN" sz="20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7080E2C-B2AE-27FA-E06B-3617D6A9CBA9}"/>
              </a:ext>
            </a:extLst>
          </p:cNvPr>
          <p:cNvSpPr txBox="1"/>
          <p:nvPr/>
        </p:nvSpPr>
        <p:spPr>
          <a:xfrm>
            <a:off x="1105272" y="2779478"/>
            <a:ext cx="5734050" cy="769441"/>
          </a:xfrm>
          <a:prstGeom prst="rect">
            <a:avLst/>
          </a:prstGeom>
          <a:noFill/>
        </p:spPr>
        <p:txBody>
          <a:bodyPr wrap="square" rtlCol="0">
            <a:spAutoFit/>
          </a:bodyPr>
          <a:lstStyle/>
          <a:p>
            <a:r>
              <a:rPr lang="en-US" sz="2400" b="1" dirty="0">
                <a:solidFill>
                  <a:schemeClr val="accent1">
                    <a:lumMod val="50000"/>
                  </a:schemeClr>
                </a:solidFill>
                <a:latin typeface="+mj-lt"/>
                <a:ea typeface="Adobe Fan Heiti Std B" panose="020B0700000000000000" pitchFamily="34" charset="-128"/>
                <a:cs typeface="Times New Roman" panose="02020603050405020304" pitchFamily="18" charset="0"/>
              </a:rPr>
              <a:t>Libraries Used</a:t>
            </a:r>
            <a:r>
              <a:rPr lang="en-US" sz="2400" b="1" dirty="0">
                <a:solidFill>
                  <a:schemeClr val="accent1">
                    <a:lumMod val="50000"/>
                  </a:schemeClr>
                </a:solidFill>
                <a:latin typeface="Times New Roman" panose="02020603050405020304" pitchFamily="18" charset="0"/>
                <a:ea typeface="Adobe Fan Heiti Std B" panose="020B0700000000000000" pitchFamily="34" charset="-128"/>
                <a:cs typeface="Times New Roman" panose="02020603050405020304" pitchFamily="18" charset="0"/>
              </a:rPr>
              <a:t>:</a:t>
            </a:r>
          </a:p>
          <a:p>
            <a:pPr marL="800100" lvl="1" indent="-342900">
              <a:buFont typeface="Courier New" panose="02070309020205020404" pitchFamily="49" charset="0"/>
              <a:buChar char="o"/>
            </a:pPr>
            <a:r>
              <a:rPr lang="en-IN" sz="2000" b="0" i="0" dirty="0" err="1">
                <a:solidFill>
                  <a:schemeClr val="accent1">
                    <a:lumMod val="50000"/>
                  </a:schemeClr>
                </a:solidFill>
                <a:effectLst/>
                <a:latin typeface="Times New Roman" panose="02020603050405020304" pitchFamily="18" charset="0"/>
                <a:cs typeface="Times New Roman" panose="02020603050405020304" pitchFamily="18" charset="0"/>
              </a:rPr>
              <a:t>coherence_model_lda</a:t>
            </a:r>
            <a:endParaRPr lang="en-IN" sz="2000" dirty="0">
              <a:solidFill>
                <a:schemeClr val="accent1">
                  <a:lumMod val="50000"/>
                </a:schemeClr>
              </a:solidFill>
              <a:latin typeface="Times New Roman" panose="02020603050405020304" pitchFamily="18" charset="0"/>
              <a:ea typeface="Adobe Fan Heiti Std B" panose="020B0700000000000000" pitchFamily="34" charset="-128"/>
              <a:cs typeface="Times New Roman" panose="02020603050405020304" pitchFamily="18" charset="0"/>
            </a:endParaRPr>
          </a:p>
        </p:txBody>
      </p:sp>
      <p:pic>
        <p:nvPicPr>
          <p:cNvPr id="1026" name="Picture 2">
            <a:extLst>
              <a:ext uri="{FF2B5EF4-FFF2-40B4-BE49-F238E27FC236}">
                <a16:creationId xmlns:a16="http://schemas.microsoft.com/office/drawing/2014/main" id="{38268F6F-047A-E383-C59E-A693D57C9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261" y="4027449"/>
            <a:ext cx="3733800" cy="24955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3FFA9C9-D308-3117-96A1-DA7499712F7A}"/>
              </a:ext>
            </a:extLst>
          </p:cNvPr>
          <p:cNvSpPr txBox="1"/>
          <p:nvPr/>
        </p:nvSpPr>
        <p:spPr>
          <a:xfrm>
            <a:off x="1105272" y="3845343"/>
            <a:ext cx="5734050" cy="2677656"/>
          </a:xfrm>
          <a:prstGeom prst="rect">
            <a:avLst/>
          </a:prstGeom>
          <a:noFill/>
        </p:spPr>
        <p:txBody>
          <a:bodyPr wrap="square" rtlCol="0">
            <a:spAutoFit/>
          </a:bodyPr>
          <a:lstStyle/>
          <a:p>
            <a:r>
              <a:rPr lang="en-US" sz="1400" dirty="0">
                <a:solidFill>
                  <a:schemeClr val="accent1">
                    <a:lumMod val="50000"/>
                  </a:schemeClr>
                </a:solidFill>
                <a:latin typeface="+mj-lt"/>
                <a:ea typeface="Adobe Fan Heiti Std B" panose="020B0700000000000000" pitchFamily="34" charset="-128"/>
                <a:cs typeface="Times New Roman" panose="02020603050405020304" pitchFamily="18" charset="0"/>
              </a:rPr>
              <a:t>Num Topics = 3  has Coherence Value of 0.528</a:t>
            </a:r>
          </a:p>
          <a:p>
            <a:r>
              <a:rPr lang="en-US" sz="1400" dirty="0">
                <a:solidFill>
                  <a:schemeClr val="accent1">
                    <a:lumMod val="50000"/>
                  </a:schemeClr>
                </a:solidFill>
                <a:latin typeface="+mj-lt"/>
                <a:ea typeface="Adobe Fan Heiti Std B" panose="020B0700000000000000" pitchFamily="34" charset="-128"/>
                <a:cs typeface="Times New Roman" panose="02020603050405020304" pitchFamily="18" charset="0"/>
              </a:rPr>
              <a:t>Num Topics = 4  has Coherence Value of 0.5584</a:t>
            </a:r>
          </a:p>
          <a:p>
            <a:r>
              <a:rPr lang="en-US" sz="1400" dirty="0">
                <a:solidFill>
                  <a:schemeClr val="accent1">
                    <a:lumMod val="50000"/>
                  </a:schemeClr>
                </a:solidFill>
                <a:latin typeface="+mj-lt"/>
                <a:ea typeface="Adobe Fan Heiti Std B" panose="020B0700000000000000" pitchFamily="34" charset="-128"/>
                <a:cs typeface="Times New Roman" panose="02020603050405020304" pitchFamily="18" charset="0"/>
              </a:rPr>
              <a:t>Num Topics = 5  has Coherence Value of 0.5793</a:t>
            </a:r>
          </a:p>
          <a:p>
            <a:r>
              <a:rPr lang="en-US" sz="1400" dirty="0">
                <a:solidFill>
                  <a:schemeClr val="accent1">
                    <a:lumMod val="50000"/>
                  </a:schemeClr>
                </a:solidFill>
                <a:latin typeface="+mj-lt"/>
                <a:ea typeface="Adobe Fan Heiti Std B" panose="020B0700000000000000" pitchFamily="34" charset="-128"/>
                <a:cs typeface="Times New Roman" panose="02020603050405020304" pitchFamily="18" charset="0"/>
              </a:rPr>
              <a:t>Num Topics = 6  has Coherence Value of 0.557</a:t>
            </a:r>
          </a:p>
          <a:p>
            <a:r>
              <a:rPr lang="en-US" sz="1400" b="1" dirty="0">
                <a:solidFill>
                  <a:schemeClr val="accent1">
                    <a:lumMod val="50000"/>
                  </a:schemeClr>
                </a:solidFill>
                <a:latin typeface="+mj-lt"/>
                <a:ea typeface="Adobe Fan Heiti Std B" panose="020B0700000000000000" pitchFamily="34" charset="-128"/>
                <a:cs typeface="Times New Roman" panose="02020603050405020304" pitchFamily="18" charset="0"/>
              </a:rPr>
              <a:t>Num Topics = 7  has Coherence Value of 0.6155</a:t>
            </a:r>
          </a:p>
          <a:p>
            <a:r>
              <a:rPr lang="en-US" sz="1400" dirty="0">
                <a:solidFill>
                  <a:schemeClr val="accent1">
                    <a:lumMod val="50000"/>
                  </a:schemeClr>
                </a:solidFill>
                <a:latin typeface="+mj-lt"/>
                <a:ea typeface="Adobe Fan Heiti Std B" panose="020B0700000000000000" pitchFamily="34" charset="-128"/>
                <a:cs typeface="Times New Roman" panose="02020603050405020304" pitchFamily="18" charset="0"/>
              </a:rPr>
              <a:t>Num Topics = 8  has Coherence Value of 0.5874</a:t>
            </a:r>
          </a:p>
          <a:p>
            <a:r>
              <a:rPr lang="en-US" sz="1400" dirty="0">
                <a:solidFill>
                  <a:schemeClr val="accent1">
                    <a:lumMod val="50000"/>
                  </a:schemeClr>
                </a:solidFill>
                <a:latin typeface="+mj-lt"/>
                <a:ea typeface="Adobe Fan Heiti Std B" panose="020B0700000000000000" pitchFamily="34" charset="-128"/>
                <a:cs typeface="Times New Roman" panose="02020603050405020304" pitchFamily="18" charset="0"/>
              </a:rPr>
              <a:t>Num Topics = 9  has Coherence Value of 0.5845</a:t>
            </a:r>
          </a:p>
          <a:p>
            <a:r>
              <a:rPr lang="en-US" sz="1400" dirty="0">
                <a:solidFill>
                  <a:schemeClr val="accent1">
                    <a:lumMod val="50000"/>
                  </a:schemeClr>
                </a:solidFill>
                <a:latin typeface="+mj-lt"/>
                <a:ea typeface="Adobe Fan Heiti Std B" panose="020B0700000000000000" pitchFamily="34" charset="-128"/>
                <a:cs typeface="Times New Roman" panose="02020603050405020304" pitchFamily="18" charset="0"/>
              </a:rPr>
              <a:t>Num Topics = 10  has Coherence Value of 0.5731</a:t>
            </a:r>
          </a:p>
          <a:p>
            <a:r>
              <a:rPr lang="en-US" sz="1400" dirty="0">
                <a:solidFill>
                  <a:schemeClr val="accent1">
                    <a:lumMod val="50000"/>
                  </a:schemeClr>
                </a:solidFill>
                <a:latin typeface="+mj-lt"/>
                <a:ea typeface="Adobe Fan Heiti Std B" panose="020B0700000000000000" pitchFamily="34" charset="-128"/>
                <a:cs typeface="Times New Roman" panose="02020603050405020304" pitchFamily="18" charset="0"/>
              </a:rPr>
              <a:t>Num Topics = 11  has Coherence Value of 0.5592</a:t>
            </a:r>
          </a:p>
          <a:p>
            <a:r>
              <a:rPr lang="en-US" sz="1400" dirty="0">
                <a:solidFill>
                  <a:schemeClr val="accent1">
                    <a:lumMod val="50000"/>
                  </a:schemeClr>
                </a:solidFill>
                <a:latin typeface="+mj-lt"/>
                <a:ea typeface="Adobe Fan Heiti Std B" panose="020B0700000000000000" pitchFamily="34" charset="-128"/>
                <a:cs typeface="Times New Roman" panose="02020603050405020304" pitchFamily="18" charset="0"/>
              </a:rPr>
              <a:t>Num Topics = 12  has Coherence Value of 0.5446</a:t>
            </a:r>
          </a:p>
          <a:p>
            <a:r>
              <a:rPr lang="en-US" sz="1400" dirty="0">
                <a:solidFill>
                  <a:schemeClr val="accent1">
                    <a:lumMod val="50000"/>
                  </a:schemeClr>
                </a:solidFill>
                <a:latin typeface="+mj-lt"/>
                <a:ea typeface="Adobe Fan Heiti Std B" panose="020B0700000000000000" pitchFamily="34" charset="-128"/>
                <a:cs typeface="Times New Roman" panose="02020603050405020304" pitchFamily="18" charset="0"/>
              </a:rPr>
              <a:t>Num Topics = 13  has Coherence Value of 0.5505</a:t>
            </a:r>
          </a:p>
          <a:p>
            <a:r>
              <a:rPr lang="en-US" sz="1400" dirty="0">
                <a:solidFill>
                  <a:schemeClr val="accent1">
                    <a:lumMod val="50000"/>
                  </a:schemeClr>
                </a:solidFill>
                <a:latin typeface="+mj-lt"/>
                <a:ea typeface="Adobe Fan Heiti Std B" panose="020B0700000000000000" pitchFamily="34" charset="-128"/>
                <a:cs typeface="Times New Roman" panose="02020603050405020304" pitchFamily="18" charset="0"/>
              </a:rPr>
              <a:t>Num Topics = 14  has Coherence Value of 0.5539</a:t>
            </a:r>
            <a:endParaRPr lang="en-IN" sz="1200" dirty="0">
              <a:solidFill>
                <a:schemeClr val="accent1">
                  <a:lumMod val="50000"/>
                </a:schemeClr>
              </a:solidFill>
              <a:latin typeface="Times New Roman" panose="02020603050405020304" pitchFamily="18" charset="0"/>
              <a:ea typeface="Adobe Fan Heiti Std B" panose="020B0700000000000000" pitchFamily="34" charset="-128"/>
              <a:cs typeface="Times New Roman" panose="02020603050405020304" pitchFamily="18" charset="0"/>
            </a:endParaRPr>
          </a:p>
        </p:txBody>
      </p:sp>
    </p:spTree>
    <p:extLst>
      <p:ext uri="{BB962C8B-B14F-4D97-AF65-F5344CB8AC3E}">
        <p14:creationId xmlns:p14="http://schemas.microsoft.com/office/powerpoint/2010/main" val="677848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6786C6-0D4E-DD15-48E9-826E26B2426D}"/>
              </a:ext>
            </a:extLst>
          </p:cNvPr>
          <p:cNvPicPr>
            <a:picLocks noChangeAspect="1"/>
          </p:cNvPicPr>
          <p:nvPr/>
        </p:nvPicPr>
        <p:blipFill rotWithShape="1">
          <a:blip r:embed="rId2">
            <a:extLst>
              <a:ext uri="{28A0092B-C50C-407E-A947-70E740481C1C}">
                <a14:useLocalDpi xmlns:a14="http://schemas.microsoft.com/office/drawing/2010/main" val="0"/>
              </a:ext>
            </a:extLst>
          </a:blip>
          <a:srcRect l="11157" t="22904" r="9814" b="826"/>
          <a:stretch/>
        </p:blipFill>
        <p:spPr>
          <a:xfrm>
            <a:off x="3191228" y="2554004"/>
            <a:ext cx="7283926" cy="3954133"/>
          </a:xfrm>
          <a:prstGeom prst="rect">
            <a:avLst/>
          </a:prstGeom>
        </p:spPr>
      </p:pic>
      <p:sp>
        <p:nvSpPr>
          <p:cNvPr id="2" name="TextBox 1">
            <a:extLst>
              <a:ext uri="{FF2B5EF4-FFF2-40B4-BE49-F238E27FC236}">
                <a16:creationId xmlns:a16="http://schemas.microsoft.com/office/drawing/2014/main" id="{3337692E-0BF6-858A-B32C-B686D3557C09}"/>
              </a:ext>
            </a:extLst>
          </p:cNvPr>
          <p:cNvSpPr txBox="1"/>
          <p:nvPr/>
        </p:nvSpPr>
        <p:spPr>
          <a:xfrm>
            <a:off x="1162975" y="1091953"/>
            <a:ext cx="7625918" cy="584775"/>
          </a:xfrm>
          <a:prstGeom prst="rect">
            <a:avLst/>
          </a:prstGeom>
          <a:noFill/>
        </p:spPr>
        <p:txBody>
          <a:bodyPr wrap="square" rtlCol="0">
            <a:spAutoFit/>
          </a:bodyPr>
          <a:lstStyle/>
          <a:p>
            <a:r>
              <a:rPr lang="en-IN" sz="3200" b="1" dirty="0">
                <a:solidFill>
                  <a:schemeClr val="accent2">
                    <a:lumMod val="50000"/>
                  </a:schemeClr>
                </a:solidFill>
                <a:latin typeface="+mj-lt"/>
                <a:cs typeface="Times New Roman" panose="02020603050405020304" pitchFamily="18" charset="0"/>
              </a:rPr>
              <a:t>Visualization</a:t>
            </a:r>
          </a:p>
        </p:txBody>
      </p:sp>
      <p:sp>
        <p:nvSpPr>
          <p:cNvPr id="3" name="TextBox 2">
            <a:extLst>
              <a:ext uri="{FF2B5EF4-FFF2-40B4-BE49-F238E27FC236}">
                <a16:creationId xmlns:a16="http://schemas.microsoft.com/office/drawing/2014/main" id="{A184AC30-DD3E-512F-7595-E51FF5BB27FC}"/>
              </a:ext>
            </a:extLst>
          </p:cNvPr>
          <p:cNvSpPr txBox="1"/>
          <p:nvPr/>
        </p:nvSpPr>
        <p:spPr>
          <a:xfrm>
            <a:off x="1225119" y="2192784"/>
            <a:ext cx="6604986" cy="1938992"/>
          </a:xfrm>
          <a:prstGeom prst="rect">
            <a:avLst/>
          </a:prstGeom>
          <a:noFill/>
        </p:spPr>
        <p:txBody>
          <a:bodyPr wrap="square" rtlCol="0">
            <a:spAutoFit/>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Create the visualizations of the topic clusters.</a:t>
            </a:r>
          </a:p>
          <a:p>
            <a:pPr>
              <a:buFont typeface="Arial" panose="020B0604020202020204" pitchFamily="34" charset="0"/>
              <a:buChar char="•"/>
            </a:pPr>
            <a:endParaRPr lang="en-US" dirty="0">
              <a:solidFill>
                <a:schemeClr val="accent1">
                  <a:lumMod val="50000"/>
                </a:schemeClr>
              </a:solidFill>
            </a:endParaRPr>
          </a:p>
          <a:p>
            <a:r>
              <a:rPr lang="en-US" sz="2400" b="1" dirty="0">
                <a:solidFill>
                  <a:schemeClr val="accent1">
                    <a:lumMod val="50000"/>
                  </a:schemeClr>
                </a:solidFill>
                <a:latin typeface="Times New Roman" panose="02020603050405020304" pitchFamily="18" charset="0"/>
                <a:cs typeface="Times New Roman" panose="02020603050405020304" pitchFamily="18" charset="0"/>
              </a:rPr>
              <a:t>Libraries used:</a:t>
            </a:r>
          </a:p>
          <a:p>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800" dirty="0" err="1">
                <a:solidFill>
                  <a:schemeClr val="accent1">
                    <a:lumMod val="50000"/>
                  </a:schemeClr>
                </a:solidFill>
                <a:latin typeface="Times New Roman" panose="02020603050405020304" pitchFamily="18" charset="0"/>
                <a:cs typeface="Times New Roman" panose="02020603050405020304" pitchFamily="18" charset="0"/>
              </a:rPr>
              <a:t>pyLDAvis</a:t>
            </a:r>
            <a:endParaRPr lang="en-US" sz="1800" dirty="0">
              <a:solidFill>
                <a:schemeClr val="accent1">
                  <a:lumMod val="50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10846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DFB1B6-084F-093E-E5B2-27C40BE84617}"/>
              </a:ext>
            </a:extLst>
          </p:cNvPr>
          <p:cNvSpPr txBox="1"/>
          <p:nvPr/>
        </p:nvSpPr>
        <p:spPr>
          <a:xfrm>
            <a:off x="781318" y="822222"/>
            <a:ext cx="7208668" cy="584775"/>
          </a:xfrm>
          <a:prstGeom prst="rect">
            <a:avLst/>
          </a:prstGeom>
          <a:noFill/>
        </p:spPr>
        <p:txBody>
          <a:bodyPr wrap="square" rtlCol="0">
            <a:spAutoFit/>
          </a:bodyPr>
          <a:lstStyle/>
          <a:p>
            <a:r>
              <a:rPr lang="en-IN" sz="3200" b="1" dirty="0">
                <a:solidFill>
                  <a:schemeClr val="accent2">
                    <a:lumMod val="50000"/>
                  </a:schemeClr>
                </a:solidFill>
                <a:latin typeface="+mj-lt"/>
                <a:cs typeface="Times New Roman" panose="02020603050405020304" pitchFamily="18" charset="0"/>
              </a:rPr>
              <a:t>Testing With Unseen Data</a:t>
            </a:r>
          </a:p>
        </p:txBody>
      </p:sp>
      <p:sp>
        <p:nvSpPr>
          <p:cNvPr id="5" name="TextBox 4">
            <a:extLst>
              <a:ext uri="{FF2B5EF4-FFF2-40B4-BE49-F238E27FC236}">
                <a16:creationId xmlns:a16="http://schemas.microsoft.com/office/drawing/2014/main" id="{62CDB24E-61A6-0EB9-BE0A-067A9790ADDD}"/>
              </a:ext>
            </a:extLst>
          </p:cNvPr>
          <p:cNvSpPr txBox="1"/>
          <p:nvPr/>
        </p:nvSpPr>
        <p:spPr>
          <a:xfrm>
            <a:off x="873033" y="1788461"/>
            <a:ext cx="9760133" cy="3416320"/>
          </a:xfrm>
          <a:prstGeom prst="rect">
            <a:avLst/>
          </a:prstGeom>
          <a:noFill/>
        </p:spPr>
        <p:txBody>
          <a:bodyPr wrap="square">
            <a:spAutoFit/>
          </a:bodyPr>
          <a:lstStyle/>
          <a:p>
            <a:r>
              <a:rPr lang="en-IN" dirty="0">
                <a:solidFill>
                  <a:schemeClr val="accent1">
                    <a:lumMod val="50000"/>
                  </a:schemeClr>
                </a:solidFill>
              </a:rPr>
              <a:t>Input1:</a:t>
            </a:r>
          </a:p>
          <a:p>
            <a:pPr marL="0" indent="0">
              <a:buNone/>
            </a:pPr>
            <a:r>
              <a:rPr lang="en-IN" dirty="0">
                <a:solidFill>
                  <a:schemeClr val="accent1">
                    <a:lumMod val="50000"/>
                  </a:schemeClr>
                </a:solidFill>
              </a:rPr>
              <a:t>		</a:t>
            </a:r>
            <a:r>
              <a:rPr lang="en-US" dirty="0" err="1">
                <a:solidFill>
                  <a:schemeClr val="accent1">
                    <a:lumMod val="50000"/>
                  </a:schemeClr>
                </a:solidFill>
              </a:rPr>
              <a:t>new_sentence</a:t>
            </a:r>
            <a:r>
              <a:rPr lang="en-US" dirty="0">
                <a:solidFill>
                  <a:schemeClr val="accent1">
                    <a:lumMod val="50000"/>
                  </a:schemeClr>
                </a:solidFill>
              </a:rPr>
              <a:t> ="</a:t>
            </a:r>
            <a:r>
              <a:rPr lang="en-US" b="1" dirty="0" err="1">
                <a:solidFill>
                  <a:schemeClr val="accent1">
                    <a:lumMod val="50000"/>
                  </a:schemeClr>
                </a:solidFill>
              </a:rPr>
              <a:t>esari</a:t>
            </a:r>
            <a:r>
              <a:rPr lang="en-US" b="1" dirty="0">
                <a:solidFill>
                  <a:schemeClr val="accent1">
                    <a:lumMod val="50000"/>
                  </a:schemeClr>
                </a:solidFill>
              </a:rPr>
              <a:t> world cup </a:t>
            </a:r>
            <a:r>
              <a:rPr lang="en-US" b="1" dirty="0" err="1">
                <a:solidFill>
                  <a:schemeClr val="accent1">
                    <a:lumMod val="50000"/>
                  </a:schemeClr>
                </a:solidFill>
              </a:rPr>
              <a:t>india</a:t>
            </a:r>
            <a:r>
              <a:rPr lang="en-US" b="1" dirty="0">
                <a:solidFill>
                  <a:schemeClr val="accent1">
                    <a:lumMod val="50000"/>
                  </a:schemeClr>
                </a:solidFill>
              </a:rPr>
              <a:t> </a:t>
            </a:r>
            <a:r>
              <a:rPr lang="en-US" b="1" dirty="0" err="1">
                <a:solidFill>
                  <a:schemeClr val="accent1">
                    <a:lumMod val="50000"/>
                  </a:schemeClr>
                </a:solidFill>
              </a:rPr>
              <a:t>gelustundi</a:t>
            </a:r>
            <a:r>
              <a:rPr lang="en-US" dirty="0">
                <a:solidFill>
                  <a:schemeClr val="accent1">
                    <a:lumMod val="50000"/>
                  </a:schemeClr>
                </a:solidFill>
              </a:rPr>
              <a:t>"</a:t>
            </a:r>
            <a:endParaRPr lang="en-IN" dirty="0">
              <a:solidFill>
                <a:schemeClr val="accent1">
                  <a:lumMod val="50000"/>
                </a:schemeClr>
              </a:solidFill>
            </a:endParaRPr>
          </a:p>
          <a:p>
            <a:r>
              <a:rPr lang="en-IN" dirty="0">
                <a:solidFill>
                  <a:schemeClr val="accent1">
                    <a:lumMod val="50000"/>
                  </a:schemeClr>
                </a:solidFill>
              </a:rPr>
              <a:t>Output:</a:t>
            </a:r>
          </a:p>
          <a:p>
            <a:pPr marL="0" indent="0">
              <a:buNone/>
            </a:pPr>
            <a:r>
              <a:rPr lang="en-IN" dirty="0">
                <a:solidFill>
                  <a:schemeClr val="accent1">
                    <a:lumMod val="50000"/>
                  </a:schemeClr>
                </a:solidFill>
              </a:rPr>
              <a:t>		</a:t>
            </a:r>
            <a:r>
              <a:rPr lang="en-US" dirty="0">
                <a:solidFill>
                  <a:schemeClr val="accent1">
                    <a:lumMod val="50000"/>
                  </a:schemeClr>
                </a:solidFill>
              </a:rPr>
              <a:t>Associated %:  </a:t>
            </a:r>
            <a:r>
              <a:rPr lang="en-US" b="1" dirty="0">
                <a:solidFill>
                  <a:schemeClr val="accent1">
                    <a:lumMod val="50000"/>
                  </a:schemeClr>
                </a:solidFill>
              </a:rPr>
              <a:t>52.22</a:t>
            </a:r>
            <a:r>
              <a:rPr lang="en-US" dirty="0">
                <a:solidFill>
                  <a:schemeClr val="accent1">
                    <a:lumMod val="50000"/>
                  </a:schemeClr>
                </a:solidFill>
              </a:rPr>
              <a:t> </a:t>
            </a:r>
            <a:r>
              <a:rPr lang="en-US" b="1" dirty="0">
                <a:solidFill>
                  <a:schemeClr val="accent1">
                    <a:lumMod val="50000"/>
                  </a:schemeClr>
                </a:solidFill>
              </a:rPr>
              <a:t>%</a:t>
            </a:r>
          </a:p>
          <a:p>
            <a:pPr marL="0" indent="0">
              <a:buNone/>
            </a:pPr>
            <a:r>
              <a:rPr lang="en-US" dirty="0">
                <a:solidFill>
                  <a:schemeClr val="accent1">
                    <a:lumMod val="50000"/>
                  </a:schemeClr>
                </a:solidFill>
              </a:rPr>
              <a:t>		The topic name:  </a:t>
            </a:r>
            <a:r>
              <a:rPr lang="en-US" b="1" dirty="0">
                <a:solidFill>
                  <a:schemeClr val="accent1">
                    <a:lumMod val="50000"/>
                  </a:schemeClr>
                </a:solidFill>
              </a:rPr>
              <a:t>Sports</a:t>
            </a:r>
          </a:p>
          <a:p>
            <a:pPr marL="0" indent="0">
              <a:buNone/>
            </a:pPr>
            <a:endParaRPr lang="en-US" b="1" dirty="0">
              <a:solidFill>
                <a:schemeClr val="accent1">
                  <a:lumMod val="50000"/>
                </a:schemeClr>
              </a:solidFill>
            </a:endParaRPr>
          </a:p>
          <a:p>
            <a:pPr marL="0" indent="0">
              <a:buNone/>
            </a:pPr>
            <a:endParaRPr lang="en-US" b="1" dirty="0">
              <a:solidFill>
                <a:schemeClr val="accent1">
                  <a:lumMod val="50000"/>
                </a:schemeClr>
              </a:solidFill>
            </a:endParaRPr>
          </a:p>
          <a:p>
            <a:r>
              <a:rPr lang="en-IN" dirty="0">
                <a:solidFill>
                  <a:schemeClr val="accent1">
                    <a:lumMod val="50000"/>
                  </a:schemeClr>
                </a:solidFill>
              </a:rPr>
              <a:t>Input2:</a:t>
            </a:r>
          </a:p>
          <a:p>
            <a:pPr marL="0" indent="0">
              <a:buNone/>
            </a:pPr>
            <a:r>
              <a:rPr lang="en-IN" dirty="0">
                <a:solidFill>
                  <a:schemeClr val="accent1">
                    <a:lumMod val="50000"/>
                  </a:schemeClr>
                </a:solidFill>
              </a:rPr>
              <a:t>		</a:t>
            </a:r>
            <a:r>
              <a:rPr lang="en-US" dirty="0" err="1">
                <a:solidFill>
                  <a:schemeClr val="accent1">
                    <a:lumMod val="50000"/>
                  </a:schemeClr>
                </a:solidFill>
              </a:rPr>
              <a:t>new_sentence</a:t>
            </a:r>
            <a:r>
              <a:rPr lang="en-US" dirty="0">
                <a:solidFill>
                  <a:schemeClr val="accent1">
                    <a:lumMod val="50000"/>
                  </a:schemeClr>
                </a:solidFill>
              </a:rPr>
              <a:t> ="</a:t>
            </a:r>
            <a:r>
              <a:rPr lang="en-US" b="1" dirty="0" err="1">
                <a:solidFill>
                  <a:schemeClr val="accent1">
                    <a:lumMod val="50000"/>
                  </a:schemeClr>
                </a:solidFill>
              </a:rPr>
              <a:t>ntr</a:t>
            </a:r>
            <a:r>
              <a:rPr lang="en-US" b="1" dirty="0">
                <a:solidFill>
                  <a:schemeClr val="accent1">
                    <a:lumMod val="50000"/>
                  </a:schemeClr>
                </a:solidFill>
              </a:rPr>
              <a:t> acting movies lo </a:t>
            </a:r>
            <a:r>
              <a:rPr lang="en-US" b="1" dirty="0" err="1">
                <a:solidFill>
                  <a:schemeClr val="accent1">
                    <a:lumMod val="50000"/>
                  </a:schemeClr>
                </a:solidFill>
              </a:rPr>
              <a:t>baguntundi</a:t>
            </a:r>
            <a:r>
              <a:rPr lang="en-US" dirty="0">
                <a:solidFill>
                  <a:schemeClr val="accent1">
                    <a:lumMod val="50000"/>
                  </a:schemeClr>
                </a:solidFill>
              </a:rPr>
              <a:t>"</a:t>
            </a:r>
            <a:endParaRPr lang="en-IN" dirty="0">
              <a:solidFill>
                <a:schemeClr val="accent1">
                  <a:lumMod val="50000"/>
                </a:schemeClr>
              </a:solidFill>
            </a:endParaRPr>
          </a:p>
          <a:p>
            <a:r>
              <a:rPr lang="en-IN" dirty="0">
                <a:solidFill>
                  <a:schemeClr val="accent1">
                    <a:lumMod val="50000"/>
                  </a:schemeClr>
                </a:solidFill>
              </a:rPr>
              <a:t>Output:</a:t>
            </a:r>
          </a:p>
          <a:p>
            <a:pPr marL="0" indent="0">
              <a:buNone/>
            </a:pPr>
            <a:r>
              <a:rPr lang="en-IN" dirty="0">
                <a:solidFill>
                  <a:schemeClr val="accent1">
                    <a:lumMod val="50000"/>
                  </a:schemeClr>
                </a:solidFill>
              </a:rPr>
              <a:t>		</a:t>
            </a:r>
            <a:r>
              <a:rPr lang="en-US" dirty="0">
                <a:solidFill>
                  <a:schemeClr val="accent1">
                    <a:lumMod val="50000"/>
                  </a:schemeClr>
                </a:solidFill>
              </a:rPr>
              <a:t>Associated %:  </a:t>
            </a:r>
            <a:r>
              <a:rPr lang="en-US" b="1" dirty="0">
                <a:solidFill>
                  <a:schemeClr val="accent1">
                    <a:lumMod val="50000"/>
                  </a:schemeClr>
                </a:solidFill>
              </a:rPr>
              <a:t>40.97 %</a:t>
            </a:r>
          </a:p>
          <a:p>
            <a:pPr marL="0" indent="0">
              <a:buNone/>
            </a:pPr>
            <a:r>
              <a:rPr lang="en-US" dirty="0">
                <a:solidFill>
                  <a:schemeClr val="accent1">
                    <a:lumMod val="50000"/>
                  </a:schemeClr>
                </a:solidFill>
              </a:rPr>
              <a:t>		The topic name:  </a:t>
            </a:r>
            <a:r>
              <a:rPr lang="en-US" b="1" dirty="0">
                <a:solidFill>
                  <a:schemeClr val="accent1">
                    <a:lumMod val="50000"/>
                  </a:schemeClr>
                </a:solidFill>
              </a:rPr>
              <a:t>Entertainment (</a:t>
            </a:r>
            <a:r>
              <a:rPr lang="en-US" b="1" dirty="0" err="1">
                <a:solidFill>
                  <a:schemeClr val="accent1">
                    <a:lumMod val="50000"/>
                  </a:schemeClr>
                </a:solidFill>
              </a:rPr>
              <a:t>movies,serials,webseries</a:t>
            </a:r>
            <a:r>
              <a:rPr lang="en-US" b="1" dirty="0">
                <a:solidFill>
                  <a:schemeClr val="accent1">
                    <a:lumMod val="50000"/>
                  </a:schemeClr>
                </a:solidFill>
              </a:rPr>
              <a:t>)</a:t>
            </a:r>
            <a:endParaRPr lang="en-IN" b="1" dirty="0">
              <a:solidFill>
                <a:schemeClr val="accent1">
                  <a:lumMod val="50000"/>
                </a:schemeClr>
              </a:solidFill>
            </a:endParaRPr>
          </a:p>
        </p:txBody>
      </p:sp>
    </p:spTree>
    <p:extLst>
      <p:ext uri="{BB962C8B-B14F-4D97-AF65-F5344CB8AC3E}">
        <p14:creationId xmlns:p14="http://schemas.microsoft.com/office/powerpoint/2010/main" val="2585045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64F435-48B4-6F9F-56B2-EF0B9DD68ABE}"/>
              </a:ext>
            </a:extLst>
          </p:cNvPr>
          <p:cNvSpPr txBox="1"/>
          <p:nvPr/>
        </p:nvSpPr>
        <p:spPr>
          <a:xfrm>
            <a:off x="761999" y="701380"/>
            <a:ext cx="6103088" cy="584775"/>
          </a:xfrm>
          <a:prstGeom prst="rect">
            <a:avLst/>
          </a:prstGeom>
          <a:noFill/>
        </p:spPr>
        <p:txBody>
          <a:bodyPr wrap="square">
            <a:spAutoFit/>
          </a:bodyPr>
          <a:lstStyle/>
          <a:p>
            <a:r>
              <a:rPr lang="en-IN" sz="3200" b="1" dirty="0">
                <a:solidFill>
                  <a:schemeClr val="accent2">
                    <a:lumMod val="50000"/>
                  </a:schemeClr>
                </a:solidFill>
                <a:latin typeface="+mj-lt"/>
                <a:cs typeface="Times New Roman" panose="02020603050405020304" pitchFamily="18" charset="0"/>
              </a:rPr>
              <a:t>Testing With Dataset</a:t>
            </a:r>
          </a:p>
        </p:txBody>
      </p:sp>
      <p:graphicFrame>
        <p:nvGraphicFramePr>
          <p:cNvPr id="6" name="Table 5">
            <a:extLst>
              <a:ext uri="{FF2B5EF4-FFF2-40B4-BE49-F238E27FC236}">
                <a16:creationId xmlns:a16="http://schemas.microsoft.com/office/drawing/2014/main" id="{8C6E47F9-3705-3D7A-8E2A-041DAF5B94A0}"/>
              </a:ext>
            </a:extLst>
          </p:cNvPr>
          <p:cNvGraphicFramePr>
            <a:graphicFrameLocks noGrp="1"/>
          </p:cNvGraphicFramePr>
          <p:nvPr>
            <p:extLst>
              <p:ext uri="{D42A27DB-BD31-4B8C-83A1-F6EECF244321}">
                <p14:modId xmlns:p14="http://schemas.microsoft.com/office/powerpoint/2010/main" val="2716310005"/>
              </p:ext>
            </p:extLst>
          </p:nvPr>
        </p:nvGraphicFramePr>
        <p:xfrm>
          <a:off x="895036" y="1854808"/>
          <a:ext cx="8893398" cy="1751330"/>
        </p:xfrm>
        <a:graphic>
          <a:graphicData uri="http://schemas.openxmlformats.org/drawingml/2006/table">
            <a:tbl>
              <a:tblPr/>
              <a:tblGrid>
                <a:gridCol w="5061627">
                  <a:extLst>
                    <a:ext uri="{9D8B030D-6E8A-4147-A177-3AD203B41FA5}">
                      <a16:colId xmlns:a16="http://schemas.microsoft.com/office/drawing/2014/main" val="3685271111"/>
                    </a:ext>
                  </a:extLst>
                </a:gridCol>
                <a:gridCol w="2325188">
                  <a:extLst>
                    <a:ext uri="{9D8B030D-6E8A-4147-A177-3AD203B41FA5}">
                      <a16:colId xmlns:a16="http://schemas.microsoft.com/office/drawing/2014/main" val="1270820962"/>
                    </a:ext>
                  </a:extLst>
                </a:gridCol>
                <a:gridCol w="1506583">
                  <a:extLst>
                    <a:ext uri="{9D8B030D-6E8A-4147-A177-3AD203B41FA5}">
                      <a16:colId xmlns:a16="http://schemas.microsoft.com/office/drawing/2014/main" val="2262981900"/>
                    </a:ext>
                  </a:extLst>
                </a:gridCol>
              </a:tblGrid>
              <a:tr h="184150">
                <a:tc>
                  <a:txBody>
                    <a:bodyPr/>
                    <a:lstStyle/>
                    <a:p>
                      <a:pPr algn="l" fontAlgn="b"/>
                      <a:r>
                        <a:rPr lang="en-IN" sz="1600" b="0" i="0" u="none" strike="noStrike" dirty="0">
                          <a:solidFill>
                            <a:schemeClr val="accent2">
                              <a:lumMod val="50000"/>
                            </a:schemeClr>
                          </a:solidFill>
                          <a:effectLst/>
                          <a:highlight>
                            <a:srgbClr val="00FFFF"/>
                          </a:highlight>
                          <a:latin typeface="Calibri" panose="020F0502020204030204" pitchFamily="34" charset="0"/>
                        </a:rPr>
                        <a:t>Comment  </a:t>
                      </a:r>
                    </a:p>
                  </a:txBody>
                  <a:tcPr marL="6350" marR="6350" marT="6350" marB="0" anchor="b">
                    <a:lnL>
                      <a:noFill/>
                    </a:lnL>
                    <a:lnR>
                      <a:noFill/>
                    </a:lnR>
                    <a:lnT>
                      <a:noFill/>
                    </a:lnT>
                    <a:lnB>
                      <a:noFill/>
                    </a:lnB>
                  </a:tcPr>
                </a:tc>
                <a:tc>
                  <a:txBody>
                    <a:bodyPr/>
                    <a:lstStyle/>
                    <a:p>
                      <a:pPr algn="l" fontAlgn="b"/>
                      <a:r>
                        <a:rPr lang="en-IN" sz="1600" b="0" i="0" u="none" strike="noStrike" dirty="0">
                          <a:solidFill>
                            <a:schemeClr val="accent2">
                              <a:lumMod val="50000"/>
                            </a:schemeClr>
                          </a:solidFill>
                          <a:effectLst/>
                          <a:highlight>
                            <a:srgbClr val="00FFFF"/>
                          </a:highlight>
                          <a:latin typeface="Calibri" panose="020F0502020204030204" pitchFamily="34" charset="0"/>
                        </a:rPr>
                        <a:t>Topic Predicted</a:t>
                      </a:r>
                    </a:p>
                  </a:txBody>
                  <a:tcPr marL="6350" marR="6350" marT="6350" marB="0" anchor="b">
                    <a:lnL>
                      <a:noFill/>
                    </a:lnL>
                    <a:lnR>
                      <a:noFill/>
                    </a:lnR>
                    <a:lnT>
                      <a:noFill/>
                    </a:lnT>
                    <a:lnB>
                      <a:noFill/>
                    </a:lnB>
                  </a:tcPr>
                </a:tc>
                <a:tc>
                  <a:txBody>
                    <a:bodyPr/>
                    <a:lstStyle/>
                    <a:p>
                      <a:pPr algn="l" fontAlgn="b"/>
                      <a:r>
                        <a:rPr lang="en-IN" sz="1600" b="0" i="0" u="none" strike="noStrike" dirty="0">
                          <a:solidFill>
                            <a:schemeClr val="accent2">
                              <a:lumMod val="50000"/>
                            </a:schemeClr>
                          </a:solidFill>
                          <a:effectLst/>
                          <a:highlight>
                            <a:srgbClr val="00FFFF"/>
                          </a:highlight>
                          <a:latin typeface="Calibri" panose="020F0502020204030204" pitchFamily="34" charset="0"/>
                        </a:rPr>
                        <a:t>Actual Results</a:t>
                      </a:r>
                    </a:p>
                  </a:txBody>
                  <a:tcPr marL="6350" marR="6350" marT="6350" marB="0" anchor="b">
                    <a:lnL>
                      <a:noFill/>
                    </a:lnL>
                    <a:lnR>
                      <a:noFill/>
                    </a:lnR>
                    <a:lnT>
                      <a:noFill/>
                    </a:lnT>
                    <a:lnB>
                      <a:noFill/>
                    </a:lnB>
                  </a:tcPr>
                </a:tc>
                <a:extLst>
                  <a:ext uri="{0D108BD9-81ED-4DB2-BD59-A6C34878D82A}">
                    <a16:rowId xmlns:a16="http://schemas.microsoft.com/office/drawing/2014/main" val="4006486914"/>
                  </a:ext>
                </a:extLst>
              </a:tr>
              <a:tr h="184150">
                <a:tc>
                  <a:txBody>
                    <a:bodyPr/>
                    <a:lstStyle/>
                    <a:p>
                      <a:pPr algn="l" fontAlgn="b"/>
                      <a:r>
                        <a:rPr lang="en-US" sz="1600" b="0" i="0" u="none" strike="noStrike" dirty="0" err="1">
                          <a:solidFill>
                            <a:schemeClr val="accent1">
                              <a:lumMod val="50000"/>
                            </a:schemeClr>
                          </a:solidFill>
                          <a:effectLst/>
                          <a:latin typeface="Calibri" panose="020F0502020204030204" pitchFamily="34" charset="0"/>
                        </a:rPr>
                        <a:t>esari</a:t>
                      </a:r>
                      <a:r>
                        <a:rPr lang="en-US" sz="1600" b="0" i="0" u="none" strike="noStrike" dirty="0">
                          <a:solidFill>
                            <a:schemeClr val="accent1">
                              <a:lumMod val="50000"/>
                            </a:schemeClr>
                          </a:solidFill>
                          <a:effectLst/>
                          <a:latin typeface="Calibri" panose="020F0502020204030204" pitchFamily="34" charset="0"/>
                        </a:rPr>
                        <a:t> world cup </a:t>
                      </a:r>
                      <a:r>
                        <a:rPr lang="en-US" sz="1600" b="0" i="0" u="none" strike="noStrike" dirty="0" err="1">
                          <a:solidFill>
                            <a:schemeClr val="accent1">
                              <a:lumMod val="50000"/>
                            </a:schemeClr>
                          </a:solidFill>
                          <a:effectLst/>
                          <a:latin typeface="Calibri" panose="020F0502020204030204" pitchFamily="34" charset="0"/>
                        </a:rPr>
                        <a:t>india</a:t>
                      </a:r>
                      <a:r>
                        <a:rPr lang="en-US" sz="1600" b="0" i="0" u="none" strike="noStrike" dirty="0">
                          <a:solidFill>
                            <a:schemeClr val="accent1">
                              <a:lumMod val="50000"/>
                            </a:schemeClr>
                          </a:solidFill>
                          <a:effectLst/>
                          <a:latin typeface="Calibri" panose="020F0502020204030204" pitchFamily="34" charset="0"/>
                        </a:rPr>
                        <a:t> </a:t>
                      </a:r>
                      <a:r>
                        <a:rPr lang="en-US" sz="1600" b="0" i="0" u="none" strike="noStrike" dirty="0" err="1">
                          <a:solidFill>
                            <a:schemeClr val="accent1">
                              <a:lumMod val="50000"/>
                            </a:schemeClr>
                          </a:solidFill>
                          <a:effectLst/>
                          <a:latin typeface="Calibri" panose="020F0502020204030204" pitchFamily="34" charset="0"/>
                        </a:rPr>
                        <a:t>gelustundi</a:t>
                      </a:r>
                      <a:endParaRPr lang="en-US" sz="1600" b="0" i="0" u="none" strike="noStrike" dirty="0">
                        <a:solidFill>
                          <a:schemeClr val="accent1">
                            <a:lumMod val="50000"/>
                          </a:schemeClr>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en-IN" sz="1600" b="0" i="0" u="none" strike="noStrike" dirty="0">
                          <a:solidFill>
                            <a:srgbClr val="00B050"/>
                          </a:solidFill>
                          <a:effectLst/>
                          <a:latin typeface="Calibri" panose="020F0502020204030204" pitchFamily="34" charset="0"/>
                        </a:rPr>
                        <a:t>Sports</a:t>
                      </a:r>
                    </a:p>
                  </a:txBody>
                  <a:tcPr marL="6350" marR="6350" marT="6350" marB="0" anchor="b">
                    <a:lnL>
                      <a:noFill/>
                    </a:lnL>
                    <a:lnR>
                      <a:noFill/>
                    </a:lnR>
                    <a:lnT>
                      <a:noFill/>
                    </a:lnT>
                    <a:lnB>
                      <a:noFill/>
                    </a:lnB>
                  </a:tcPr>
                </a:tc>
                <a:tc>
                  <a:txBody>
                    <a:bodyPr/>
                    <a:lstStyle/>
                    <a:p>
                      <a:pPr algn="l" fontAlgn="b"/>
                      <a:r>
                        <a:rPr lang="en-IN" sz="1600" b="0" i="0" u="none" strike="noStrike" dirty="0">
                          <a:solidFill>
                            <a:srgbClr val="00B050"/>
                          </a:solidFill>
                          <a:effectLst/>
                          <a:latin typeface="Calibri" panose="020F0502020204030204" pitchFamily="34" charset="0"/>
                        </a:rPr>
                        <a:t>Sports</a:t>
                      </a:r>
                    </a:p>
                  </a:txBody>
                  <a:tcPr marL="6350" marR="6350" marT="6350" marB="0" anchor="b">
                    <a:lnL>
                      <a:noFill/>
                    </a:lnL>
                    <a:lnR>
                      <a:noFill/>
                    </a:lnR>
                    <a:lnT>
                      <a:noFill/>
                    </a:lnT>
                    <a:lnB>
                      <a:noFill/>
                    </a:lnB>
                  </a:tcPr>
                </a:tc>
                <a:extLst>
                  <a:ext uri="{0D108BD9-81ED-4DB2-BD59-A6C34878D82A}">
                    <a16:rowId xmlns:a16="http://schemas.microsoft.com/office/drawing/2014/main" val="380871768"/>
                  </a:ext>
                </a:extLst>
              </a:tr>
              <a:tr h="184150">
                <a:tc>
                  <a:txBody>
                    <a:bodyPr/>
                    <a:lstStyle/>
                    <a:p>
                      <a:pPr algn="l" fontAlgn="b"/>
                      <a:r>
                        <a:rPr lang="es-ES" sz="1600" b="0" i="0" u="none" strike="noStrike" dirty="0" err="1">
                          <a:solidFill>
                            <a:schemeClr val="accent1">
                              <a:lumMod val="50000"/>
                            </a:schemeClr>
                          </a:solidFill>
                          <a:effectLst/>
                          <a:latin typeface="Calibri" panose="020F0502020204030204" pitchFamily="34" charset="0"/>
                        </a:rPr>
                        <a:t>ntr</a:t>
                      </a:r>
                      <a:r>
                        <a:rPr lang="es-ES" sz="1600" b="0" i="0" u="none" strike="noStrike" dirty="0">
                          <a:solidFill>
                            <a:schemeClr val="accent1">
                              <a:lumMod val="50000"/>
                            </a:schemeClr>
                          </a:solidFill>
                          <a:effectLst/>
                          <a:latin typeface="Calibri" panose="020F0502020204030204" pitchFamily="34" charset="0"/>
                        </a:rPr>
                        <a:t> </a:t>
                      </a:r>
                      <a:r>
                        <a:rPr lang="es-ES" sz="1600" b="0" i="0" u="none" strike="noStrike" dirty="0" err="1">
                          <a:solidFill>
                            <a:schemeClr val="accent1">
                              <a:lumMod val="50000"/>
                            </a:schemeClr>
                          </a:solidFill>
                          <a:effectLst/>
                          <a:latin typeface="Calibri" panose="020F0502020204030204" pitchFamily="34" charset="0"/>
                        </a:rPr>
                        <a:t>acting</a:t>
                      </a:r>
                      <a:r>
                        <a:rPr lang="es-ES" sz="1600" b="0" i="0" u="none" strike="noStrike" dirty="0">
                          <a:solidFill>
                            <a:schemeClr val="accent1">
                              <a:lumMod val="50000"/>
                            </a:schemeClr>
                          </a:solidFill>
                          <a:effectLst/>
                          <a:latin typeface="Calibri" panose="020F0502020204030204" pitchFamily="34" charset="0"/>
                        </a:rPr>
                        <a:t> </a:t>
                      </a:r>
                      <a:r>
                        <a:rPr lang="es-ES" sz="1600" b="0" i="0" u="none" strike="noStrike" dirty="0" err="1">
                          <a:solidFill>
                            <a:schemeClr val="accent1">
                              <a:lumMod val="50000"/>
                            </a:schemeClr>
                          </a:solidFill>
                          <a:effectLst/>
                          <a:latin typeface="Calibri" panose="020F0502020204030204" pitchFamily="34" charset="0"/>
                        </a:rPr>
                        <a:t>movies</a:t>
                      </a:r>
                      <a:r>
                        <a:rPr lang="es-ES" sz="1600" b="0" i="0" u="none" strike="noStrike" dirty="0">
                          <a:solidFill>
                            <a:schemeClr val="accent1">
                              <a:lumMod val="50000"/>
                            </a:schemeClr>
                          </a:solidFill>
                          <a:effectLst/>
                          <a:latin typeface="Calibri" panose="020F0502020204030204" pitchFamily="34" charset="0"/>
                        </a:rPr>
                        <a:t> lo </a:t>
                      </a:r>
                      <a:r>
                        <a:rPr lang="es-ES" sz="1600" b="0" i="0" u="none" strike="noStrike" dirty="0" err="1">
                          <a:solidFill>
                            <a:schemeClr val="accent1">
                              <a:lumMod val="50000"/>
                            </a:schemeClr>
                          </a:solidFill>
                          <a:effectLst/>
                          <a:latin typeface="Calibri" panose="020F0502020204030204" pitchFamily="34" charset="0"/>
                        </a:rPr>
                        <a:t>baguntundi</a:t>
                      </a:r>
                      <a:endParaRPr lang="es-ES" sz="1600" b="0" i="0" u="none" strike="noStrike" dirty="0">
                        <a:solidFill>
                          <a:schemeClr val="accent1">
                            <a:lumMod val="50000"/>
                          </a:schemeClr>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en-IN" sz="1600" b="0" i="0" u="none" strike="noStrike">
                          <a:solidFill>
                            <a:srgbClr val="00B050"/>
                          </a:solidFill>
                          <a:effectLst/>
                          <a:latin typeface="Calibri" panose="020F0502020204030204" pitchFamily="34" charset="0"/>
                        </a:rPr>
                        <a:t>Entertainment</a:t>
                      </a:r>
                    </a:p>
                  </a:txBody>
                  <a:tcPr marL="6350" marR="6350" marT="6350" marB="0" anchor="b">
                    <a:lnL>
                      <a:noFill/>
                    </a:lnL>
                    <a:lnR>
                      <a:noFill/>
                    </a:lnR>
                    <a:lnT>
                      <a:noFill/>
                    </a:lnT>
                    <a:lnB>
                      <a:noFill/>
                    </a:lnB>
                  </a:tcPr>
                </a:tc>
                <a:tc>
                  <a:txBody>
                    <a:bodyPr/>
                    <a:lstStyle/>
                    <a:p>
                      <a:pPr algn="l" fontAlgn="b"/>
                      <a:r>
                        <a:rPr lang="en-IN" sz="1600" b="0" i="0" u="none" strike="noStrike">
                          <a:solidFill>
                            <a:srgbClr val="00B050"/>
                          </a:solidFill>
                          <a:effectLst/>
                          <a:latin typeface="Calibri" panose="020F0502020204030204" pitchFamily="34" charset="0"/>
                        </a:rPr>
                        <a:t>Entertainment</a:t>
                      </a:r>
                    </a:p>
                  </a:txBody>
                  <a:tcPr marL="6350" marR="6350" marT="6350" marB="0" anchor="b">
                    <a:lnL>
                      <a:noFill/>
                    </a:lnL>
                    <a:lnR>
                      <a:noFill/>
                    </a:lnR>
                    <a:lnT>
                      <a:noFill/>
                    </a:lnT>
                    <a:lnB>
                      <a:noFill/>
                    </a:lnB>
                  </a:tcPr>
                </a:tc>
                <a:extLst>
                  <a:ext uri="{0D108BD9-81ED-4DB2-BD59-A6C34878D82A}">
                    <a16:rowId xmlns:a16="http://schemas.microsoft.com/office/drawing/2014/main" val="2564865929"/>
                  </a:ext>
                </a:extLst>
              </a:tr>
              <a:tr h="184150">
                <a:tc>
                  <a:txBody>
                    <a:bodyPr/>
                    <a:lstStyle/>
                    <a:p>
                      <a:pPr algn="l" fontAlgn="b"/>
                      <a:r>
                        <a:rPr lang="en-IN" sz="1600" b="0" i="0" u="none" strike="noStrike" dirty="0" err="1">
                          <a:solidFill>
                            <a:schemeClr val="accent1">
                              <a:lumMod val="50000"/>
                            </a:schemeClr>
                          </a:solidFill>
                          <a:effectLst/>
                          <a:latin typeface="Calibri" panose="020F0502020204030204" pitchFamily="34" charset="0"/>
                        </a:rPr>
                        <a:t>india</a:t>
                      </a:r>
                      <a:r>
                        <a:rPr lang="en-IN" sz="1600" b="0" i="0" u="none" strike="noStrike" dirty="0">
                          <a:solidFill>
                            <a:schemeClr val="accent1">
                              <a:lumMod val="50000"/>
                            </a:schemeClr>
                          </a:solidFill>
                          <a:effectLst/>
                          <a:latin typeface="Calibri" panose="020F0502020204030204" pitchFamily="34" charset="0"/>
                        </a:rPr>
                        <a:t> team lo </a:t>
                      </a:r>
                      <a:r>
                        <a:rPr lang="en-IN" sz="1600" b="0" i="0" u="none" strike="noStrike" dirty="0" err="1">
                          <a:solidFill>
                            <a:schemeClr val="accent1">
                              <a:lumMod val="50000"/>
                            </a:schemeClr>
                          </a:solidFill>
                          <a:effectLst/>
                          <a:latin typeface="Calibri" panose="020F0502020204030204" pitchFamily="34" charset="0"/>
                        </a:rPr>
                        <a:t>virat</a:t>
                      </a:r>
                      <a:r>
                        <a:rPr lang="en-IN" sz="1600" b="0" i="0" u="none" strike="noStrike" dirty="0">
                          <a:solidFill>
                            <a:schemeClr val="accent1">
                              <a:lumMod val="50000"/>
                            </a:schemeClr>
                          </a:solidFill>
                          <a:effectLst/>
                          <a:latin typeface="Calibri" panose="020F0502020204030204" pitchFamily="34" charset="0"/>
                        </a:rPr>
                        <a:t> form </a:t>
                      </a:r>
                      <a:r>
                        <a:rPr lang="en-IN" sz="1600" b="0" i="0" u="none" strike="noStrike" dirty="0" err="1">
                          <a:solidFill>
                            <a:schemeClr val="accent1">
                              <a:lumMod val="50000"/>
                            </a:schemeClr>
                          </a:solidFill>
                          <a:effectLst/>
                          <a:latin typeface="Calibri" panose="020F0502020204030204" pitchFamily="34" charset="0"/>
                        </a:rPr>
                        <a:t>loki</a:t>
                      </a:r>
                      <a:r>
                        <a:rPr lang="en-IN" sz="1600" b="0" i="0" u="none" strike="noStrike" dirty="0">
                          <a:solidFill>
                            <a:schemeClr val="accent1">
                              <a:lumMod val="50000"/>
                            </a:schemeClr>
                          </a:solidFill>
                          <a:effectLst/>
                          <a:latin typeface="Calibri" panose="020F0502020204030204" pitchFamily="34" charset="0"/>
                        </a:rPr>
                        <a:t> </a:t>
                      </a:r>
                      <a:r>
                        <a:rPr lang="en-IN" sz="1600" b="0" i="0" u="none" strike="noStrike" dirty="0" err="1">
                          <a:solidFill>
                            <a:schemeClr val="accent1">
                              <a:lumMod val="50000"/>
                            </a:schemeClr>
                          </a:solidFill>
                          <a:effectLst/>
                          <a:latin typeface="Calibri" panose="020F0502020204030204" pitchFamily="34" charset="0"/>
                        </a:rPr>
                        <a:t>vacchadu</a:t>
                      </a:r>
                      <a:endParaRPr lang="en-IN" sz="1600" b="0" i="0" u="none" strike="noStrike" dirty="0">
                        <a:solidFill>
                          <a:schemeClr val="accent1">
                            <a:lumMod val="50000"/>
                          </a:schemeClr>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en-IN" sz="1600" b="0" i="0" u="none" strike="noStrike">
                          <a:solidFill>
                            <a:srgbClr val="00B050"/>
                          </a:solidFill>
                          <a:effectLst/>
                          <a:latin typeface="Calibri" panose="020F0502020204030204" pitchFamily="34" charset="0"/>
                        </a:rPr>
                        <a:t>Sports</a:t>
                      </a:r>
                    </a:p>
                  </a:txBody>
                  <a:tcPr marL="6350" marR="6350" marT="6350" marB="0" anchor="b">
                    <a:lnL>
                      <a:noFill/>
                    </a:lnL>
                    <a:lnR>
                      <a:noFill/>
                    </a:lnR>
                    <a:lnT>
                      <a:noFill/>
                    </a:lnT>
                    <a:lnB>
                      <a:noFill/>
                    </a:lnB>
                  </a:tcPr>
                </a:tc>
                <a:tc>
                  <a:txBody>
                    <a:bodyPr/>
                    <a:lstStyle/>
                    <a:p>
                      <a:pPr algn="l" fontAlgn="b"/>
                      <a:r>
                        <a:rPr lang="en-IN" sz="1600" b="0" i="0" u="none" strike="noStrike">
                          <a:solidFill>
                            <a:srgbClr val="00B050"/>
                          </a:solidFill>
                          <a:effectLst/>
                          <a:latin typeface="Calibri" panose="020F0502020204030204" pitchFamily="34" charset="0"/>
                        </a:rPr>
                        <a:t>Sports</a:t>
                      </a:r>
                    </a:p>
                  </a:txBody>
                  <a:tcPr marL="6350" marR="6350" marT="6350" marB="0" anchor="b">
                    <a:lnL>
                      <a:noFill/>
                    </a:lnL>
                    <a:lnR>
                      <a:noFill/>
                    </a:lnR>
                    <a:lnT>
                      <a:noFill/>
                    </a:lnT>
                    <a:lnB>
                      <a:noFill/>
                    </a:lnB>
                  </a:tcPr>
                </a:tc>
                <a:extLst>
                  <a:ext uri="{0D108BD9-81ED-4DB2-BD59-A6C34878D82A}">
                    <a16:rowId xmlns:a16="http://schemas.microsoft.com/office/drawing/2014/main" val="2720187597"/>
                  </a:ext>
                </a:extLst>
              </a:tr>
              <a:tr h="184150">
                <a:tc>
                  <a:txBody>
                    <a:bodyPr/>
                    <a:lstStyle/>
                    <a:p>
                      <a:pPr algn="l" fontAlgn="b"/>
                      <a:r>
                        <a:rPr lang="en-IN" sz="1600" b="0" i="0" u="none" strike="noStrike" dirty="0" err="1">
                          <a:solidFill>
                            <a:schemeClr val="accent1">
                              <a:lumMod val="50000"/>
                            </a:schemeClr>
                          </a:solidFill>
                          <a:effectLst/>
                          <a:latin typeface="Calibri" panose="020F0502020204030204" pitchFamily="34" charset="0"/>
                        </a:rPr>
                        <a:t>kcr</a:t>
                      </a:r>
                      <a:r>
                        <a:rPr lang="en-IN" sz="1600" b="0" i="0" u="none" strike="noStrike" dirty="0">
                          <a:solidFill>
                            <a:schemeClr val="accent1">
                              <a:lumMod val="50000"/>
                            </a:schemeClr>
                          </a:solidFill>
                          <a:effectLst/>
                          <a:latin typeface="Calibri" panose="020F0502020204030204" pitchFamily="34" charset="0"/>
                        </a:rPr>
                        <a:t> </a:t>
                      </a:r>
                      <a:r>
                        <a:rPr lang="en-IN" sz="1600" b="0" i="0" u="none" strike="noStrike" dirty="0" err="1">
                          <a:solidFill>
                            <a:schemeClr val="accent1">
                              <a:lumMod val="50000"/>
                            </a:schemeClr>
                          </a:solidFill>
                          <a:effectLst/>
                          <a:latin typeface="Calibri" panose="020F0502020204030204" pitchFamily="34" charset="0"/>
                        </a:rPr>
                        <a:t>trs</a:t>
                      </a:r>
                      <a:r>
                        <a:rPr lang="en-IN" sz="1600" b="0" i="0" u="none" strike="noStrike" dirty="0">
                          <a:solidFill>
                            <a:schemeClr val="accent1">
                              <a:lumMod val="50000"/>
                            </a:schemeClr>
                          </a:solidFill>
                          <a:effectLst/>
                          <a:latin typeface="Calibri" panose="020F0502020204030204" pitchFamily="34" charset="0"/>
                        </a:rPr>
                        <a:t> ki </a:t>
                      </a:r>
                      <a:r>
                        <a:rPr lang="en-IN" sz="1600" b="0" i="0" u="none" strike="noStrike" dirty="0" err="1">
                          <a:solidFill>
                            <a:schemeClr val="accent1">
                              <a:lumMod val="50000"/>
                            </a:schemeClr>
                          </a:solidFill>
                          <a:effectLst/>
                          <a:latin typeface="Calibri" panose="020F0502020204030204" pitchFamily="34" charset="0"/>
                        </a:rPr>
                        <a:t>goppa</a:t>
                      </a:r>
                      <a:r>
                        <a:rPr lang="en-IN" sz="1600" b="0" i="0" u="none" strike="noStrike" dirty="0">
                          <a:solidFill>
                            <a:schemeClr val="accent1">
                              <a:lumMod val="50000"/>
                            </a:schemeClr>
                          </a:solidFill>
                          <a:effectLst/>
                          <a:latin typeface="Calibri" panose="020F0502020204030204" pitchFamily="34" charset="0"/>
                        </a:rPr>
                        <a:t> </a:t>
                      </a:r>
                      <a:r>
                        <a:rPr lang="en-IN" sz="1600" b="0" i="0" u="none" strike="noStrike" dirty="0" err="1">
                          <a:solidFill>
                            <a:schemeClr val="accent1">
                              <a:lumMod val="50000"/>
                            </a:schemeClr>
                          </a:solidFill>
                          <a:effectLst/>
                          <a:latin typeface="Calibri" panose="020F0502020204030204" pitchFamily="34" charset="0"/>
                        </a:rPr>
                        <a:t>nayakudu</a:t>
                      </a:r>
                      <a:endParaRPr lang="en-IN" sz="1600" b="0" i="0" u="none" strike="noStrike" dirty="0">
                        <a:solidFill>
                          <a:schemeClr val="accent1">
                            <a:lumMod val="50000"/>
                          </a:schemeClr>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en-IN" sz="1600" b="0" i="0" u="none" strike="noStrike">
                          <a:solidFill>
                            <a:srgbClr val="00B050"/>
                          </a:solidFill>
                          <a:effectLst/>
                          <a:latin typeface="Calibri" panose="020F0502020204030204" pitchFamily="34" charset="0"/>
                        </a:rPr>
                        <a:t>Politics</a:t>
                      </a:r>
                    </a:p>
                  </a:txBody>
                  <a:tcPr marL="6350" marR="6350" marT="6350" marB="0" anchor="b">
                    <a:lnL>
                      <a:noFill/>
                    </a:lnL>
                    <a:lnR>
                      <a:noFill/>
                    </a:lnR>
                    <a:lnT>
                      <a:noFill/>
                    </a:lnT>
                    <a:lnB>
                      <a:noFill/>
                    </a:lnB>
                  </a:tcPr>
                </a:tc>
                <a:tc>
                  <a:txBody>
                    <a:bodyPr/>
                    <a:lstStyle/>
                    <a:p>
                      <a:pPr algn="l" fontAlgn="b"/>
                      <a:r>
                        <a:rPr lang="en-IN" sz="1600" b="0" i="0" u="none" strike="noStrike" dirty="0">
                          <a:solidFill>
                            <a:srgbClr val="00B050"/>
                          </a:solidFill>
                          <a:effectLst/>
                          <a:latin typeface="Calibri" panose="020F0502020204030204" pitchFamily="34" charset="0"/>
                        </a:rPr>
                        <a:t>Politics</a:t>
                      </a:r>
                    </a:p>
                  </a:txBody>
                  <a:tcPr marL="6350" marR="6350" marT="6350" marB="0" anchor="b">
                    <a:lnL>
                      <a:noFill/>
                    </a:lnL>
                    <a:lnR>
                      <a:noFill/>
                    </a:lnR>
                    <a:lnT>
                      <a:noFill/>
                    </a:lnT>
                    <a:lnB>
                      <a:noFill/>
                    </a:lnB>
                  </a:tcPr>
                </a:tc>
                <a:extLst>
                  <a:ext uri="{0D108BD9-81ED-4DB2-BD59-A6C34878D82A}">
                    <a16:rowId xmlns:a16="http://schemas.microsoft.com/office/drawing/2014/main" val="153850695"/>
                  </a:ext>
                </a:extLst>
              </a:tr>
              <a:tr h="184150">
                <a:tc>
                  <a:txBody>
                    <a:bodyPr/>
                    <a:lstStyle/>
                    <a:p>
                      <a:pPr algn="l" fontAlgn="b"/>
                      <a:r>
                        <a:rPr lang="en-IN" sz="1400" kern="1200" dirty="0" err="1">
                          <a:solidFill>
                            <a:schemeClr val="accent1">
                              <a:lumMod val="50000"/>
                            </a:schemeClr>
                          </a:solidFill>
                          <a:effectLst/>
                          <a:latin typeface="+mn-lt"/>
                          <a:ea typeface="+mn-ea"/>
                          <a:cs typeface="+mn-cs"/>
                        </a:rPr>
                        <a:t>Karthika</a:t>
                      </a:r>
                      <a:r>
                        <a:rPr lang="en-IN" sz="1400" kern="1200" dirty="0">
                          <a:solidFill>
                            <a:schemeClr val="accent1">
                              <a:lumMod val="50000"/>
                            </a:schemeClr>
                          </a:solidFill>
                          <a:effectLst/>
                          <a:latin typeface="+mn-lt"/>
                          <a:ea typeface="+mn-ea"/>
                          <a:cs typeface="+mn-cs"/>
                        </a:rPr>
                        <a:t> </a:t>
                      </a:r>
                      <a:r>
                        <a:rPr lang="en-IN" sz="1400" kern="1200" dirty="0" err="1">
                          <a:solidFill>
                            <a:schemeClr val="accent1">
                              <a:lumMod val="50000"/>
                            </a:schemeClr>
                          </a:solidFill>
                          <a:effectLst/>
                          <a:latin typeface="+mn-lt"/>
                          <a:ea typeface="+mn-ea"/>
                          <a:cs typeface="+mn-cs"/>
                        </a:rPr>
                        <a:t>deepam</a:t>
                      </a:r>
                      <a:r>
                        <a:rPr lang="en-IN" sz="1400" kern="1200" dirty="0">
                          <a:solidFill>
                            <a:schemeClr val="accent1">
                              <a:lumMod val="50000"/>
                            </a:schemeClr>
                          </a:solidFill>
                          <a:effectLst/>
                          <a:latin typeface="+mn-lt"/>
                          <a:ea typeface="+mn-ea"/>
                          <a:cs typeface="+mn-cs"/>
                        </a:rPr>
                        <a:t> timings </a:t>
                      </a:r>
                      <a:r>
                        <a:rPr lang="en-IN" sz="1400" kern="1200" dirty="0" err="1">
                          <a:solidFill>
                            <a:schemeClr val="accent1">
                              <a:lumMod val="50000"/>
                            </a:schemeClr>
                          </a:solidFill>
                          <a:effectLst/>
                          <a:latin typeface="+mn-lt"/>
                          <a:ea typeface="+mn-ea"/>
                          <a:cs typeface="+mn-cs"/>
                        </a:rPr>
                        <a:t>maristhey</a:t>
                      </a:r>
                      <a:r>
                        <a:rPr lang="en-IN" sz="1400" kern="1200" dirty="0">
                          <a:solidFill>
                            <a:schemeClr val="accent1">
                              <a:lumMod val="50000"/>
                            </a:schemeClr>
                          </a:solidFill>
                          <a:effectLst/>
                          <a:latin typeface="+mn-lt"/>
                          <a:ea typeface="+mn-ea"/>
                          <a:cs typeface="+mn-cs"/>
                        </a:rPr>
                        <a:t> matches </a:t>
                      </a:r>
                      <a:r>
                        <a:rPr lang="en-IN" sz="1400" kern="1200" dirty="0" err="1">
                          <a:solidFill>
                            <a:schemeClr val="accent1">
                              <a:lumMod val="50000"/>
                            </a:schemeClr>
                          </a:solidFill>
                          <a:effectLst/>
                          <a:latin typeface="+mn-lt"/>
                          <a:ea typeface="+mn-ea"/>
                          <a:cs typeface="+mn-cs"/>
                        </a:rPr>
                        <a:t>chuskovacchu</a:t>
                      </a:r>
                      <a:endParaRPr lang="en-US" sz="1200" b="0" i="0" u="none" strike="noStrike" dirty="0">
                        <a:solidFill>
                          <a:schemeClr val="accent1">
                            <a:lumMod val="50000"/>
                          </a:schemeClr>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en-IN" sz="1600" b="0" i="0" u="none" strike="noStrike" dirty="0">
                          <a:solidFill>
                            <a:srgbClr val="FF0000"/>
                          </a:solidFill>
                          <a:effectLst/>
                          <a:latin typeface="Calibri" panose="020F0502020204030204" pitchFamily="34" charset="0"/>
                        </a:rPr>
                        <a:t>Entertainment</a:t>
                      </a:r>
                    </a:p>
                  </a:txBody>
                  <a:tcPr marL="6350" marR="6350" marT="6350" marB="0" anchor="b">
                    <a:lnL>
                      <a:noFill/>
                    </a:lnL>
                    <a:lnR>
                      <a:noFill/>
                    </a:lnR>
                    <a:lnT>
                      <a:noFill/>
                    </a:lnT>
                    <a:lnB>
                      <a:noFill/>
                    </a:lnB>
                  </a:tcPr>
                </a:tc>
                <a:tc>
                  <a:txBody>
                    <a:bodyPr/>
                    <a:lstStyle/>
                    <a:p>
                      <a:pPr algn="l" fontAlgn="b"/>
                      <a:r>
                        <a:rPr lang="en-IN" sz="1600" b="0" i="0" u="none" strike="noStrike" dirty="0">
                          <a:solidFill>
                            <a:srgbClr val="FF0000"/>
                          </a:solidFill>
                          <a:effectLst/>
                          <a:latin typeface="Calibri" panose="020F0502020204030204" pitchFamily="34" charset="0"/>
                        </a:rPr>
                        <a:t>Sports</a:t>
                      </a:r>
                    </a:p>
                  </a:txBody>
                  <a:tcPr marL="6350" marR="6350" marT="6350" marB="0" anchor="b">
                    <a:lnL>
                      <a:noFill/>
                    </a:lnL>
                    <a:lnR>
                      <a:noFill/>
                    </a:lnR>
                    <a:lnT>
                      <a:noFill/>
                    </a:lnT>
                    <a:lnB>
                      <a:noFill/>
                    </a:lnB>
                  </a:tcPr>
                </a:tc>
                <a:extLst>
                  <a:ext uri="{0D108BD9-81ED-4DB2-BD59-A6C34878D82A}">
                    <a16:rowId xmlns:a16="http://schemas.microsoft.com/office/drawing/2014/main" val="447442156"/>
                  </a:ext>
                </a:extLst>
              </a:tr>
              <a:tr h="184150">
                <a:tc>
                  <a:txBody>
                    <a:bodyPr/>
                    <a:lstStyle/>
                    <a:p>
                      <a:pPr algn="l" fontAlgn="b"/>
                      <a:r>
                        <a:rPr lang="en-US" sz="1600" b="0" i="0" u="none" strike="noStrike" dirty="0">
                          <a:solidFill>
                            <a:schemeClr val="accent1">
                              <a:lumMod val="50000"/>
                            </a:schemeClr>
                          </a:solidFill>
                          <a:effectLst/>
                          <a:latin typeface="Calibri" panose="020F0502020204030204" pitchFamily="34" charset="0"/>
                        </a:rPr>
                        <a:t>Dhoni next world cup ki </a:t>
                      </a:r>
                      <a:r>
                        <a:rPr lang="en-US" sz="1600" b="0" i="0" u="none" strike="noStrike" dirty="0" err="1">
                          <a:solidFill>
                            <a:schemeClr val="accent1">
                              <a:lumMod val="50000"/>
                            </a:schemeClr>
                          </a:solidFill>
                          <a:effectLst/>
                          <a:latin typeface="Calibri" panose="020F0502020204030204" pitchFamily="34" charset="0"/>
                        </a:rPr>
                        <a:t>vuntada</a:t>
                      </a:r>
                      <a:endParaRPr lang="en-US" sz="1600" b="0" i="0" u="none" strike="noStrike" dirty="0">
                        <a:solidFill>
                          <a:schemeClr val="accent1">
                            <a:lumMod val="50000"/>
                          </a:schemeClr>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en-IN" sz="1600" b="0" i="0" u="none" strike="noStrike">
                          <a:solidFill>
                            <a:srgbClr val="00B050"/>
                          </a:solidFill>
                          <a:effectLst/>
                          <a:latin typeface="Calibri" panose="020F0502020204030204" pitchFamily="34" charset="0"/>
                        </a:rPr>
                        <a:t>Sports</a:t>
                      </a:r>
                    </a:p>
                  </a:txBody>
                  <a:tcPr marL="6350" marR="6350" marT="6350" marB="0" anchor="b">
                    <a:lnL>
                      <a:noFill/>
                    </a:lnL>
                    <a:lnR>
                      <a:noFill/>
                    </a:lnR>
                    <a:lnT>
                      <a:noFill/>
                    </a:lnT>
                    <a:lnB>
                      <a:noFill/>
                    </a:lnB>
                  </a:tcPr>
                </a:tc>
                <a:tc>
                  <a:txBody>
                    <a:bodyPr/>
                    <a:lstStyle/>
                    <a:p>
                      <a:pPr algn="l" fontAlgn="b"/>
                      <a:r>
                        <a:rPr lang="en-IN" sz="1600" b="0" i="0" u="none" strike="noStrike" dirty="0">
                          <a:solidFill>
                            <a:srgbClr val="00B050"/>
                          </a:solidFill>
                          <a:effectLst/>
                          <a:latin typeface="Calibri" panose="020F0502020204030204" pitchFamily="34" charset="0"/>
                        </a:rPr>
                        <a:t>Sports</a:t>
                      </a:r>
                    </a:p>
                  </a:txBody>
                  <a:tcPr marL="6350" marR="6350" marT="6350" marB="0" anchor="b">
                    <a:lnL>
                      <a:noFill/>
                    </a:lnL>
                    <a:lnR>
                      <a:noFill/>
                    </a:lnR>
                    <a:lnT>
                      <a:noFill/>
                    </a:lnT>
                    <a:lnB>
                      <a:noFill/>
                    </a:lnB>
                  </a:tcPr>
                </a:tc>
                <a:extLst>
                  <a:ext uri="{0D108BD9-81ED-4DB2-BD59-A6C34878D82A}">
                    <a16:rowId xmlns:a16="http://schemas.microsoft.com/office/drawing/2014/main" val="2850539762"/>
                  </a:ext>
                </a:extLst>
              </a:tr>
            </a:tbl>
          </a:graphicData>
        </a:graphic>
      </p:graphicFrame>
      <p:sp>
        <p:nvSpPr>
          <p:cNvPr id="8" name="TextBox 7">
            <a:extLst>
              <a:ext uri="{FF2B5EF4-FFF2-40B4-BE49-F238E27FC236}">
                <a16:creationId xmlns:a16="http://schemas.microsoft.com/office/drawing/2014/main" id="{92BD8E65-D4A5-B558-1DF0-00097E7CCC08}"/>
              </a:ext>
            </a:extLst>
          </p:cNvPr>
          <p:cNvSpPr txBox="1"/>
          <p:nvPr/>
        </p:nvSpPr>
        <p:spPr>
          <a:xfrm>
            <a:off x="895035" y="4174791"/>
            <a:ext cx="8815021" cy="369332"/>
          </a:xfrm>
          <a:prstGeom prst="rect">
            <a:avLst/>
          </a:prstGeom>
          <a:noFill/>
        </p:spPr>
        <p:txBody>
          <a:bodyPr wrap="square">
            <a:spAutoFit/>
          </a:bodyPr>
          <a:lstStyle/>
          <a:p>
            <a:r>
              <a:rPr lang="en-IN" b="1" dirty="0">
                <a:solidFill>
                  <a:schemeClr val="accent2">
                    <a:lumMod val="50000"/>
                  </a:schemeClr>
                </a:solidFill>
                <a:latin typeface="+mj-lt"/>
                <a:cs typeface="Times New Roman" panose="02020603050405020304" pitchFamily="18" charset="0"/>
              </a:rPr>
              <a:t>Accuracy : (Correctly Predicted / </a:t>
            </a:r>
            <a:r>
              <a:rPr lang="en-IN" b="1">
                <a:solidFill>
                  <a:schemeClr val="accent2">
                    <a:lumMod val="50000"/>
                  </a:schemeClr>
                </a:solidFill>
                <a:latin typeface="+mj-lt"/>
                <a:cs typeface="Times New Roman" panose="02020603050405020304" pitchFamily="18" charset="0"/>
              </a:rPr>
              <a:t>Total Predicted</a:t>
            </a:r>
            <a:r>
              <a:rPr lang="en-IN" b="1" dirty="0">
                <a:solidFill>
                  <a:schemeClr val="accent2">
                    <a:lumMod val="50000"/>
                  </a:schemeClr>
                </a:solidFill>
                <a:latin typeface="+mj-lt"/>
                <a:cs typeface="Times New Roman" panose="02020603050405020304" pitchFamily="18" charset="0"/>
              </a:rPr>
              <a:t>) *100= </a:t>
            </a:r>
            <a:r>
              <a:rPr lang="en-IN" b="1" dirty="0">
                <a:solidFill>
                  <a:schemeClr val="accent1">
                    <a:lumMod val="50000"/>
                  </a:schemeClr>
                </a:solidFill>
                <a:latin typeface="+mj-lt"/>
                <a:cs typeface="Times New Roman" panose="02020603050405020304" pitchFamily="18" charset="0"/>
              </a:rPr>
              <a:t>(</a:t>
            </a:r>
            <a:r>
              <a:rPr lang="en-IN" sz="1800" b="1" dirty="0">
                <a:solidFill>
                  <a:srgbClr val="00B050"/>
                </a:solidFill>
                <a:effectLst/>
                <a:latin typeface="Times New Roman" panose="02020603050405020304" pitchFamily="18" charset="0"/>
                <a:ea typeface="Times New Roman" panose="02020603050405020304" pitchFamily="18" charset="0"/>
              </a:rPr>
              <a:t>376 </a:t>
            </a:r>
            <a:r>
              <a:rPr lang="en-IN" sz="1800" b="1" dirty="0">
                <a:solidFill>
                  <a:schemeClr val="accent1">
                    <a:lumMod val="50000"/>
                  </a:schemeClr>
                </a:solidFill>
                <a:effectLst/>
                <a:latin typeface="Times New Roman" panose="02020603050405020304" pitchFamily="18" charset="0"/>
                <a:ea typeface="Times New Roman" panose="02020603050405020304" pitchFamily="18" charset="0"/>
              </a:rPr>
              <a:t>/ 500)*100 </a:t>
            </a:r>
            <a:r>
              <a:rPr lang="en-IN" sz="1800" b="1" dirty="0">
                <a:solidFill>
                  <a:srgbClr val="00B050"/>
                </a:solidFill>
                <a:effectLst/>
                <a:latin typeface="Times New Roman" panose="02020603050405020304" pitchFamily="18" charset="0"/>
                <a:ea typeface="Times New Roman" panose="02020603050405020304" pitchFamily="18" charset="0"/>
              </a:rPr>
              <a:t>= 75.2%</a:t>
            </a:r>
            <a:endParaRPr lang="en-IN" sz="1800" b="1" dirty="0">
              <a:solidFill>
                <a:srgbClr val="00B050"/>
              </a:solidFill>
              <a:latin typeface="+mj-lt"/>
              <a:cs typeface="Times New Roman" panose="02020603050405020304" pitchFamily="18" charset="0"/>
            </a:endParaRPr>
          </a:p>
        </p:txBody>
      </p:sp>
    </p:spTree>
    <p:extLst>
      <p:ext uri="{BB962C8B-B14F-4D97-AF65-F5344CB8AC3E}">
        <p14:creationId xmlns:p14="http://schemas.microsoft.com/office/powerpoint/2010/main" val="627636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AFB70B-CA39-BD0B-6CB5-9DB1059067B8}"/>
              </a:ext>
            </a:extLst>
          </p:cNvPr>
          <p:cNvSpPr txBox="1"/>
          <p:nvPr/>
        </p:nvSpPr>
        <p:spPr>
          <a:xfrm>
            <a:off x="3530692" y="610953"/>
            <a:ext cx="5521910" cy="646331"/>
          </a:xfrm>
          <a:prstGeom prst="rect">
            <a:avLst/>
          </a:prstGeom>
          <a:noFill/>
        </p:spPr>
        <p:txBody>
          <a:bodyPr wrap="square" rtlCol="0">
            <a:spAutoFit/>
          </a:bodyPr>
          <a:lstStyle/>
          <a:p>
            <a:r>
              <a:rPr lang="en-IN" sz="3600" b="1" dirty="0">
                <a:solidFill>
                  <a:schemeClr val="accent2">
                    <a:lumMod val="50000"/>
                  </a:schemeClr>
                </a:solidFill>
                <a:latin typeface="+mj-lt"/>
                <a:cs typeface="Times New Roman" panose="02020603050405020304" pitchFamily="18" charset="0"/>
              </a:rPr>
              <a:t>Advantages</a:t>
            </a:r>
          </a:p>
        </p:txBody>
      </p:sp>
      <p:sp>
        <p:nvSpPr>
          <p:cNvPr id="3" name="TextBox 2">
            <a:extLst>
              <a:ext uri="{FF2B5EF4-FFF2-40B4-BE49-F238E27FC236}">
                <a16:creationId xmlns:a16="http://schemas.microsoft.com/office/drawing/2014/main" id="{547A35E9-C82C-6C71-7098-C37031ED7E4E}"/>
              </a:ext>
            </a:extLst>
          </p:cNvPr>
          <p:cNvSpPr txBox="1"/>
          <p:nvPr/>
        </p:nvSpPr>
        <p:spPr>
          <a:xfrm>
            <a:off x="1376039" y="2157274"/>
            <a:ext cx="8060924" cy="2554545"/>
          </a:xfrm>
          <a:prstGeom prst="rect">
            <a:avLst/>
          </a:prstGeom>
          <a:noFill/>
        </p:spPr>
        <p:txBody>
          <a:bodyPr wrap="square" rtlCol="0">
            <a:spAutoFit/>
          </a:bodyPr>
          <a:lstStyle/>
          <a:p>
            <a:pPr marL="342900" indent="-342900">
              <a:buFont typeface="Wingdings" panose="05000000000000000000" pitchFamily="2" charset="2"/>
              <a:buChar char="§"/>
            </a:pPr>
            <a:r>
              <a:rPr lang="en-US" sz="2000" dirty="0">
                <a:solidFill>
                  <a:schemeClr val="accent1">
                    <a:lumMod val="50000"/>
                  </a:schemeClr>
                </a:solidFill>
                <a:latin typeface="Times New Roman" panose="02020603050405020304" pitchFamily="18" charset="0"/>
                <a:cs typeface="Times New Roman" panose="02020603050405020304" pitchFamily="18" charset="0"/>
              </a:rPr>
              <a:t>U</a:t>
            </a: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sed in graph based models to obtain semantic relationship between words</a:t>
            </a:r>
          </a:p>
          <a:p>
            <a:pPr marL="342900" indent="-342900">
              <a:buFont typeface="Wingdings" panose="05000000000000000000" pitchFamily="2" charset="2"/>
              <a:buChar char="§"/>
            </a:pP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Used in text summarization to quickly find out what the document or book is explaining about</a:t>
            </a:r>
          </a:p>
          <a:p>
            <a:pPr marL="342900" indent="-342900">
              <a:buFont typeface="Wingdings" panose="05000000000000000000" pitchFamily="2" charset="2"/>
              <a:buChar char="§"/>
            </a:pP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provides improved customer service by identifying the keyword the customer is asking about and acting accordingly</a:t>
            </a:r>
          </a:p>
          <a:p>
            <a:pPr marL="342900" indent="-342900">
              <a:buFont typeface="Wingdings" panose="05000000000000000000" pitchFamily="2" charset="2"/>
              <a:buChar char="§"/>
            </a:pP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can identify the keywords of search and recommend products to the customers accordingly</a:t>
            </a:r>
            <a:endParaRPr lang="en-IN" sz="20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143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6431" y="326136"/>
            <a:ext cx="3529053" cy="1320800"/>
          </a:xfrm>
        </p:spPr>
        <p:txBody>
          <a:bodyPr>
            <a:normAutofit fontScale="90000"/>
          </a:bodyPr>
          <a:lstStyle/>
          <a:p>
            <a:pPr algn="ctr"/>
            <a:r>
              <a:rPr lang="en-IN" altLang="en-US" dirty="0">
                <a:latin typeface="Calibri" panose="020F0502020204030204" charset="0"/>
                <a:ea typeface="Microsoft YaHei" panose="020B0503020204020204" charset="-122"/>
                <a:sym typeface="+mn-ea"/>
              </a:rPr>
              <a:t>                                   </a:t>
            </a:r>
            <a:r>
              <a:rPr lang="en-IN" altLang="en-US" sz="4000" b="1" dirty="0">
                <a:solidFill>
                  <a:schemeClr val="accent2">
                    <a:lumMod val="50000"/>
                  </a:schemeClr>
                </a:solidFill>
                <a:ea typeface="Microsoft YaHei" panose="020B0503020204020204" charset="-122"/>
                <a:cs typeface="Times New Roman" panose="02020603050405020304" pitchFamily="18" charset="0"/>
                <a:sym typeface="+mn-ea"/>
              </a:rPr>
              <a:t>Abstract</a:t>
            </a:r>
            <a:br>
              <a:rPr lang="en-IN" altLang="en-US" b="1" dirty="0">
                <a:solidFill>
                  <a:schemeClr val="accent2"/>
                </a:solidFill>
                <a:latin typeface="Calibri" panose="020F0502020204030204" charset="0"/>
                <a:ea typeface="Microsoft YaHei" panose="020B0503020204020204" charset="-122"/>
              </a:rPr>
            </a:br>
            <a:endParaRPr lang="en-US" b="1" dirty="0">
              <a:solidFill>
                <a:schemeClr val="accent2"/>
              </a:solidFill>
            </a:endParaRPr>
          </a:p>
        </p:txBody>
      </p:sp>
      <p:sp>
        <p:nvSpPr>
          <p:cNvPr id="3" name="Content Placeholder 2"/>
          <p:cNvSpPr>
            <a:spLocks noGrp="1"/>
          </p:cNvSpPr>
          <p:nvPr>
            <p:ph idx="1"/>
          </p:nvPr>
        </p:nvSpPr>
        <p:spPr>
          <a:xfrm>
            <a:off x="838200" y="2112264"/>
            <a:ext cx="8753856" cy="4065016"/>
          </a:xfrm>
        </p:spPr>
        <p:txBody>
          <a:bodyPr>
            <a:normAutofit fontScale="95000"/>
            <a:scene3d>
              <a:camera prst="orthographicFront"/>
              <a:lightRig rig="threePt" dir="t"/>
            </a:scene3d>
          </a:bodyPr>
          <a:lstStyle/>
          <a:p>
            <a:pPr marL="0" indent="0" algn="just">
              <a:buNone/>
            </a:pPr>
            <a:r>
              <a:rPr lang="en-US" sz="2200" dirty="0">
                <a:solidFill>
                  <a:schemeClr val="accent1">
                    <a:lumMod val="50000"/>
                  </a:schemeClr>
                </a:solidFill>
                <a:effectLst/>
                <a:latin typeface="Times New Roman" panose="02020603050405020304" pitchFamily="18" charset="0"/>
                <a:ea typeface="Arial" panose="020B0604020202020204" pitchFamily="34" charset="0"/>
              </a:rPr>
              <a:t>Topic modelling is the new revolution in text mining. It is a statistical technique for revealing the underlying semantic structure in large collection of documents</a:t>
            </a:r>
            <a:r>
              <a:rPr lang="en-IN" sz="2200" dirty="0">
                <a:solidFill>
                  <a:schemeClr val="accent1">
                    <a:lumMod val="50000"/>
                  </a:schemeClr>
                </a:solidFill>
                <a:effectLst/>
                <a:latin typeface="Times New Roman" panose="02020603050405020304" pitchFamily="18" charset="0"/>
                <a:ea typeface="Arial" panose="020B0604020202020204" pitchFamily="34" charset="0"/>
              </a:rPr>
              <a:t>.</a:t>
            </a:r>
            <a:r>
              <a:rPr lang="en-US" sz="2200" dirty="0">
                <a:solidFill>
                  <a:schemeClr val="accent1">
                    <a:lumMod val="50000"/>
                  </a:schemeClr>
                </a:solidFill>
                <a:effectLst/>
                <a:latin typeface="Times New Roman" panose="02020603050405020304" pitchFamily="18" charset="0"/>
                <a:ea typeface="Calibri" panose="020F0502020204030204" pitchFamily="34" charset="0"/>
              </a:rPr>
              <a:t> Most topic modelling/detection techniques applied well for English language but very little work is available when it comes to Indian languages and code mixed data</a:t>
            </a:r>
            <a:r>
              <a:rPr lang="en-US" sz="2200" dirty="0">
                <a:solidFill>
                  <a:schemeClr val="accent1">
                    <a:lumMod val="50000"/>
                  </a:schemeClr>
                </a:solidFill>
                <a:effectLst/>
                <a:latin typeface="Arial" panose="020B0604020202020204" pitchFamily="34" charset="0"/>
                <a:ea typeface="Calibri" panose="020F0502020204030204" pitchFamily="34" charset="0"/>
              </a:rPr>
              <a:t>.</a:t>
            </a:r>
            <a:r>
              <a:rPr lang="en-US" sz="2200" dirty="0">
                <a:solidFill>
                  <a:schemeClr val="accent1">
                    <a:lumMod val="50000"/>
                  </a:schemeClr>
                </a:solidFill>
                <a:effectLst/>
                <a:latin typeface="Times New Roman" panose="02020603050405020304" pitchFamily="18" charset="0"/>
                <a:ea typeface="Calibri" panose="020F0502020204030204" pitchFamily="34" charset="0"/>
                <a:cs typeface="Tahoma" panose="020B0604030504040204" pitchFamily="34" charset="0"/>
              </a:rPr>
              <a:t> we used Latent Dirichlet Allocation(LDA) for detecting the hidden topics for the Telugu-English code mixed data and measured the accuracy of the topic modelling model using coherence score and evaluated using visualization and some testing dataset.</a:t>
            </a:r>
            <a:endParaRPr lang="en-US" sz="2200" dirty="0">
              <a:solidFill>
                <a:schemeClr val="accent1">
                  <a:lumMod val="50000"/>
                </a:schemeClr>
              </a:solidFill>
              <a:effectLst>
                <a:outerShdw blurRad="38100" dist="19050" dir="2700000" algn="tl" rotWithShape="0">
                  <a:schemeClr val="dk1">
                    <a:alpha val="40000"/>
                  </a:scheme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594" y="760521"/>
            <a:ext cx="8596668" cy="784194"/>
          </a:xfrm>
        </p:spPr>
        <p:txBody>
          <a:bodyPr/>
          <a:lstStyle/>
          <a:p>
            <a:r>
              <a:rPr lang="en-IN" altLang="en-US" b="1" dirty="0"/>
              <a:t>                           </a:t>
            </a:r>
            <a:r>
              <a:rPr lang="en-IN" altLang="en-US" b="1" dirty="0">
                <a:solidFill>
                  <a:schemeClr val="accent2">
                    <a:lumMod val="50000"/>
                  </a:schemeClr>
                </a:solidFill>
              </a:rPr>
              <a:t>Conclusion</a:t>
            </a:r>
          </a:p>
        </p:txBody>
      </p:sp>
      <p:sp>
        <p:nvSpPr>
          <p:cNvPr id="10" name="TextBox 9">
            <a:extLst>
              <a:ext uri="{FF2B5EF4-FFF2-40B4-BE49-F238E27FC236}">
                <a16:creationId xmlns:a16="http://schemas.microsoft.com/office/drawing/2014/main" id="{D64520D8-76A3-6658-9890-8E41F595D865}"/>
              </a:ext>
            </a:extLst>
          </p:cNvPr>
          <p:cNvSpPr txBox="1"/>
          <p:nvPr/>
        </p:nvSpPr>
        <p:spPr>
          <a:xfrm>
            <a:off x="1010195" y="2056068"/>
            <a:ext cx="8159932" cy="2215991"/>
          </a:xfrm>
          <a:prstGeom prst="rect">
            <a:avLst/>
          </a:prstGeom>
          <a:noFill/>
        </p:spPr>
        <p:txBody>
          <a:bodyPr wrap="square" rtlCol="0">
            <a:spAutoFit/>
          </a:bodyPr>
          <a:lstStyle/>
          <a:p>
            <a:pPr algn="just"/>
            <a:r>
              <a:rPr lang="en-US" sz="2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We started from scratch by collecting, importing, cleaning and processing the collected dataset to build the LDA model. Then we saw multiple ways to visualize and test the accuracy of the outputs of topic models including the coherence score and word clusters which intuitively tells you what topic is dominant in each topic. The </a:t>
            </a:r>
            <a:r>
              <a:rPr lang="en-US" sz="2000"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pyLDAVis</a:t>
            </a:r>
            <a:r>
              <a:rPr lang="en-US" sz="2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provides more details into the clustering of the topics and the coherence score gives the accuracy.</a:t>
            </a:r>
            <a:endParaRPr lang="en-IN" sz="20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92981-BA60-D295-81AB-5471E762AB1B}"/>
              </a:ext>
            </a:extLst>
          </p:cNvPr>
          <p:cNvSpPr txBox="1"/>
          <p:nvPr/>
        </p:nvSpPr>
        <p:spPr>
          <a:xfrm>
            <a:off x="3362270" y="607710"/>
            <a:ext cx="7261934" cy="584775"/>
          </a:xfrm>
          <a:prstGeom prst="rect">
            <a:avLst/>
          </a:prstGeom>
          <a:noFill/>
        </p:spPr>
        <p:txBody>
          <a:bodyPr wrap="square" rtlCol="0">
            <a:spAutoFit/>
          </a:bodyPr>
          <a:lstStyle/>
          <a:p>
            <a:r>
              <a:rPr lang="en-IN" sz="3200" b="1" dirty="0">
                <a:solidFill>
                  <a:schemeClr val="accent2">
                    <a:lumMod val="50000"/>
                  </a:schemeClr>
                </a:solidFill>
                <a:latin typeface="+mj-lt"/>
                <a:cs typeface="Times New Roman" panose="02020603050405020304" pitchFamily="18" charset="0"/>
              </a:rPr>
              <a:t>Future scope</a:t>
            </a:r>
          </a:p>
        </p:txBody>
      </p:sp>
      <p:sp>
        <p:nvSpPr>
          <p:cNvPr id="4" name="TextBox 3">
            <a:extLst>
              <a:ext uri="{FF2B5EF4-FFF2-40B4-BE49-F238E27FC236}">
                <a16:creationId xmlns:a16="http://schemas.microsoft.com/office/drawing/2014/main" id="{B8FF7D31-F7E5-E2F3-9B0C-553F91A23E53}"/>
              </a:ext>
            </a:extLst>
          </p:cNvPr>
          <p:cNvSpPr txBox="1"/>
          <p:nvPr/>
        </p:nvSpPr>
        <p:spPr>
          <a:xfrm>
            <a:off x="1584958" y="2325189"/>
            <a:ext cx="8307979" cy="3477875"/>
          </a:xfrm>
          <a:prstGeom prst="rect">
            <a:avLst/>
          </a:prstGeom>
          <a:noFill/>
        </p:spPr>
        <p:txBody>
          <a:bodyPr wrap="square" rtlCol="0">
            <a:spAutoFit/>
          </a:bodyPr>
          <a:lstStyle/>
          <a:p>
            <a:pPr marL="342900" indent="-342900">
              <a:buFont typeface="Wingdings" panose="05000000000000000000" pitchFamily="2" charset="2"/>
              <a:buChar char="§"/>
            </a:pPr>
            <a:r>
              <a:rPr lang="en-IN" sz="2000" dirty="0">
                <a:solidFill>
                  <a:schemeClr val="accent1">
                    <a:lumMod val="50000"/>
                  </a:schemeClr>
                </a:solidFill>
                <a:latin typeface="Times New Roman" panose="02020603050405020304" pitchFamily="18" charset="0"/>
                <a:cs typeface="Times New Roman" panose="02020603050405020304" pitchFamily="18" charset="0"/>
              </a:rPr>
              <a:t>This model(what we have developed) can be easily implemented under various situations.</a:t>
            </a:r>
          </a:p>
          <a:p>
            <a:pPr marL="342900" indent="-342900">
              <a:buFont typeface="Wingdings" panose="05000000000000000000" pitchFamily="2" charset="2"/>
              <a:buChar char="§"/>
            </a:pPr>
            <a:r>
              <a:rPr lang="en-IN" sz="2000" dirty="0">
                <a:solidFill>
                  <a:schemeClr val="accent1">
                    <a:lumMod val="50000"/>
                  </a:schemeClr>
                </a:solidFill>
                <a:latin typeface="Times New Roman" panose="02020603050405020304" pitchFamily="18" charset="0"/>
                <a:cs typeface="Times New Roman" panose="02020603050405020304" pitchFamily="18" charset="0"/>
              </a:rPr>
              <a:t>We can add new features as and when we required.</a:t>
            </a:r>
          </a:p>
          <a:p>
            <a:pPr marL="342900" indent="-342900">
              <a:buFont typeface="Wingdings" panose="05000000000000000000" pitchFamily="2" charset="2"/>
              <a:buChar char="§"/>
            </a:pPr>
            <a:r>
              <a:rPr lang="en-IN" sz="2000" dirty="0">
                <a:solidFill>
                  <a:schemeClr val="accent1">
                    <a:lumMod val="50000"/>
                  </a:schemeClr>
                </a:solidFill>
                <a:latin typeface="Times New Roman" panose="02020603050405020304" pitchFamily="18" charset="0"/>
                <a:cs typeface="Times New Roman" panose="02020603050405020304" pitchFamily="18" charset="0"/>
              </a:rPr>
              <a:t>Reusability is possible as and when required in this model</a:t>
            </a:r>
          </a:p>
          <a:p>
            <a:pPr marL="342900" indent="-342900">
              <a:buFont typeface="Wingdings" panose="05000000000000000000" pitchFamily="2" charset="2"/>
              <a:buChar char="§"/>
            </a:pPr>
            <a:r>
              <a:rPr lang="en-IN" sz="2000" dirty="0">
                <a:solidFill>
                  <a:schemeClr val="accent1">
                    <a:lumMod val="50000"/>
                  </a:schemeClr>
                </a:solidFill>
                <a:latin typeface="Times New Roman" panose="02020603050405020304" pitchFamily="18" charset="0"/>
                <a:cs typeface="Times New Roman" panose="02020603050405020304" pitchFamily="18" charset="0"/>
              </a:rPr>
              <a:t>There is flexibility in all the modules</a:t>
            </a:r>
          </a:p>
          <a:p>
            <a:pPr marL="342900" indent="-342900">
              <a:buFont typeface="Wingdings" panose="05000000000000000000" pitchFamily="2" charset="2"/>
              <a:buChar char="§"/>
            </a:pPr>
            <a:r>
              <a:rPr lang="en-IN" sz="2000" dirty="0">
                <a:solidFill>
                  <a:schemeClr val="accent1">
                    <a:lumMod val="50000"/>
                  </a:schemeClr>
                </a:solidFill>
                <a:latin typeface="Times New Roman" panose="02020603050405020304" pitchFamily="18" charset="0"/>
                <a:cs typeface="Times New Roman" panose="02020603050405020304" pitchFamily="18" charset="0"/>
              </a:rPr>
              <a:t>Any researcher can use our </a:t>
            </a:r>
            <a:r>
              <a:rPr lang="en-IN" sz="2000" b="1" dirty="0">
                <a:solidFill>
                  <a:schemeClr val="accent1">
                    <a:lumMod val="50000"/>
                  </a:schemeClr>
                </a:solidFill>
                <a:latin typeface="Times New Roman" panose="02020603050405020304" pitchFamily="18" charset="0"/>
                <a:cs typeface="Times New Roman" panose="02020603050405020304" pitchFamily="18" charset="0"/>
              </a:rPr>
              <a:t>collected Telugu-English(24k comments) </a:t>
            </a:r>
            <a:r>
              <a:rPr lang="en-IN" sz="2000" dirty="0">
                <a:solidFill>
                  <a:schemeClr val="accent1">
                    <a:lumMod val="50000"/>
                  </a:schemeClr>
                </a:solidFill>
                <a:latin typeface="Times New Roman" panose="02020603050405020304" pitchFamily="18" charset="0"/>
                <a:cs typeface="Times New Roman" panose="02020603050405020304" pitchFamily="18" charset="0"/>
              </a:rPr>
              <a:t>code mixed data for topic classification</a:t>
            </a:r>
          </a:p>
          <a:p>
            <a:pPr marL="342900" indent="-342900">
              <a:buFont typeface="Wingdings" panose="05000000000000000000" pitchFamily="2" charset="2"/>
              <a:buChar char="§"/>
            </a:pPr>
            <a:r>
              <a:rPr lang="en-IN" sz="2000" dirty="0">
                <a:solidFill>
                  <a:schemeClr val="accent1">
                    <a:lumMod val="50000"/>
                  </a:schemeClr>
                </a:solidFill>
                <a:latin typeface="Times New Roman" panose="02020603050405020304" pitchFamily="18" charset="0"/>
                <a:cs typeface="Times New Roman" panose="02020603050405020304" pitchFamily="18" charset="0"/>
              </a:rPr>
              <a:t>Any researcher can use our </a:t>
            </a:r>
            <a:r>
              <a:rPr lang="en-IN" sz="2000" b="1" dirty="0">
                <a:solidFill>
                  <a:schemeClr val="accent1">
                    <a:lumMod val="50000"/>
                  </a:schemeClr>
                </a:solidFill>
                <a:latin typeface="Times New Roman" panose="02020603050405020304" pitchFamily="18" charset="0"/>
                <a:cs typeface="Times New Roman" panose="02020603050405020304" pitchFamily="18" charset="0"/>
              </a:rPr>
              <a:t>labelled Telugu-English(10k+ comments)</a:t>
            </a:r>
            <a:r>
              <a:rPr lang="en-IN" sz="2000" dirty="0">
                <a:solidFill>
                  <a:schemeClr val="accent1">
                    <a:lumMod val="50000"/>
                  </a:schemeClr>
                </a:solidFill>
                <a:latin typeface="Times New Roman" panose="02020603050405020304" pitchFamily="18" charset="0"/>
                <a:cs typeface="Times New Roman" panose="02020603050405020304" pitchFamily="18" charset="0"/>
              </a:rPr>
              <a:t>code mixed data for sentimental analysis</a:t>
            </a:r>
          </a:p>
          <a:p>
            <a:pPr marL="342900" indent="-342900">
              <a:buFont typeface="Wingdings" panose="05000000000000000000" pitchFamily="2" charset="2"/>
              <a:buChar char="§"/>
            </a:pPr>
            <a:r>
              <a:rPr lang="en-IN" sz="2000" dirty="0">
                <a:solidFill>
                  <a:schemeClr val="accent1">
                    <a:lumMod val="50000"/>
                  </a:schemeClr>
                </a:solidFill>
                <a:latin typeface="Times New Roman" panose="02020603050405020304" pitchFamily="18" charset="0"/>
                <a:cs typeface="Times New Roman" panose="02020603050405020304" pitchFamily="18" charset="0"/>
              </a:rPr>
              <a:t>Slow LDA training would like to explore with  di-grams , tri-grams and different lemmatization methods.</a:t>
            </a:r>
          </a:p>
        </p:txBody>
      </p:sp>
    </p:spTree>
    <p:extLst>
      <p:ext uri="{BB962C8B-B14F-4D97-AF65-F5344CB8AC3E}">
        <p14:creationId xmlns:p14="http://schemas.microsoft.com/office/powerpoint/2010/main" val="1684783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0444" y="2008394"/>
            <a:ext cx="9648190" cy="4201536"/>
          </a:xfrm>
        </p:spPr>
        <p:txBody>
          <a:bodyPr>
            <a:normAutofit fontScale="95000"/>
          </a:bodyPr>
          <a:lstStyle/>
          <a:p>
            <a:pPr>
              <a:buFont typeface="Wingdings" panose="05000000000000000000" pitchFamily="2" charset="2"/>
              <a:buChar char="§"/>
            </a:pPr>
            <a:r>
              <a:rPr lang="en-US" sz="2100" u="sng" dirty="0">
                <a:solidFill>
                  <a:schemeClr val="accent1">
                    <a:lumMod val="50000"/>
                  </a:schemeClr>
                </a:solidFill>
                <a:latin typeface="Times New Roman" panose="02020603050405020304" pitchFamily="18" charset="0"/>
                <a:cs typeface="Times New Roman" panose="02020603050405020304" pitchFamily="18" charset="0"/>
              </a:rPr>
              <a:t>https://www.researchgate.net/publication/361045137_Sentiment_Analysis_of_Code-Mixed_Social_Media_Text_SA-CMSMT_in_Indian-Languages</a:t>
            </a:r>
          </a:p>
          <a:p>
            <a:pPr>
              <a:buFont typeface="Wingdings" panose="05000000000000000000" pitchFamily="2" charset="2"/>
              <a:buChar char="§"/>
            </a:pPr>
            <a:r>
              <a:rPr lang="en-US" sz="2100" dirty="0">
                <a:solidFill>
                  <a:schemeClr val="accent1">
                    <a:lumMod val="5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https://www.researchgate.net/publication/358873355_Sentiment_Extraction_from_English-Telugu_Code_Mixed_Tweets_Using_Lexicon_Based_and_Machine_Learning_Approaches</a:t>
            </a:r>
            <a:endParaRPr lang="en-US" sz="2100" dirty="0">
              <a:solidFill>
                <a:schemeClr val="accent1">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100" u="sng" dirty="0">
                <a:solidFill>
                  <a:schemeClr val="accent1">
                    <a:lumMod val="50000"/>
                  </a:schemeClr>
                </a:solidFill>
                <a:latin typeface="Times New Roman" panose="02020603050405020304" pitchFamily="18" charset="0"/>
                <a:cs typeface="Times New Roman" panose="02020603050405020304" pitchFamily="18" charset="0"/>
              </a:rPr>
              <a:t>https://www.researchgate.net/publication/334447179_Text_Processing_of_Telugu-English_Code_Mixed_Languages</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u="sng" dirty="0">
              <a:solidFill>
                <a:schemeClr val="accent1">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solidFill>
                <a:schemeClr val="accent1">
                  <a:lumMod val="75000"/>
                </a:schemeClr>
              </a:solidFill>
            </a:endParaRPr>
          </a:p>
          <a:p>
            <a:pPr>
              <a:buFont typeface="Wingdings" panose="05000000000000000000" charset="0"/>
              <a:buChar char="v"/>
            </a:pPr>
            <a:endParaRPr lang="en-US" dirty="0"/>
          </a:p>
        </p:txBody>
      </p:sp>
      <p:sp>
        <p:nvSpPr>
          <p:cNvPr id="7" name="TextBox 6">
            <a:extLst>
              <a:ext uri="{FF2B5EF4-FFF2-40B4-BE49-F238E27FC236}">
                <a16:creationId xmlns:a16="http://schemas.microsoft.com/office/drawing/2014/main" id="{1D8F14CF-ED1E-9FE6-1438-CCD4B6F9CCE6}"/>
              </a:ext>
            </a:extLst>
          </p:cNvPr>
          <p:cNvSpPr txBox="1"/>
          <p:nvPr/>
        </p:nvSpPr>
        <p:spPr>
          <a:xfrm>
            <a:off x="3835829" y="648070"/>
            <a:ext cx="8114190" cy="646331"/>
          </a:xfrm>
          <a:prstGeom prst="rect">
            <a:avLst/>
          </a:prstGeom>
          <a:noFill/>
        </p:spPr>
        <p:txBody>
          <a:bodyPr wrap="square" rtlCol="0">
            <a:spAutoFit/>
          </a:bodyPr>
          <a:lstStyle/>
          <a:p>
            <a:r>
              <a:rPr lang="en-IN" sz="3600" b="1" dirty="0">
                <a:solidFill>
                  <a:schemeClr val="accent2">
                    <a:lumMod val="50000"/>
                  </a:schemeClr>
                </a:solidFill>
                <a:latin typeface="+mj-lt"/>
                <a:cs typeface="Times New Roman" panose="02020603050405020304" pitchFamily="18" charset="0"/>
              </a:rPr>
              <a:t>References</a:t>
            </a:r>
            <a:endParaRPr lang="en-IN" sz="3200" b="1" dirty="0">
              <a:solidFill>
                <a:schemeClr val="accent2">
                  <a:lumMod val="50000"/>
                </a:schemeClr>
              </a:solidFill>
              <a:latin typeface="+mj-lt"/>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0EC69F-2AF6-D61F-D77E-2E961B940F71}"/>
              </a:ext>
            </a:extLst>
          </p:cNvPr>
          <p:cNvSpPr txBox="1"/>
          <p:nvPr/>
        </p:nvSpPr>
        <p:spPr>
          <a:xfrm>
            <a:off x="2151863" y="2469463"/>
            <a:ext cx="7759083" cy="1200329"/>
          </a:xfrm>
          <a:prstGeom prst="rect">
            <a:avLst/>
          </a:prstGeom>
          <a:noFill/>
        </p:spPr>
        <p:txBody>
          <a:bodyPr wrap="square" rtlCol="0">
            <a:spAutoFit/>
          </a:bodyPr>
          <a:lstStyle/>
          <a:p>
            <a:r>
              <a:rPr lang="en-IN" sz="7200" b="1" i="1" dirty="0">
                <a:solidFill>
                  <a:schemeClr val="accent2">
                    <a:lumMod val="50000"/>
                  </a:schemeClr>
                </a:solidFill>
              </a:rPr>
              <a:t>THANK YOU</a:t>
            </a:r>
          </a:p>
        </p:txBody>
      </p:sp>
      <p:sp>
        <p:nvSpPr>
          <p:cNvPr id="3" name="TextBox 2">
            <a:extLst>
              <a:ext uri="{FF2B5EF4-FFF2-40B4-BE49-F238E27FC236}">
                <a16:creationId xmlns:a16="http://schemas.microsoft.com/office/drawing/2014/main" id="{A127F0D1-306E-0D03-79C1-DE19A87C2DE0}"/>
              </a:ext>
            </a:extLst>
          </p:cNvPr>
          <p:cNvSpPr txBox="1"/>
          <p:nvPr/>
        </p:nvSpPr>
        <p:spPr>
          <a:xfrm>
            <a:off x="6359434" y="4147682"/>
            <a:ext cx="5353595" cy="2031325"/>
          </a:xfrm>
          <a:prstGeom prst="rect">
            <a:avLst/>
          </a:prstGeom>
          <a:noFill/>
        </p:spPr>
        <p:txBody>
          <a:bodyPr wrap="square">
            <a:spAutoFit/>
          </a:bodyPr>
          <a:lstStyle/>
          <a:p>
            <a:pPr marL="0" indent="0" algn="l">
              <a:buNone/>
            </a:pPr>
            <a:r>
              <a:rPr lang="en-IN" altLang="en-US" sz="1800" b="1" dirty="0">
                <a:solidFill>
                  <a:schemeClr val="accent1">
                    <a:lumMod val="50000"/>
                  </a:schemeClr>
                </a:solidFill>
                <a:latin typeface="+mj-lt"/>
                <a:cs typeface="Times New Roman" panose="02020603050405020304" pitchFamily="18" charset="0"/>
              </a:rPr>
              <a:t>PRESENTED BY -</a:t>
            </a:r>
          </a:p>
          <a:p>
            <a:pPr marL="0" indent="0" algn="l">
              <a:buNone/>
            </a:pPr>
            <a:endParaRPr lang="en-IN" altLang="en-US" sz="1800" b="1" dirty="0">
              <a:solidFill>
                <a:schemeClr val="accent1">
                  <a:lumMod val="50000"/>
                </a:schemeClr>
              </a:solidFill>
              <a:latin typeface="+mj-lt"/>
              <a:cs typeface="Times New Roman" panose="02020603050405020304" pitchFamily="18" charset="0"/>
            </a:endParaRPr>
          </a:p>
          <a:p>
            <a:pPr lvl="1">
              <a:buFont typeface="Arial" panose="020B0604020202020204" pitchFamily="34" charset="0"/>
              <a:buChar char="•"/>
            </a:pPr>
            <a:r>
              <a:rPr lang="en-IN" altLang="en-US" dirty="0">
                <a:solidFill>
                  <a:schemeClr val="accent1">
                    <a:lumMod val="50000"/>
                  </a:schemeClr>
                </a:solidFill>
                <a:latin typeface="+mj-lt"/>
                <a:cs typeface="Times New Roman" panose="02020603050405020304" pitchFamily="18" charset="0"/>
              </a:rPr>
              <a:t> P SANTOSH (N70425)</a:t>
            </a:r>
          </a:p>
          <a:p>
            <a:pPr lvl="1">
              <a:buFont typeface="Arial" panose="020B0604020202020204" pitchFamily="34" charset="0"/>
              <a:buChar char="•"/>
            </a:pPr>
            <a:r>
              <a:rPr lang="en-IN" altLang="en-US" dirty="0">
                <a:solidFill>
                  <a:schemeClr val="accent1">
                    <a:lumMod val="50000"/>
                  </a:schemeClr>
                </a:solidFill>
                <a:latin typeface="+mj-lt"/>
                <a:cs typeface="Times New Roman" panose="02020603050405020304" pitchFamily="18" charset="0"/>
              </a:rPr>
              <a:t> A SHANIL KUMAR(N170778)</a:t>
            </a:r>
          </a:p>
          <a:p>
            <a:pPr lvl="1">
              <a:buFont typeface="Arial" panose="020B0604020202020204" pitchFamily="34" charset="0"/>
              <a:buChar char="•"/>
            </a:pPr>
            <a:r>
              <a:rPr lang="en-IN" altLang="en-US" dirty="0">
                <a:solidFill>
                  <a:schemeClr val="accent1">
                    <a:lumMod val="50000"/>
                  </a:schemeClr>
                </a:solidFill>
                <a:latin typeface="+mj-lt"/>
                <a:cs typeface="Times New Roman" panose="02020603050405020304" pitchFamily="18" charset="0"/>
              </a:rPr>
              <a:t> B NAGAJYOTHI (N170264)</a:t>
            </a:r>
          </a:p>
          <a:p>
            <a:pPr lvl="1">
              <a:buFont typeface="Arial" panose="020B0604020202020204" pitchFamily="34" charset="0"/>
              <a:buChar char="•"/>
            </a:pPr>
            <a:r>
              <a:rPr lang="en-IN" altLang="en-US" dirty="0">
                <a:solidFill>
                  <a:schemeClr val="accent1">
                    <a:lumMod val="50000"/>
                  </a:schemeClr>
                </a:solidFill>
                <a:latin typeface="+mj-lt"/>
                <a:cs typeface="Times New Roman" panose="02020603050405020304" pitchFamily="18" charset="0"/>
              </a:rPr>
              <a:t> K YOGINI (N171004)</a:t>
            </a:r>
          </a:p>
          <a:p>
            <a:pPr lvl="1">
              <a:buFont typeface="Arial" panose="020B0604020202020204" pitchFamily="34" charset="0"/>
              <a:buChar char="•"/>
            </a:pPr>
            <a:r>
              <a:rPr lang="en-IN" altLang="en-US" dirty="0">
                <a:solidFill>
                  <a:schemeClr val="accent1">
                    <a:lumMod val="50000"/>
                  </a:schemeClr>
                </a:solidFill>
                <a:latin typeface="+mj-lt"/>
                <a:cs typeface="Times New Roman" panose="02020603050405020304" pitchFamily="18" charset="0"/>
              </a:rPr>
              <a:t> P KHYATHI(N170245)</a:t>
            </a:r>
          </a:p>
        </p:txBody>
      </p:sp>
    </p:spTree>
    <p:extLst>
      <p:ext uri="{BB962C8B-B14F-4D97-AF65-F5344CB8AC3E}">
        <p14:creationId xmlns:p14="http://schemas.microsoft.com/office/powerpoint/2010/main" val="592272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n w="9525" cmpd="sng">
                  <a:solidFill>
                    <a:schemeClr val="accent1"/>
                  </a:solidFill>
                  <a:prstDash val="solid"/>
                </a:ln>
                <a:solidFill>
                  <a:srgbClr val="70AD47">
                    <a:tint val="1000"/>
                  </a:srgbClr>
                </a:solidFill>
                <a:effectLst>
                  <a:glow rad="38100">
                    <a:schemeClr val="accent1">
                      <a:alpha val="40000"/>
                    </a:schemeClr>
                  </a:glow>
                </a:effectLst>
                <a:sym typeface="+mn-ea"/>
              </a:rPr>
              <a:t>                  </a:t>
            </a:r>
            <a:r>
              <a:rPr lang="en-IN" altLang="en-US" dirty="0">
                <a:solidFill>
                  <a:schemeClr val="accent1"/>
                </a:solidFill>
                <a:effectLst>
                  <a:outerShdw blurRad="38100" dist="25400" dir="5400000" algn="ctr" rotWithShape="0">
                    <a:srgbClr val="6E747A">
                      <a:alpha val="43000"/>
                    </a:srgbClr>
                  </a:outerShdw>
                </a:effectLst>
                <a:sym typeface="+mn-ea"/>
              </a:rPr>
              <a:t>    </a:t>
            </a:r>
            <a:r>
              <a:rPr lang="en-IN" altLang="en-US" b="1" dirty="0">
                <a:ln/>
                <a:solidFill>
                  <a:schemeClr val="accent2">
                    <a:lumMod val="50000"/>
                  </a:schemeClr>
                </a:solidFill>
                <a:effectLst>
                  <a:outerShdw blurRad="38100" dist="19050" dir="2700000" algn="tl" rotWithShape="0">
                    <a:schemeClr val="dk1">
                      <a:alpha val="40000"/>
                    </a:schemeClr>
                  </a:outerShdw>
                </a:effectLst>
                <a:sym typeface="+mn-ea"/>
              </a:rPr>
              <a:t>Introduction</a:t>
            </a:r>
          </a:p>
        </p:txBody>
      </p:sp>
      <p:sp>
        <p:nvSpPr>
          <p:cNvPr id="3" name="Content Placeholder 2"/>
          <p:cNvSpPr>
            <a:spLocks noGrp="1"/>
          </p:cNvSpPr>
          <p:nvPr>
            <p:ph idx="1"/>
          </p:nvPr>
        </p:nvSpPr>
        <p:spPr/>
        <p:txBody>
          <a:bodyPr>
            <a:normAutofit fontScale="97500"/>
          </a:bodyPr>
          <a:lstStyle/>
          <a:p>
            <a:pPr marL="0" indent="0">
              <a:buNone/>
            </a:pPr>
            <a:r>
              <a:rPr lang="en-IN" altLang="en-US" sz="2500" b="1" dirty="0">
                <a:solidFill>
                  <a:schemeClr val="accent2">
                    <a:lumMod val="50000"/>
                  </a:schemeClr>
                </a:solidFill>
                <a:latin typeface="Arial" panose="020B0604020202020204" pitchFamily="34" charset="0"/>
                <a:cs typeface="Arial" panose="020B0604020202020204" pitchFamily="34" charset="0"/>
                <a:sym typeface="+mn-ea"/>
              </a:rPr>
              <a:t>Motivation for the Work:</a:t>
            </a:r>
          </a:p>
          <a:p>
            <a:pPr marL="0" indent="0">
              <a:buNone/>
            </a:pPr>
            <a:endParaRPr lang="en-IN" altLang="en-US" sz="2100" b="1" dirty="0">
              <a:solidFill>
                <a:schemeClr val="accent2">
                  <a:lumMod val="50000"/>
                </a:schemeClr>
              </a:solidFill>
              <a:latin typeface="Arial" panose="020B0604020202020204" pitchFamily="34" charset="0"/>
              <a:cs typeface="Arial" panose="020B0604020202020204" pitchFamily="34" charset="0"/>
              <a:sym typeface="+mn-ea"/>
            </a:endParaRPr>
          </a:p>
          <a:p>
            <a:pPr marL="0" indent="0" algn="just">
              <a:buNone/>
            </a:pPr>
            <a:r>
              <a:rPr lang="en-IN" altLang="en-US" b="1" dirty="0">
                <a:solidFill>
                  <a:schemeClr val="tx1"/>
                </a:solidFill>
                <a:latin typeface="Arial" panose="020B0604020202020204" pitchFamily="34" charset="0"/>
                <a:cs typeface="Arial" panose="020B0604020202020204" pitchFamily="34" charset="0"/>
                <a:sym typeface="+mn-ea"/>
              </a:rPr>
              <a:t>		</a:t>
            </a:r>
            <a:r>
              <a:rPr lang="en-US" sz="1800" dirty="0">
                <a:solidFill>
                  <a:srgbClr val="000000"/>
                </a:solidFill>
                <a:effectLst/>
                <a:latin typeface="Times New Roman" panose="02020603050405020304" pitchFamily="18" charset="0"/>
                <a:ea typeface="Calibri" panose="020F0502020204030204" pitchFamily="34" charset="0"/>
              </a:rPr>
              <a:t> </a:t>
            </a:r>
            <a:r>
              <a:rPr lang="en-US" sz="21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P</a:t>
            </a:r>
            <a:r>
              <a:rPr lang="en-US" sz="21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rocessing hundreds, or even thousands of customer interactions every day, analysis of social media posts, emails, chats, open-ended survey responses, and many more, is not an easy task for humans to do alone.</a:t>
            </a:r>
          </a:p>
          <a:p>
            <a:pPr marL="0" indent="0" algn="just">
              <a:buNone/>
            </a:pPr>
            <a:r>
              <a:rPr lang="en-US" altLang="en-US" sz="2100" b="1" dirty="0">
                <a:solidFill>
                  <a:schemeClr val="accent1">
                    <a:lumMod val="50000"/>
                  </a:schemeClr>
                </a:solidFill>
                <a:latin typeface="Times New Roman" panose="02020603050405020304" pitchFamily="18" charset="0"/>
                <a:cs typeface="Times New Roman" panose="02020603050405020304" pitchFamily="18" charset="0"/>
                <a:sym typeface="+mn-ea"/>
              </a:rPr>
              <a:t>	</a:t>
            </a:r>
            <a:r>
              <a:rPr lang="en-US" altLang="en-US" sz="2100" dirty="0">
                <a:solidFill>
                  <a:schemeClr val="accent1">
                    <a:lumMod val="50000"/>
                  </a:schemeClr>
                </a:solidFill>
                <a:latin typeface="Times New Roman" panose="02020603050405020304" pitchFamily="18" charset="0"/>
                <a:cs typeface="Times New Roman" panose="02020603050405020304" pitchFamily="18" charset="0"/>
                <a:sym typeface="+mn-ea"/>
              </a:rPr>
              <a:t>That’s why text analysis uses a wide variety of methods or algorithms to process language naturally, one of which is topic analysis – used to automatically detect topics from texts. </a:t>
            </a:r>
            <a:endParaRPr lang="en-IN" altLang="en-US" sz="2100" dirty="0">
              <a:solidFill>
                <a:schemeClr val="accent1">
                  <a:lumMod val="50000"/>
                </a:schemeClr>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4B5DD5-4FCA-51E6-CBD6-CBD07F8B408A}"/>
              </a:ext>
            </a:extLst>
          </p:cNvPr>
          <p:cNvSpPr txBox="1"/>
          <p:nvPr/>
        </p:nvSpPr>
        <p:spPr>
          <a:xfrm>
            <a:off x="967666" y="1376039"/>
            <a:ext cx="8025413" cy="3908762"/>
          </a:xfrm>
          <a:prstGeom prst="rect">
            <a:avLst/>
          </a:prstGeom>
          <a:noFill/>
        </p:spPr>
        <p:txBody>
          <a:bodyPr wrap="square" rtlCol="0">
            <a:spAutoFit/>
          </a:bodyPr>
          <a:lstStyle/>
          <a:p>
            <a:r>
              <a:rPr lang="en-IN" sz="2400" b="1" dirty="0">
                <a:solidFill>
                  <a:schemeClr val="accent2">
                    <a:lumMod val="50000"/>
                  </a:schemeClr>
                </a:solidFill>
                <a:latin typeface="+mj-lt"/>
                <a:cs typeface="Times New Roman" panose="02020603050405020304" pitchFamily="18" charset="0"/>
              </a:rPr>
              <a:t>Real world applications</a:t>
            </a:r>
            <a:r>
              <a:rPr lang="en-IN" sz="2400" b="1" dirty="0">
                <a:solidFill>
                  <a:schemeClr val="accent2">
                    <a:lumMod val="50000"/>
                  </a:schemeClr>
                </a:solidFill>
                <a:latin typeface="Times New Roman" panose="02020603050405020304" pitchFamily="18" charset="0"/>
                <a:cs typeface="Times New Roman" panose="02020603050405020304" pitchFamily="18" charset="0"/>
              </a:rPr>
              <a:t>:</a:t>
            </a:r>
          </a:p>
          <a:p>
            <a:endParaRPr lang="en-IN" sz="2400" b="1" dirty="0">
              <a:solidFill>
                <a:schemeClr val="accent2">
                  <a:lumMod val="50000"/>
                </a:schemeClr>
              </a:solidFill>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
            </a:pPr>
            <a:r>
              <a:rPr lang="en-IN" altLang="en-US" sz="2000" dirty="0">
                <a:solidFill>
                  <a:schemeClr val="accent1">
                    <a:lumMod val="50000"/>
                  </a:schemeClr>
                </a:solidFill>
                <a:latin typeface="Times New Roman" panose="02020603050405020304" pitchFamily="18" charset="0"/>
                <a:cs typeface="Times New Roman" panose="02020603050405020304" pitchFamily="18" charset="0"/>
              </a:rPr>
              <a:t>Detecting Patterns</a:t>
            </a:r>
          </a:p>
          <a:p>
            <a:pPr marL="800100" lvl="1" indent="-342900">
              <a:lnSpc>
                <a:spcPct val="150000"/>
              </a:lnSpc>
              <a:buFont typeface="Wingdings" panose="05000000000000000000" pitchFamily="2" charset="2"/>
              <a:buChar char="§"/>
            </a:pPr>
            <a:r>
              <a:rPr lang="en-IN" altLang="en-US" sz="2000" dirty="0">
                <a:solidFill>
                  <a:schemeClr val="accent1">
                    <a:lumMod val="50000"/>
                  </a:schemeClr>
                </a:solidFill>
                <a:latin typeface="Times New Roman" panose="02020603050405020304" pitchFamily="18" charset="0"/>
                <a:cs typeface="Times New Roman" panose="02020603050405020304" pitchFamily="18" charset="0"/>
              </a:rPr>
              <a:t>Identify Emerging Trends</a:t>
            </a:r>
          </a:p>
          <a:p>
            <a:pPr marL="800100" lvl="1" indent="-342900">
              <a:lnSpc>
                <a:spcPct val="150000"/>
              </a:lnSpc>
              <a:buFont typeface="Wingdings" panose="05000000000000000000" pitchFamily="2" charset="2"/>
              <a:buChar char="§"/>
            </a:pPr>
            <a:r>
              <a:rPr lang="en-IN" altLang="en-US" sz="2000" dirty="0">
                <a:solidFill>
                  <a:schemeClr val="accent1">
                    <a:lumMod val="50000"/>
                  </a:schemeClr>
                </a:solidFill>
                <a:latin typeface="Times New Roman" panose="02020603050405020304" pitchFamily="18" charset="0"/>
                <a:cs typeface="Times New Roman" panose="02020603050405020304" pitchFamily="18" charset="0"/>
              </a:rPr>
              <a:t>Enhance Customer Service</a:t>
            </a:r>
          </a:p>
          <a:p>
            <a:pPr marL="800100" lvl="1" indent="-342900">
              <a:lnSpc>
                <a:spcPct val="150000"/>
              </a:lnSpc>
              <a:buFont typeface="Wingdings" panose="05000000000000000000" pitchFamily="2" charset="2"/>
              <a:buChar char="§"/>
            </a:pPr>
            <a:r>
              <a:rPr lang="en-IN" altLang="en-US" sz="2000" dirty="0">
                <a:solidFill>
                  <a:schemeClr val="accent1">
                    <a:lumMod val="50000"/>
                  </a:schemeClr>
                </a:solidFill>
                <a:latin typeface="Times New Roman" panose="02020603050405020304" pitchFamily="18" charset="0"/>
                <a:cs typeface="Times New Roman" panose="02020603050405020304" pitchFamily="18" charset="0"/>
              </a:rPr>
              <a:t>Topic Tracking</a:t>
            </a:r>
          </a:p>
          <a:p>
            <a:pPr marL="800100" lvl="1" indent="-342900">
              <a:lnSpc>
                <a:spcPct val="150000"/>
              </a:lnSpc>
              <a:buFont typeface="Wingdings" panose="05000000000000000000" pitchFamily="2" charset="2"/>
              <a:buChar char="§"/>
            </a:pPr>
            <a:r>
              <a:rPr lang="en-IN" altLang="en-US" sz="2000" dirty="0">
                <a:solidFill>
                  <a:schemeClr val="accent1">
                    <a:lumMod val="50000"/>
                  </a:schemeClr>
                </a:solidFill>
                <a:latin typeface="Times New Roman" panose="02020603050405020304" pitchFamily="18" charset="0"/>
                <a:cs typeface="Times New Roman" panose="02020603050405020304" pitchFamily="18" charset="0"/>
              </a:rPr>
              <a:t>Spam Filter</a:t>
            </a:r>
          </a:p>
          <a:p>
            <a:pPr marL="800100" lvl="1" indent="-342900">
              <a:lnSpc>
                <a:spcPct val="150000"/>
              </a:lnSpc>
              <a:buFont typeface="Wingdings" panose="05000000000000000000" pitchFamily="2" charset="2"/>
              <a:buChar char="§"/>
            </a:pPr>
            <a:r>
              <a:rPr lang="en-IN" altLang="en-US" sz="2000" dirty="0">
                <a:solidFill>
                  <a:schemeClr val="accent1">
                    <a:lumMod val="50000"/>
                  </a:schemeClr>
                </a:solidFill>
                <a:latin typeface="Times New Roman" panose="02020603050405020304" pitchFamily="18" charset="0"/>
                <a:cs typeface="Times New Roman" panose="02020603050405020304" pitchFamily="18" charset="0"/>
              </a:rPr>
              <a:t>Recommender System</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3657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t>                     </a:t>
            </a:r>
            <a:r>
              <a:rPr lang="en-IN" altLang="en-US" b="1" dirty="0">
                <a:ln/>
                <a:solidFill>
                  <a:schemeClr val="tx1"/>
                </a:solidFill>
                <a:effectLst>
                  <a:outerShdw blurRad="38100" dist="19050" dir="2700000" algn="tl" rotWithShape="0">
                    <a:schemeClr val="dk1">
                      <a:alpha val="40000"/>
                    </a:schemeClr>
                  </a:outerShdw>
                </a:effectLst>
              </a:rPr>
              <a:t> </a:t>
            </a:r>
            <a:r>
              <a:rPr lang="en-IN" altLang="en-US" b="1" dirty="0">
                <a:ln/>
                <a:solidFill>
                  <a:schemeClr val="accent2">
                    <a:lumMod val="50000"/>
                  </a:schemeClr>
                </a:solidFill>
                <a:effectLst>
                  <a:outerShdw blurRad="38100" dist="19050" dir="2700000" algn="tl" rotWithShape="0">
                    <a:schemeClr val="dk1">
                      <a:alpha val="40000"/>
                    </a:schemeClr>
                  </a:outerShdw>
                </a:effectLst>
              </a:rPr>
              <a:t>Existing Work</a:t>
            </a:r>
          </a:p>
        </p:txBody>
      </p:sp>
      <p:sp>
        <p:nvSpPr>
          <p:cNvPr id="3" name="Content Placeholder 2"/>
          <p:cNvSpPr>
            <a:spLocks noGrp="1"/>
          </p:cNvSpPr>
          <p:nvPr>
            <p:ph idx="1"/>
          </p:nvPr>
        </p:nvSpPr>
        <p:spPr>
          <a:xfrm>
            <a:off x="677334" y="2071812"/>
            <a:ext cx="8596668" cy="3880773"/>
          </a:xfrm>
        </p:spPr>
        <p:txBody>
          <a:bodyPr>
            <a:normAutofit fontScale="97500"/>
          </a:bodyPr>
          <a:lstStyle/>
          <a:p>
            <a:pPr>
              <a:buFont typeface="Wingdings" panose="05000000000000000000" pitchFamily="2" charset="2"/>
              <a:buChar char="q"/>
            </a:pPr>
            <a:r>
              <a:rPr lang="en-IN" sz="2100" i="0" dirty="0">
                <a:solidFill>
                  <a:schemeClr val="accent1">
                    <a:lumMod val="50000"/>
                  </a:schemeClr>
                </a:solidFill>
                <a:effectLst/>
                <a:latin typeface="Times New Roman" panose="02020603050405020304" pitchFamily="18" charset="0"/>
                <a:cs typeface="Times New Roman" panose="02020603050405020304" pitchFamily="18" charset="0"/>
              </a:rPr>
              <a:t>English News Data Classification				- </a:t>
            </a:r>
            <a:r>
              <a:rPr lang="en-IN" sz="2100" b="1" i="0" dirty="0">
                <a:solidFill>
                  <a:schemeClr val="accent1">
                    <a:lumMod val="50000"/>
                  </a:schemeClr>
                </a:solidFill>
                <a:effectLst/>
                <a:latin typeface="Times New Roman" panose="02020603050405020304" pitchFamily="18" charset="0"/>
                <a:cs typeface="Times New Roman" panose="02020603050405020304" pitchFamily="18" charset="0"/>
              </a:rPr>
              <a:t>(Only English)</a:t>
            </a:r>
            <a:endParaRPr lang="en-US" sz="2100" dirty="0">
              <a:solidFill>
                <a:schemeClr val="accent1">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100" dirty="0">
                <a:solidFill>
                  <a:schemeClr val="accent1">
                    <a:lumMod val="50000"/>
                  </a:schemeClr>
                </a:solidFill>
                <a:latin typeface="Times New Roman" panose="02020603050405020304" pitchFamily="18" charset="0"/>
                <a:cs typeface="Times New Roman" panose="02020603050405020304" pitchFamily="18" charset="0"/>
              </a:rPr>
              <a:t>Topic  Categorization Of Hindi News Articles		- </a:t>
            </a:r>
            <a:r>
              <a:rPr lang="en-US" sz="2100" b="1" dirty="0">
                <a:solidFill>
                  <a:schemeClr val="accent1">
                    <a:lumMod val="50000"/>
                  </a:schemeClr>
                </a:solidFill>
                <a:latin typeface="Times New Roman" panose="02020603050405020304" pitchFamily="18" charset="0"/>
                <a:cs typeface="Times New Roman" panose="02020603050405020304" pitchFamily="18" charset="0"/>
              </a:rPr>
              <a:t>(Only Hindi)</a:t>
            </a:r>
          </a:p>
          <a:p>
            <a:pPr>
              <a:buFont typeface="Wingdings" panose="05000000000000000000" pitchFamily="2" charset="2"/>
              <a:buChar char="q"/>
            </a:pPr>
            <a:r>
              <a:rPr lang="en-US" sz="2100" i="0" dirty="0">
                <a:solidFill>
                  <a:schemeClr val="accent1">
                    <a:lumMod val="50000"/>
                  </a:schemeClr>
                </a:solidFill>
                <a:effectLst/>
                <a:latin typeface="Times New Roman" panose="02020603050405020304" pitchFamily="18" charset="0"/>
                <a:cs typeface="Times New Roman" panose="02020603050405020304" pitchFamily="18" charset="0"/>
              </a:rPr>
              <a:t>Hindi Text Classification						- </a:t>
            </a:r>
            <a:r>
              <a:rPr lang="en-US" sz="2100" b="1" i="0" dirty="0">
                <a:solidFill>
                  <a:schemeClr val="accent1">
                    <a:lumMod val="50000"/>
                  </a:schemeClr>
                </a:solidFill>
                <a:effectLst/>
                <a:latin typeface="Times New Roman" panose="02020603050405020304" pitchFamily="18" charset="0"/>
                <a:cs typeface="Times New Roman" panose="02020603050405020304" pitchFamily="18" charset="0"/>
              </a:rPr>
              <a:t>(Only Hindi)</a:t>
            </a:r>
            <a:endParaRPr lang="en-US" sz="2100" i="0" dirty="0">
              <a:solidFill>
                <a:schemeClr val="accent1">
                  <a:lumMod val="50000"/>
                </a:schemeClr>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100" i="0" dirty="0">
                <a:solidFill>
                  <a:schemeClr val="accent1">
                    <a:lumMod val="50000"/>
                  </a:schemeClr>
                </a:solidFill>
                <a:effectLst/>
                <a:latin typeface="Times New Roman" panose="02020603050405020304" pitchFamily="18" charset="0"/>
                <a:cs typeface="Times New Roman" panose="02020603050405020304" pitchFamily="18" charset="0"/>
              </a:rPr>
              <a:t>Telugu Movie Review Sentiment Analysis		- </a:t>
            </a:r>
            <a:r>
              <a:rPr lang="en-US" sz="2100" b="1" i="0" dirty="0">
                <a:solidFill>
                  <a:schemeClr val="accent1">
                    <a:lumMod val="50000"/>
                  </a:schemeClr>
                </a:solidFill>
                <a:effectLst/>
                <a:latin typeface="Times New Roman" panose="02020603050405020304" pitchFamily="18" charset="0"/>
                <a:cs typeface="Times New Roman" panose="02020603050405020304" pitchFamily="18" charset="0"/>
              </a:rPr>
              <a:t>(Only Telugu)</a:t>
            </a:r>
          </a:p>
          <a:p>
            <a:pPr>
              <a:buFont typeface="Wingdings" panose="05000000000000000000" pitchFamily="2" charset="2"/>
              <a:buChar char="q"/>
            </a:pPr>
            <a:r>
              <a:rPr lang="en-US" sz="2100" i="0" dirty="0">
                <a:solidFill>
                  <a:schemeClr val="accent1">
                    <a:lumMod val="50000"/>
                  </a:schemeClr>
                </a:solidFill>
                <a:effectLst/>
                <a:latin typeface="Times New Roman" panose="02020603050405020304" pitchFamily="18" charset="0"/>
                <a:cs typeface="Times New Roman" panose="02020603050405020304" pitchFamily="18" charset="0"/>
              </a:rPr>
              <a:t>Named Entity Recognition in Telugu language 	- </a:t>
            </a:r>
            <a:r>
              <a:rPr lang="en-US" sz="2100" b="1" i="0" dirty="0">
                <a:solidFill>
                  <a:schemeClr val="accent1">
                    <a:lumMod val="50000"/>
                  </a:schemeClr>
                </a:solidFill>
                <a:effectLst/>
                <a:latin typeface="Times New Roman" panose="02020603050405020304" pitchFamily="18" charset="0"/>
                <a:cs typeface="Times New Roman" panose="02020603050405020304" pitchFamily="18" charset="0"/>
              </a:rPr>
              <a:t>(Only Telugu)</a:t>
            </a:r>
          </a:p>
          <a:p>
            <a:pPr>
              <a:buFont typeface="Wingdings" panose="05000000000000000000" pitchFamily="2" charset="2"/>
              <a:buChar char="q"/>
            </a:pPr>
            <a:r>
              <a:rPr lang="en-US" sz="2100" b="0" i="0" u="none" strike="noStrike" dirty="0">
                <a:solidFill>
                  <a:schemeClr val="accent1">
                    <a:lumMod val="50000"/>
                  </a:schemeClr>
                </a:solidFill>
                <a:effectLst/>
                <a:latin typeface="Times New Roman" panose="02020603050405020304" pitchFamily="18" charset="0"/>
                <a:cs typeface="Times New Roman" panose="02020603050405020304" pitchFamily="18" charset="0"/>
              </a:rPr>
              <a:t>A Twitter Corpus for Code Mixed POS Tagging	</a:t>
            </a:r>
            <a:r>
              <a:rPr lang="en-US" sz="2100" b="1" i="0" u="none" strike="noStrike" dirty="0">
                <a:solidFill>
                  <a:schemeClr val="accent1">
                    <a:lumMod val="50000"/>
                  </a:schemeClr>
                </a:solidFill>
                <a:effectLst/>
                <a:latin typeface="Times New Roman" panose="02020603050405020304" pitchFamily="18" charset="0"/>
                <a:cs typeface="Times New Roman" panose="02020603050405020304" pitchFamily="18" charset="0"/>
              </a:rPr>
              <a:t>- (Hindi-English)</a:t>
            </a:r>
            <a:endParaRPr lang="en-US" sz="2100" b="1" dirty="0">
              <a:solidFill>
                <a:schemeClr val="accent1">
                  <a:lumMod val="50000"/>
                </a:schemeClr>
              </a:solidFill>
              <a:latin typeface="Times New Roman" panose="02020603050405020304" pitchFamily="18" charset="0"/>
              <a:cs typeface="Times New Roman" panose="02020603050405020304" pitchFamily="18" charset="0"/>
            </a:endParaRPr>
          </a:p>
          <a:p>
            <a:pPr marL="0" indent="0">
              <a:buNone/>
            </a:pPr>
            <a:endParaRPr lang="en-US" sz="1800" dirty="0"/>
          </a:p>
          <a:p>
            <a:pPr marL="0" indent="0">
              <a:buNone/>
            </a:pP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20F121-7784-BB0C-BF3D-2C7C8DA41304}"/>
              </a:ext>
            </a:extLst>
          </p:cNvPr>
          <p:cNvSpPr txBox="1"/>
          <p:nvPr/>
        </p:nvSpPr>
        <p:spPr>
          <a:xfrm>
            <a:off x="966651" y="1455936"/>
            <a:ext cx="8865326" cy="3323987"/>
          </a:xfrm>
          <a:prstGeom prst="rect">
            <a:avLst/>
          </a:prstGeom>
          <a:noFill/>
        </p:spPr>
        <p:txBody>
          <a:bodyPr wrap="square" rtlCol="0">
            <a:spAutoFit/>
          </a:bodyPr>
          <a:lstStyle/>
          <a:p>
            <a:r>
              <a:rPr lang="en-IN" sz="2800" b="1" dirty="0">
                <a:solidFill>
                  <a:schemeClr val="accent2">
                    <a:lumMod val="50000"/>
                  </a:schemeClr>
                </a:solidFill>
                <a:latin typeface="+mj-lt"/>
                <a:cs typeface="Times New Roman" panose="02020603050405020304" pitchFamily="18" charset="0"/>
              </a:rPr>
              <a:t>Limitations:</a:t>
            </a:r>
          </a:p>
          <a:p>
            <a:endParaRPr lang="en-IN" sz="2400" b="1" dirty="0">
              <a:solidFill>
                <a:schemeClr val="accent2">
                  <a:lumMod val="50000"/>
                </a:schemeClr>
              </a:solidFill>
              <a:latin typeface="Times New Roman" panose="02020603050405020304" pitchFamily="18" charset="0"/>
              <a:cs typeface="Times New Roman" panose="02020603050405020304" pitchFamily="18" charset="0"/>
            </a:endParaRPr>
          </a:p>
          <a:p>
            <a:endParaRPr lang="en-IN" dirty="0"/>
          </a:p>
          <a:p>
            <a:pPr marL="342900" indent="-342900">
              <a:buFont typeface="Wingdings" panose="05000000000000000000" pitchFamily="2" charset="2"/>
              <a:buChar char="§"/>
            </a:pPr>
            <a:r>
              <a:rPr lang="en-IN" sz="2000" dirty="0">
                <a:solidFill>
                  <a:schemeClr val="accent1">
                    <a:lumMod val="50000"/>
                  </a:schemeClr>
                </a:solidFill>
                <a:latin typeface="Times New Roman" panose="02020603050405020304" pitchFamily="18" charset="0"/>
                <a:cs typeface="Times New Roman" panose="02020603050405020304" pitchFamily="18" charset="0"/>
              </a:rPr>
              <a:t>Most of the Topic Modelling techniques applied on </a:t>
            </a:r>
          </a:p>
          <a:p>
            <a:pPr marL="800100" lvl="1" indent="-342900">
              <a:buFont typeface="Arial" panose="020B0604020202020204" pitchFamily="34" charset="0"/>
              <a:buChar char="•"/>
            </a:pPr>
            <a:r>
              <a:rPr lang="en-IN" sz="2000" dirty="0">
                <a:solidFill>
                  <a:schemeClr val="accent1">
                    <a:lumMod val="50000"/>
                  </a:schemeClr>
                </a:solidFill>
                <a:latin typeface="Times New Roman" panose="02020603050405020304" pitchFamily="18" charset="0"/>
                <a:cs typeface="Times New Roman" panose="02020603050405020304" pitchFamily="18" charset="0"/>
              </a:rPr>
              <a:t>English</a:t>
            </a:r>
          </a:p>
          <a:p>
            <a:pPr marL="800100" lvl="1" indent="-342900">
              <a:buFont typeface="Arial" panose="020B0604020202020204" pitchFamily="34" charset="0"/>
              <a:buChar char="•"/>
            </a:pPr>
            <a:r>
              <a:rPr lang="en-IN" sz="2000" dirty="0">
                <a:solidFill>
                  <a:schemeClr val="accent1">
                    <a:lumMod val="50000"/>
                  </a:schemeClr>
                </a:solidFill>
                <a:latin typeface="Times New Roman" panose="02020603050405020304" pitchFamily="18" charset="0"/>
                <a:cs typeface="Times New Roman" panose="02020603050405020304" pitchFamily="18" charset="0"/>
              </a:rPr>
              <a:t>Hindi</a:t>
            </a:r>
          </a:p>
          <a:p>
            <a:pPr marL="800100" lvl="1" indent="-342900">
              <a:buFont typeface="Arial" panose="020B0604020202020204" pitchFamily="34" charset="0"/>
              <a:buChar char="•"/>
            </a:pPr>
            <a:r>
              <a:rPr lang="en-IN" sz="2000" dirty="0">
                <a:solidFill>
                  <a:schemeClr val="accent1">
                    <a:lumMod val="50000"/>
                  </a:schemeClr>
                </a:solidFill>
                <a:latin typeface="Times New Roman" panose="02020603050405020304" pitchFamily="18" charset="0"/>
                <a:cs typeface="Times New Roman" panose="02020603050405020304" pitchFamily="18" charset="0"/>
              </a:rPr>
              <a:t>Telugu</a:t>
            </a:r>
          </a:p>
          <a:p>
            <a:pPr marL="800100" lvl="1" indent="-342900">
              <a:buFont typeface="Arial" panose="020B0604020202020204" pitchFamily="34" charset="0"/>
              <a:buChar char="•"/>
            </a:pPr>
            <a:r>
              <a:rPr lang="en-IN" sz="2000" dirty="0">
                <a:solidFill>
                  <a:schemeClr val="accent1">
                    <a:lumMod val="50000"/>
                  </a:schemeClr>
                </a:solidFill>
                <a:latin typeface="Times New Roman" panose="02020603050405020304" pitchFamily="18" charset="0"/>
                <a:cs typeface="Times New Roman" panose="02020603050405020304" pitchFamily="18" charset="0"/>
              </a:rPr>
              <a:t>Hindi-English code-mixed data</a:t>
            </a:r>
          </a:p>
          <a:p>
            <a:pPr marL="800100" lvl="1" indent="-342900">
              <a:buFont typeface="Wingdings" panose="05000000000000000000" pitchFamily="2" charset="2"/>
              <a:buChar char="§"/>
            </a:pPr>
            <a:endParaRPr lang="en-IN" sz="2000" dirty="0">
              <a:solidFill>
                <a:schemeClr val="accent1">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000" dirty="0">
                <a:solidFill>
                  <a:schemeClr val="accent1">
                    <a:lumMod val="50000"/>
                  </a:schemeClr>
                </a:solidFill>
                <a:latin typeface="Times New Roman" panose="02020603050405020304" pitchFamily="18" charset="0"/>
                <a:cs typeface="Times New Roman" panose="02020603050405020304" pitchFamily="18" charset="0"/>
              </a:rPr>
              <a:t>But there is </a:t>
            </a:r>
            <a:r>
              <a:rPr lang="en-IN" sz="2000" b="1" dirty="0">
                <a:solidFill>
                  <a:schemeClr val="accent2">
                    <a:lumMod val="50000"/>
                  </a:schemeClr>
                </a:solidFill>
                <a:latin typeface="Times New Roman" panose="02020603050405020304" pitchFamily="18" charset="0"/>
                <a:cs typeface="Times New Roman" panose="02020603050405020304" pitchFamily="18" charset="0"/>
              </a:rPr>
              <a:t>no proper work on “Telugu-English”</a:t>
            </a:r>
            <a:r>
              <a:rPr lang="en-IN" sz="2000" dirty="0">
                <a:solidFill>
                  <a:schemeClr val="accent2">
                    <a:lumMod val="50000"/>
                  </a:schemeClr>
                </a:solidFill>
                <a:latin typeface="Times New Roman" panose="02020603050405020304" pitchFamily="18" charset="0"/>
                <a:cs typeface="Times New Roman" panose="02020603050405020304" pitchFamily="18" charset="0"/>
              </a:rPr>
              <a:t> </a:t>
            </a:r>
            <a:r>
              <a:rPr lang="en-IN" sz="2000" dirty="0">
                <a:solidFill>
                  <a:schemeClr val="accent1">
                    <a:lumMod val="50000"/>
                  </a:schemeClr>
                </a:solidFill>
                <a:latin typeface="Times New Roman" panose="02020603050405020304" pitchFamily="18" charset="0"/>
                <a:cs typeface="Times New Roman" panose="02020603050405020304" pitchFamily="18" charset="0"/>
              </a:rPr>
              <a:t>code-mixed data</a:t>
            </a:r>
            <a:r>
              <a:rPr lang="en-IN" dirty="0">
                <a:solidFill>
                  <a:schemeClr val="accent1">
                    <a:lumMod val="50000"/>
                  </a:schemeClr>
                </a:solidFill>
              </a:rPr>
              <a:t>. </a:t>
            </a:r>
          </a:p>
        </p:txBody>
      </p:sp>
    </p:spTree>
    <p:extLst>
      <p:ext uri="{BB962C8B-B14F-4D97-AF65-F5344CB8AC3E}">
        <p14:creationId xmlns:p14="http://schemas.microsoft.com/office/powerpoint/2010/main" val="1016795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226422"/>
            <a:ext cx="3753394" cy="923109"/>
          </a:xfrm>
        </p:spPr>
        <p:txBody>
          <a:bodyPr>
            <a:normAutofit fontScale="90000"/>
          </a:bodyPr>
          <a:lstStyle/>
          <a:p>
            <a:pPr algn="ctr"/>
            <a:r>
              <a:rPr lang="en-IN" altLang="en-US" b="1" dirty="0">
                <a:solidFill>
                  <a:schemeClr val="accent2">
                    <a:lumMod val="50000"/>
                  </a:schemeClr>
                </a:solidFill>
              </a:rPr>
              <a:t>                         </a:t>
            </a:r>
            <a:r>
              <a:rPr lang="en-IN" altLang="en-US" b="1" dirty="0">
                <a:ln/>
                <a:solidFill>
                  <a:schemeClr val="accent2">
                    <a:lumMod val="50000"/>
                  </a:schemeClr>
                </a:solidFill>
                <a:effectLst>
                  <a:outerShdw blurRad="38100" dist="19050" dir="2700000" algn="tl" rotWithShape="0">
                    <a:schemeClr val="dk1">
                      <a:alpha val="40000"/>
                    </a:schemeClr>
                  </a:outerShdw>
                </a:effectLst>
              </a:rPr>
              <a:t>Proposed Work</a:t>
            </a:r>
          </a:p>
        </p:txBody>
      </p:sp>
      <p:sp>
        <p:nvSpPr>
          <p:cNvPr id="7" name="Rectangle 6">
            <a:extLst>
              <a:ext uri="{FF2B5EF4-FFF2-40B4-BE49-F238E27FC236}">
                <a16:creationId xmlns:a16="http://schemas.microsoft.com/office/drawing/2014/main" id="{A2979B84-7818-DCE6-7BC0-432026A60E4C}"/>
              </a:ext>
            </a:extLst>
          </p:cNvPr>
          <p:cNvSpPr/>
          <p:nvPr/>
        </p:nvSpPr>
        <p:spPr>
          <a:xfrm>
            <a:off x="3927566" y="3424646"/>
            <a:ext cx="2168434" cy="696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Data Cleaning</a:t>
            </a:r>
          </a:p>
        </p:txBody>
      </p:sp>
      <p:sp>
        <p:nvSpPr>
          <p:cNvPr id="11" name="Rectangle 10">
            <a:extLst>
              <a:ext uri="{FF2B5EF4-FFF2-40B4-BE49-F238E27FC236}">
                <a16:creationId xmlns:a16="http://schemas.microsoft.com/office/drawing/2014/main" id="{7348E322-AE6E-4BC6-0DDC-CF59FB11AB72}"/>
              </a:ext>
            </a:extLst>
          </p:cNvPr>
          <p:cNvSpPr/>
          <p:nvPr/>
        </p:nvSpPr>
        <p:spPr>
          <a:xfrm>
            <a:off x="6823168" y="3424646"/>
            <a:ext cx="2168434" cy="696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Pre-Processing</a:t>
            </a:r>
          </a:p>
        </p:txBody>
      </p:sp>
      <p:sp>
        <p:nvSpPr>
          <p:cNvPr id="12" name="Rectangle 11">
            <a:extLst>
              <a:ext uri="{FF2B5EF4-FFF2-40B4-BE49-F238E27FC236}">
                <a16:creationId xmlns:a16="http://schemas.microsoft.com/office/drawing/2014/main" id="{849218EB-BA1A-60B5-4968-7BD0893444FC}"/>
              </a:ext>
            </a:extLst>
          </p:cNvPr>
          <p:cNvSpPr/>
          <p:nvPr/>
        </p:nvSpPr>
        <p:spPr>
          <a:xfrm>
            <a:off x="6823168" y="5039142"/>
            <a:ext cx="2168434" cy="696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Modelling</a:t>
            </a:r>
          </a:p>
        </p:txBody>
      </p:sp>
      <p:sp>
        <p:nvSpPr>
          <p:cNvPr id="13" name="Rectangle 12">
            <a:extLst>
              <a:ext uri="{FF2B5EF4-FFF2-40B4-BE49-F238E27FC236}">
                <a16:creationId xmlns:a16="http://schemas.microsoft.com/office/drawing/2014/main" id="{EC9C4A4C-DDDE-5C9B-1958-C1385186AEAD}"/>
              </a:ext>
            </a:extLst>
          </p:cNvPr>
          <p:cNvSpPr/>
          <p:nvPr/>
        </p:nvSpPr>
        <p:spPr>
          <a:xfrm>
            <a:off x="3927566" y="5039141"/>
            <a:ext cx="2168434" cy="696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Evaluation</a:t>
            </a:r>
          </a:p>
        </p:txBody>
      </p:sp>
      <p:sp>
        <p:nvSpPr>
          <p:cNvPr id="15" name="Content Placeholder 14">
            <a:extLst>
              <a:ext uri="{FF2B5EF4-FFF2-40B4-BE49-F238E27FC236}">
                <a16:creationId xmlns:a16="http://schemas.microsoft.com/office/drawing/2014/main" id="{C19EE69F-C7CA-7EA8-2D06-D3C1F55379B7}"/>
              </a:ext>
            </a:extLst>
          </p:cNvPr>
          <p:cNvSpPr>
            <a:spLocks noGrp="1"/>
          </p:cNvSpPr>
          <p:nvPr>
            <p:ph idx="1"/>
          </p:nvPr>
        </p:nvSpPr>
        <p:spPr>
          <a:xfrm>
            <a:off x="1031964" y="3424645"/>
            <a:ext cx="2168434" cy="696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IN" dirty="0">
                <a:solidFill>
                  <a:schemeClr val="accent2">
                    <a:lumMod val="50000"/>
                  </a:schemeClr>
                </a:solidFill>
              </a:rPr>
              <a:t>Data Collection</a:t>
            </a:r>
          </a:p>
        </p:txBody>
      </p:sp>
      <p:sp>
        <p:nvSpPr>
          <p:cNvPr id="18" name="Arrow: Right 17">
            <a:extLst>
              <a:ext uri="{FF2B5EF4-FFF2-40B4-BE49-F238E27FC236}">
                <a16:creationId xmlns:a16="http://schemas.microsoft.com/office/drawing/2014/main" id="{29258E5F-35C6-8A53-FE19-F70D167AB450}"/>
              </a:ext>
            </a:extLst>
          </p:cNvPr>
          <p:cNvSpPr/>
          <p:nvPr/>
        </p:nvSpPr>
        <p:spPr>
          <a:xfrm>
            <a:off x="3270069" y="3676722"/>
            <a:ext cx="592183" cy="252548"/>
          </a:xfrm>
          <a:prstGeom prst="right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30925F48-BE6D-494C-1395-50FFFB766360}"/>
              </a:ext>
            </a:extLst>
          </p:cNvPr>
          <p:cNvSpPr/>
          <p:nvPr/>
        </p:nvSpPr>
        <p:spPr>
          <a:xfrm>
            <a:off x="6161314" y="3676722"/>
            <a:ext cx="592183" cy="252548"/>
          </a:xfrm>
          <a:prstGeom prst="right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E1539A2C-52EF-D45E-AEB1-7D8983F9478A}"/>
              </a:ext>
            </a:extLst>
          </p:cNvPr>
          <p:cNvSpPr/>
          <p:nvPr/>
        </p:nvSpPr>
        <p:spPr>
          <a:xfrm rot="5400000">
            <a:off x="7611293" y="4453963"/>
            <a:ext cx="592183" cy="252548"/>
          </a:xfrm>
          <a:prstGeom prst="right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D5282009-9D82-7B1C-E8BA-B8722B9FE56E}"/>
              </a:ext>
            </a:extLst>
          </p:cNvPr>
          <p:cNvSpPr txBox="1"/>
          <p:nvPr/>
        </p:nvSpPr>
        <p:spPr>
          <a:xfrm>
            <a:off x="881743" y="1960995"/>
            <a:ext cx="7487194" cy="400110"/>
          </a:xfrm>
          <a:prstGeom prst="rect">
            <a:avLst/>
          </a:prstGeom>
          <a:noFill/>
        </p:spPr>
        <p:txBody>
          <a:bodyPr wrap="square">
            <a:spAutoFit/>
          </a:bodyPr>
          <a:lstStyle/>
          <a:p>
            <a:pPr marL="342900" indent="-342900">
              <a:buFont typeface="Wingdings" panose="05000000000000000000" pitchFamily="2" charset="2"/>
              <a:buChar char="v"/>
            </a:pPr>
            <a:r>
              <a:rPr lang="en-IN" sz="2000" dirty="0">
                <a:solidFill>
                  <a:schemeClr val="accent2">
                    <a:lumMod val="50000"/>
                  </a:schemeClr>
                </a:solidFill>
                <a:latin typeface="Times New Roman" panose="02020603050405020304" pitchFamily="18" charset="0"/>
                <a:cs typeface="Times New Roman" panose="02020603050405020304" pitchFamily="18" charset="0"/>
              </a:rPr>
              <a:t>Topic Modelling For Telugu-English Code-Mixed Data</a:t>
            </a:r>
            <a:endParaRPr lang="en-IN" sz="2000" dirty="0"/>
          </a:p>
        </p:txBody>
      </p:sp>
      <p:sp>
        <p:nvSpPr>
          <p:cNvPr id="4" name="Arrow: Right 3">
            <a:extLst>
              <a:ext uri="{FF2B5EF4-FFF2-40B4-BE49-F238E27FC236}">
                <a16:creationId xmlns:a16="http://schemas.microsoft.com/office/drawing/2014/main" id="{1ED12460-279C-E8AA-C95F-611727DC845B}"/>
              </a:ext>
            </a:extLst>
          </p:cNvPr>
          <p:cNvSpPr/>
          <p:nvPr/>
        </p:nvSpPr>
        <p:spPr>
          <a:xfrm flipH="1">
            <a:off x="6161313" y="5261209"/>
            <a:ext cx="592183" cy="252548"/>
          </a:xfrm>
          <a:prstGeom prst="right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Connector 13">
            <a:extLst>
              <a:ext uri="{FF2B5EF4-FFF2-40B4-BE49-F238E27FC236}">
                <a16:creationId xmlns:a16="http://schemas.microsoft.com/office/drawing/2014/main" id="{4EB9AC6E-44D1-B867-98E5-25906816EF8F}"/>
              </a:ext>
            </a:extLst>
          </p:cNvPr>
          <p:cNvCxnSpPr/>
          <p:nvPr/>
        </p:nvCxnSpPr>
        <p:spPr>
          <a:xfrm flipV="1">
            <a:off x="5089451" y="4479851"/>
            <a:ext cx="0" cy="396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588100C-0452-E7E8-9038-F466BD7AE464}"/>
              </a:ext>
            </a:extLst>
          </p:cNvPr>
          <p:cNvCxnSpPr/>
          <p:nvPr/>
        </p:nvCxnSpPr>
        <p:spPr>
          <a:xfrm>
            <a:off x="5103627" y="4486940"/>
            <a:ext cx="20343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993E33A-50CB-D5D3-8E51-7CFAFEAE5661}"/>
              </a:ext>
            </a:extLst>
          </p:cNvPr>
          <p:cNvCxnSpPr/>
          <p:nvPr/>
        </p:nvCxnSpPr>
        <p:spPr>
          <a:xfrm flipV="1">
            <a:off x="7137991" y="4231758"/>
            <a:ext cx="0" cy="248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334" y="2137439"/>
            <a:ext cx="6751077" cy="4110961"/>
          </a:xfrm>
        </p:spPr>
        <p:txBody>
          <a:bodyPr>
            <a:normAutofit/>
          </a:bodyPr>
          <a:lstStyle/>
          <a:p>
            <a:pPr marL="0" indent="0">
              <a:buNone/>
            </a:pPr>
            <a:r>
              <a:rPr lang="en-IN" sz="2400" b="1" dirty="0">
                <a:solidFill>
                  <a:schemeClr val="accent2">
                    <a:lumMod val="50000"/>
                  </a:schemeClr>
                </a:solidFill>
              </a:rPr>
              <a:t>Data Scrapping from YouTube Comments</a:t>
            </a:r>
          </a:p>
          <a:p>
            <a:pPr lvl="1">
              <a:buFont typeface="Wingdings" panose="05000000000000000000" pitchFamily="2" charset="2"/>
              <a:buChar char="§"/>
            </a:pPr>
            <a:r>
              <a:rPr lang="en-IN" sz="2000" b="1" dirty="0">
                <a:solidFill>
                  <a:schemeClr val="accent2">
                    <a:lumMod val="50000"/>
                  </a:schemeClr>
                </a:solidFill>
              </a:rPr>
              <a:t>Requirements:</a:t>
            </a:r>
          </a:p>
          <a:p>
            <a:pPr lvl="2">
              <a:buFont typeface="Arial" panose="020B0604020202020204" pitchFamily="34" charset="0"/>
              <a:buChar char="•"/>
            </a:pPr>
            <a:r>
              <a:rPr lang="en-IN" sz="2000" dirty="0">
                <a:solidFill>
                  <a:schemeClr val="accent1">
                    <a:lumMod val="50000"/>
                  </a:schemeClr>
                </a:solidFill>
                <a:latin typeface="Times New Roman" panose="02020603050405020304" pitchFamily="18" charset="0"/>
                <a:cs typeface="Times New Roman" panose="02020603050405020304" pitchFamily="18" charset="0"/>
              </a:rPr>
              <a:t>Python code</a:t>
            </a:r>
          </a:p>
          <a:p>
            <a:pPr lvl="2">
              <a:buFont typeface="Arial" panose="020B0604020202020204" pitchFamily="34" charset="0"/>
              <a:buChar char="•"/>
            </a:pPr>
            <a:r>
              <a:rPr lang="en-IN" sz="2000" dirty="0">
                <a:solidFill>
                  <a:schemeClr val="accent1">
                    <a:lumMod val="50000"/>
                  </a:schemeClr>
                </a:solidFill>
                <a:latin typeface="Times New Roman" panose="02020603050405020304" pitchFamily="18" charset="0"/>
                <a:cs typeface="Times New Roman" panose="02020603050405020304" pitchFamily="18" charset="0"/>
              </a:rPr>
              <a:t>Google API key</a:t>
            </a:r>
          </a:p>
          <a:p>
            <a:pPr lvl="2">
              <a:buFont typeface="Arial" panose="020B0604020202020204" pitchFamily="34" charset="0"/>
              <a:buChar char="•"/>
            </a:pPr>
            <a:r>
              <a:rPr lang="en-IN" sz="2000" dirty="0">
                <a:solidFill>
                  <a:schemeClr val="accent1">
                    <a:lumMod val="50000"/>
                  </a:schemeClr>
                </a:solidFill>
                <a:latin typeface="Times New Roman" panose="02020603050405020304" pitchFamily="18" charset="0"/>
                <a:cs typeface="Times New Roman" panose="02020603050405020304" pitchFamily="18" charset="0"/>
              </a:rPr>
              <a:t>YouTube video ID / Playlist ID</a:t>
            </a:r>
          </a:p>
          <a:p>
            <a:pPr marL="914400" lvl="2" indent="0">
              <a:buNone/>
            </a:pPr>
            <a:endParaRPr lang="en-IN" sz="2000" dirty="0">
              <a:solidFill>
                <a:schemeClr val="accent1">
                  <a:lumMod val="50000"/>
                </a:schemeClr>
              </a:solidFill>
              <a:latin typeface="Times New Roman" panose="02020603050405020304" pitchFamily="18" charset="0"/>
              <a:cs typeface="Times New Roman" panose="02020603050405020304" pitchFamily="18" charset="0"/>
            </a:endParaRPr>
          </a:p>
          <a:p>
            <a:pPr marL="0" indent="0">
              <a:buNone/>
            </a:pPr>
            <a:r>
              <a:rPr lang="en-IN" altLang="en-US" sz="2400" b="1" dirty="0">
                <a:solidFill>
                  <a:schemeClr val="accent2">
                    <a:lumMod val="50000"/>
                  </a:schemeClr>
                </a:solidFill>
                <a:latin typeface="+mj-lt"/>
                <a:cs typeface="Times New Roman" panose="02020603050405020304" pitchFamily="18" charset="0"/>
              </a:rPr>
              <a:t>Topics collected:</a:t>
            </a:r>
          </a:p>
          <a:p>
            <a:pPr marL="0" indent="0">
              <a:buNone/>
            </a:pPr>
            <a:r>
              <a:rPr lang="en-IN" altLang="en-US" sz="2000" dirty="0">
                <a:solidFill>
                  <a:schemeClr val="accent1">
                    <a:lumMod val="50000"/>
                  </a:schemeClr>
                </a:solidFill>
                <a:latin typeface="Times New Roman" panose="02020603050405020304" pitchFamily="18" charset="0"/>
                <a:cs typeface="Times New Roman" panose="02020603050405020304" pitchFamily="18" charset="0"/>
              </a:rPr>
              <a:t>Movies, Serials, Short Films, Political News, Sports, Shows etc..</a:t>
            </a:r>
          </a:p>
        </p:txBody>
      </p:sp>
      <p:sp>
        <p:nvSpPr>
          <p:cNvPr id="7" name="TextBox 6">
            <a:extLst>
              <a:ext uri="{FF2B5EF4-FFF2-40B4-BE49-F238E27FC236}">
                <a16:creationId xmlns:a16="http://schemas.microsoft.com/office/drawing/2014/main" id="{D78F11AE-0B5A-AD62-CFC6-CE498ABF3906}"/>
              </a:ext>
            </a:extLst>
          </p:cNvPr>
          <p:cNvSpPr txBox="1"/>
          <p:nvPr/>
        </p:nvSpPr>
        <p:spPr>
          <a:xfrm>
            <a:off x="3115734" y="609600"/>
            <a:ext cx="3737912" cy="646331"/>
          </a:xfrm>
          <a:prstGeom prst="rect">
            <a:avLst/>
          </a:prstGeom>
          <a:noFill/>
        </p:spPr>
        <p:txBody>
          <a:bodyPr wrap="square" rtlCol="0">
            <a:spAutoFit/>
          </a:bodyPr>
          <a:lstStyle/>
          <a:p>
            <a:pPr algn="ctr"/>
            <a:r>
              <a:rPr lang="en-IN" sz="3600" b="1" dirty="0">
                <a:solidFill>
                  <a:schemeClr val="accent2">
                    <a:lumMod val="50000"/>
                  </a:schemeClr>
                </a:solidFill>
                <a:latin typeface="+mj-lt"/>
                <a:cs typeface="Times New Roman" panose="02020603050405020304" pitchFamily="18" charset="0"/>
              </a:rPr>
              <a:t>Data Collection</a:t>
            </a:r>
          </a:p>
        </p:txBody>
      </p:sp>
      <p:pic>
        <p:nvPicPr>
          <p:cNvPr id="9" name="Content Placeholder 8">
            <a:extLst>
              <a:ext uri="{FF2B5EF4-FFF2-40B4-BE49-F238E27FC236}">
                <a16:creationId xmlns:a16="http://schemas.microsoft.com/office/drawing/2014/main" id="{18445B4B-D056-776B-CD11-39757E5B27F0}"/>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l="5450" t="17209" r="5948" b="19556"/>
          <a:stretch/>
        </p:blipFill>
        <p:spPr>
          <a:xfrm>
            <a:off x="5341412" y="2610611"/>
            <a:ext cx="4534108" cy="1455296"/>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C11E0B-DD6D-2190-07B6-B03CF6902F94}"/>
              </a:ext>
            </a:extLst>
          </p:cNvPr>
          <p:cNvSpPr txBox="1"/>
          <p:nvPr/>
        </p:nvSpPr>
        <p:spPr>
          <a:xfrm>
            <a:off x="2024530" y="510676"/>
            <a:ext cx="6471821" cy="646331"/>
          </a:xfrm>
          <a:prstGeom prst="rect">
            <a:avLst/>
          </a:prstGeom>
          <a:noFill/>
        </p:spPr>
        <p:txBody>
          <a:bodyPr wrap="square" rtlCol="0">
            <a:spAutoFit/>
          </a:bodyPr>
          <a:lstStyle/>
          <a:p>
            <a:pPr algn="ctr"/>
            <a:r>
              <a:rPr lang="en-IN" sz="3600" b="1" dirty="0">
                <a:solidFill>
                  <a:schemeClr val="accent2">
                    <a:lumMod val="50000"/>
                  </a:schemeClr>
                </a:solidFill>
                <a:latin typeface="+mj-lt"/>
                <a:cs typeface="Times New Roman" panose="02020603050405020304" pitchFamily="18" charset="0"/>
              </a:rPr>
              <a:t>Data Cleaning</a:t>
            </a:r>
          </a:p>
        </p:txBody>
      </p:sp>
      <p:sp>
        <p:nvSpPr>
          <p:cNvPr id="7" name="TextBox 6">
            <a:extLst>
              <a:ext uri="{FF2B5EF4-FFF2-40B4-BE49-F238E27FC236}">
                <a16:creationId xmlns:a16="http://schemas.microsoft.com/office/drawing/2014/main" id="{888B79E8-8030-EC66-7E12-196634136BC6}"/>
              </a:ext>
            </a:extLst>
          </p:cNvPr>
          <p:cNvSpPr txBox="1"/>
          <p:nvPr/>
        </p:nvSpPr>
        <p:spPr>
          <a:xfrm>
            <a:off x="1589102" y="2166153"/>
            <a:ext cx="6471821" cy="2806987"/>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IN" sz="2000" dirty="0">
                <a:solidFill>
                  <a:schemeClr val="accent1">
                    <a:lumMod val="50000"/>
                  </a:schemeClr>
                </a:solidFill>
                <a:latin typeface="Times New Roman" panose="02020603050405020304" pitchFamily="18" charset="0"/>
                <a:cs typeface="Times New Roman" panose="02020603050405020304" pitchFamily="18" charset="0"/>
              </a:rPr>
              <a:t>Removing emojis</a:t>
            </a:r>
          </a:p>
          <a:p>
            <a:pPr marL="342900" indent="-342900">
              <a:lnSpc>
                <a:spcPct val="150000"/>
              </a:lnSpc>
              <a:buFont typeface="Wingdings" panose="05000000000000000000" pitchFamily="2" charset="2"/>
              <a:buChar char="§"/>
            </a:pPr>
            <a:r>
              <a:rPr lang="en-IN" sz="2000" dirty="0">
                <a:solidFill>
                  <a:schemeClr val="accent1">
                    <a:lumMod val="50000"/>
                  </a:schemeClr>
                </a:solidFill>
                <a:latin typeface="Times New Roman" panose="02020603050405020304" pitchFamily="18" charset="0"/>
                <a:cs typeface="Times New Roman" panose="02020603050405020304" pitchFamily="18" charset="0"/>
              </a:rPr>
              <a:t>Removing IDs(Instagram Id, Facebook Id)</a:t>
            </a:r>
          </a:p>
          <a:p>
            <a:pPr marL="342900" indent="-342900">
              <a:lnSpc>
                <a:spcPct val="150000"/>
              </a:lnSpc>
              <a:buFont typeface="Wingdings" panose="05000000000000000000" pitchFamily="2" charset="2"/>
              <a:buChar char="§"/>
            </a:pPr>
            <a:r>
              <a:rPr lang="en-IN" sz="2000" dirty="0">
                <a:solidFill>
                  <a:schemeClr val="accent1">
                    <a:lumMod val="50000"/>
                  </a:schemeClr>
                </a:solidFill>
                <a:latin typeface="Times New Roman" panose="02020603050405020304" pitchFamily="18" charset="0"/>
                <a:cs typeface="Times New Roman" panose="02020603050405020304" pitchFamily="18" charset="0"/>
              </a:rPr>
              <a:t>Removing URLs</a:t>
            </a:r>
          </a:p>
          <a:p>
            <a:pPr marL="342900" indent="-342900">
              <a:lnSpc>
                <a:spcPct val="150000"/>
              </a:lnSpc>
              <a:buFont typeface="Wingdings" panose="05000000000000000000" pitchFamily="2" charset="2"/>
              <a:buChar char="§"/>
            </a:pPr>
            <a:r>
              <a:rPr lang="en-IN" sz="2000" dirty="0">
                <a:solidFill>
                  <a:schemeClr val="accent1">
                    <a:lumMod val="50000"/>
                  </a:schemeClr>
                </a:solidFill>
                <a:latin typeface="Times New Roman" panose="02020603050405020304" pitchFamily="18" charset="0"/>
                <a:cs typeface="Times New Roman" panose="02020603050405020304" pitchFamily="18" charset="0"/>
              </a:rPr>
              <a:t>Removing other languages</a:t>
            </a:r>
          </a:p>
          <a:p>
            <a:pPr marL="342900" indent="-342900">
              <a:lnSpc>
                <a:spcPct val="150000"/>
              </a:lnSpc>
              <a:buFont typeface="Wingdings" panose="05000000000000000000" pitchFamily="2" charset="2"/>
              <a:buChar char="§"/>
            </a:pPr>
            <a:r>
              <a:rPr lang="en-IN" sz="2000" dirty="0">
                <a:solidFill>
                  <a:schemeClr val="accent1">
                    <a:lumMod val="50000"/>
                  </a:schemeClr>
                </a:solidFill>
                <a:latin typeface="Times New Roman" panose="02020603050405020304" pitchFamily="18" charset="0"/>
                <a:cs typeface="Times New Roman" panose="02020603050405020304" pitchFamily="18" charset="0"/>
              </a:rPr>
              <a:t>Removing less than n words sentences</a:t>
            </a:r>
          </a:p>
          <a:p>
            <a:pPr marL="342900" indent="-342900">
              <a:lnSpc>
                <a:spcPct val="150000"/>
              </a:lnSpc>
              <a:buFont typeface="Wingdings" panose="05000000000000000000" pitchFamily="2" charset="2"/>
              <a:buChar char="§"/>
            </a:pPr>
            <a:r>
              <a:rPr lang="en-IN" sz="2000" dirty="0">
                <a:solidFill>
                  <a:schemeClr val="accent1">
                    <a:lumMod val="50000"/>
                  </a:schemeClr>
                </a:solidFill>
                <a:latin typeface="Times New Roman" panose="02020603050405020304" pitchFamily="18" charset="0"/>
                <a:cs typeface="Times New Roman" panose="02020603050405020304" pitchFamily="18" charset="0"/>
              </a:rPr>
              <a:t>Removing special characters</a:t>
            </a:r>
          </a:p>
        </p:txBody>
      </p:sp>
      <p:sp>
        <p:nvSpPr>
          <p:cNvPr id="3" name="TextBox 2">
            <a:extLst>
              <a:ext uri="{FF2B5EF4-FFF2-40B4-BE49-F238E27FC236}">
                <a16:creationId xmlns:a16="http://schemas.microsoft.com/office/drawing/2014/main" id="{E2962D74-2FDD-77DD-8794-07F55C010CA6}"/>
              </a:ext>
            </a:extLst>
          </p:cNvPr>
          <p:cNvSpPr txBox="1"/>
          <p:nvPr/>
        </p:nvSpPr>
        <p:spPr>
          <a:xfrm>
            <a:off x="986246" y="1338414"/>
            <a:ext cx="8436428" cy="707886"/>
          </a:xfrm>
          <a:prstGeom prst="rect">
            <a:avLst/>
          </a:prstGeom>
          <a:noFill/>
        </p:spPr>
        <p:txBody>
          <a:bodyPr wrap="square">
            <a:spAutoFit/>
          </a:bodyPr>
          <a:lstStyle/>
          <a:p>
            <a:r>
              <a:rPr lang="en-IN" sz="2000" dirty="0">
                <a:solidFill>
                  <a:schemeClr val="accent1">
                    <a:lumMod val="50000"/>
                  </a:schemeClr>
                </a:solidFill>
                <a:latin typeface="Times New Roman" panose="02020603050405020304" pitchFamily="18" charset="0"/>
                <a:cs typeface="Times New Roman" panose="02020603050405020304" pitchFamily="18" charset="0"/>
              </a:rPr>
              <a:t>A</a:t>
            </a:r>
            <a:r>
              <a:rPr lang="en-IN" sz="2000" i="0" dirty="0">
                <a:solidFill>
                  <a:schemeClr val="accent1">
                    <a:lumMod val="50000"/>
                  </a:schemeClr>
                </a:solidFill>
                <a:effectLst/>
                <a:latin typeface="Times New Roman" panose="02020603050405020304" pitchFamily="18" charset="0"/>
                <a:cs typeface="Times New Roman" panose="02020603050405020304" pitchFamily="18" charset="0"/>
              </a:rPr>
              <a:t> process of removing unnecessaries and adding necessaries before the data is going to be sent to the dataset for easy reading by the computer program</a:t>
            </a:r>
          </a:p>
        </p:txBody>
      </p:sp>
    </p:spTree>
    <p:extLst>
      <p:ext uri="{BB962C8B-B14F-4D97-AF65-F5344CB8AC3E}">
        <p14:creationId xmlns:p14="http://schemas.microsoft.com/office/powerpoint/2010/main" val="30295298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1147</TotalTime>
  <Words>1284</Words>
  <Application>Microsoft Office PowerPoint</Application>
  <PresentationFormat>Widescreen</PresentationFormat>
  <Paragraphs>184</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Courier New</vt:lpstr>
      <vt:lpstr>Times New Roman</vt:lpstr>
      <vt:lpstr>Trebuchet MS</vt:lpstr>
      <vt:lpstr>ui-monospace</vt:lpstr>
      <vt:lpstr>Wingdings</vt:lpstr>
      <vt:lpstr>Wingdings 3</vt:lpstr>
      <vt:lpstr>Facet</vt:lpstr>
      <vt:lpstr>Topic Modelling on Telugu-English Code-Mixed Data Using LDA</vt:lpstr>
      <vt:lpstr>                                   Abstract </vt:lpstr>
      <vt:lpstr>                      Introduction</vt:lpstr>
      <vt:lpstr>PowerPoint Presentation</vt:lpstr>
      <vt:lpstr>                      Existing Work</vt:lpstr>
      <vt:lpstr>PowerPoint Presentation</vt:lpstr>
      <vt:lpstr>                         Proposed Work</vt:lpstr>
      <vt:lpstr>PowerPoint Presentation</vt:lpstr>
      <vt:lpstr>PowerPoint Presentation</vt:lpstr>
      <vt:lpstr>                    Data Pre-processing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Modelling</dc:title>
  <dc:creator/>
  <cp:lastModifiedBy>santosh penugurthi</cp:lastModifiedBy>
  <cp:revision>28</cp:revision>
  <dcterms:created xsi:type="dcterms:W3CDTF">2022-09-03T19:55:00Z</dcterms:created>
  <dcterms:modified xsi:type="dcterms:W3CDTF">2022-09-13T08:54:59Z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AE9C762029DC4DB294611E985AE49231</vt:lpwstr>
  </property>
  <property fmtid="{D5CDD505-2E9C-101B-9397-08002B2CF9AE}" pid="3" name="KSOProductBuildVer">
    <vt:lpwstr>1033-11.2.0.11306</vt:lpwstr>
  </property>
</Properties>
</file>