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Cambria Math"/>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hevc8EpmUp4R5MibMEtsTIhuwd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5C2CF7-66FA-4206-B37D-C6D4C52465C7}">
  <a:tblStyle styleId="{1A5C2CF7-66FA-4206-B37D-C6D4C52465C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D449822-C13A-417F-9CF0-71C0C00FF744}"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CambriaMath-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a49e67488f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1a49e67488f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a49e67488f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1a49e67488f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a49e67488f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1a49e67488f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a49e67488f_0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1a49e67488f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a49e67488f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1a49e67488f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a49e67488f_0_1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1a49e67488f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a49e67488f_0_1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1a49e67488f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a49e67488f_0_1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1a49e67488f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a49e67488f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g1a49e67488f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a49e67488f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1a49e67488f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 name="Shape 15"/>
        <p:cNvGrpSpPr/>
        <p:nvPr/>
      </p:nvGrpSpPr>
      <p:grpSpPr>
        <a:xfrm>
          <a:off x="0" y="0"/>
          <a:ext cx="0" cy="0"/>
          <a:chOff x="0" y="0"/>
          <a:chExt cx="0" cy="0"/>
        </a:xfrm>
      </p:grpSpPr>
      <p:sp>
        <p:nvSpPr>
          <p:cNvPr id="16" name="Google Shape;16;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3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4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4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4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4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4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5"/>
          <p:cNvSpPr/>
          <p:nvPr>
            <p:ph idx="2" type="pic"/>
          </p:nvPr>
        </p:nvSpPr>
        <p:spPr>
          <a:xfrm>
            <a:off x="5183188" y="987425"/>
            <a:ext cx="6172200" cy="4873625"/>
          </a:xfrm>
          <a:prstGeom prst="rect">
            <a:avLst/>
          </a:prstGeom>
          <a:noFill/>
          <a:ln>
            <a:noFill/>
          </a:ln>
        </p:spPr>
      </p:sp>
      <p:sp>
        <p:nvSpPr>
          <p:cNvPr id="68" name="Google Shape;68;p4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graphicFrame>
        <p:nvGraphicFramePr>
          <p:cNvPr id="88" name="Google Shape;88;p1"/>
          <p:cNvGraphicFramePr/>
          <p:nvPr/>
        </p:nvGraphicFramePr>
        <p:xfrm>
          <a:off x="274320" y="326571"/>
          <a:ext cx="3000000" cy="3000000"/>
        </p:xfrm>
        <a:graphic>
          <a:graphicData uri="http://schemas.openxmlformats.org/drawingml/2006/table">
            <a:tbl>
              <a:tblPr>
                <a:noFill/>
                <a:tableStyleId>{1A5C2CF7-66FA-4206-B37D-C6D4C52465C7}</a:tableStyleId>
              </a:tblPr>
              <a:tblGrid>
                <a:gridCol w="11612875"/>
              </a:tblGrid>
              <a:tr h="6387750">
                <a:tc>
                  <a:txBody>
                    <a:bodyPr/>
                    <a:lstStyle/>
                    <a:p>
                      <a:pPr indent="0" lvl="0" marL="0" marR="0" rtl="0" algn="l">
                        <a:spcBef>
                          <a:spcPts val="0"/>
                        </a:spcBef>
                        <a:spcAft>
                          <a:spcPts val="0"/>
                        </a:spcAft>
                        <a:buNone/>
                      </a:pPr>
                      <a:r>
                        <a:t/>
                      </a:r>
                      <a:endParaRPr sz="1800"/>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89" name="Google Shape;89;p1"/>
          <p:cNvSpPr txBox="1"/>
          <p:nvPr>
            <p:ph type="title"/>
          </p:nvPr>
        </p:nvSpPr>
        <p:spPr>
          <a:xfrm>
            <a:off x="250371" y="715430"/>
            <a:ext cx="11636829"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ACCIDENT SEVERITY PREDICTION USING MACHINE LEARNING</a:t>
            </a:r>
            <a:endParaRPr sz="2800"/>
          </a:p>
        </p:txBody>
      </p:sp>
      <p:sp>
        <p:nvSpPr>
          <p:cNvPr id="90" name="Google Shape;90;p1"/>
          <p:cNvSpPr txBox="1"/>
          <p:nvPr>
            <p:ph idx="2" type="body"/>
          </p:nvPr>
        </p:nvSpPr>
        <p:spPr>
          <a:xfrm>
            <a:off x="838200" y="2463625"/>
            <a:ext cx="10456800" cy="3892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900"/>
              <a:buNone/>
            </a:pPr>
            <a:r>
              <a:rPr b="1" lang="en-US" sz="19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TOPIC PRESENT BY</a:t>
            </a:r>
            <a:endParaRPr/>
          </a:p>
          <a:p>
            <a:pPr indent="0" lvl="0" marL="0" rtl="0" algn="ctr">
              <a:lnSpc>
                <a:spcPct val="90000"/>
              </a:lnSpc>
              <a:spcBef>
                <a:spcPts val="1000"/>
              </a:spcBef>
              <a:spcAft>
                <a:spcPts val="0"/>
              </a:spcAft>
              <a:buClr>
                <a:schemeClr val="dk1"/>
              </a:buClr>
              <a:buSzPts val="1900"/>
              <a:buNone/>
            </a:pPr>
            <a:r>
              <a:rPr lang="en-US" sz="1900">
                <a:latin typeface="Times New Roman"/>
                <a:ea typeface="Times New Roman"/>
                <a:cs typeface="Times New Roman"/>
                <a:sym typeface="Times New Roman"/>
              </a:rPr>
              <a:t>           &lt;Your Sweet Name&gt;</a:t>
            </a:r>
            <a:endParaRPr/>
          </a:p>
          <a:p>
            <a:pPr indent="0" lvl="0" marL="0" rtl="0" algn="ctr">
              <a:lnSpc>
                <a:spcPct val="90000"/>
              </a:lnSpc>
              <a:spcBef>
                <a:spcPts val="1000"/>
              </a:spcBef>
              <a:spcAft>
                <a:spcPts val="0"/>
              </a:spcAft>
              <a:buClr>
                <a:schemeClr val="dk1"/>
              </a:buClr>
              <a:buSzPts val="1900"/>
              <a:buNone/>
            </a:pPr>
            <a:r>
              <a:rPr lang="en-US" sz="1900">
                <a:latin typeface="Times New Roman"/>
                <a:ea typeface="Times New Roman"/>
                <a:cs typeface="Times New Roman"/>
                <a:sym typeface="Times New Roman"/>
              </a:rPr>
              <a:t>          &lt;Your Register Number&gt;</a:t>
            </a:r>
            <a:endParaRPr/>
          </a:p>
          <a:p>
            <a:pPr indent="0" lvl="0" marL="0" rtl="0" algn="ctr">
              <a:lnSpc>
                <a:spcPct val="90000"/>
              </a:lnSpc>
              <a:spcBef>
                <a:spcPts val="1000"/>
              </a:spcBef>
              <a:spcAft>
                <a:spcPts val="0"/>
              </a:spcAft>
              <a:buClr>
                <a:schemeClr val="dk1"/>
              </a:buClr>
              <a:buSzPts val="1900"/>
              <a:buNone/>
            </a:pPr>
            <a:r>
              <a:rPr lang="en-US" sz="1900">
                <a:latin typeface="Times New Roman"/>
                <a:ea typeface="Times New Roman"/>
                <a:cs typeface="Times New Roman"/>
                <a:sym typeface="Times New Roman"/>
              </a:rPr>
              <a:t>           &lt;Class and Section&gt;</a:t>
            </a:r>
            <a:endParaRPr/>
          </a:p>
          <a:p>
            <a:pPr indent="0" lvl="0" marL="0" rtl="0" algn="ctr">
              <a:lnSpc>
                <a:spcPct val="90000"/>
              </a:lnSpc>
              <a:spcBef>
                <a:spcPts val="1000"/>
              </a:spcBef>
              <a:spcAft>
                <a:spcPts val="0"/>
              </a:spcAft>
              <a:buClr>
                <a:schemeClr val="dk1"/>
              </a:buClr>
              <a:buSzPts val="1900"/>
              <a:buNone/>
            </a:pPr>
            <a:r>
              <a:rPr lang="en-US" sz="1900">
                <a:latin typeface="Times New Roman"/>
                <a:ea typeface="Times New Roman"/>
                <a:cs typeface="Times New Roman"/>
                <a:sym typeface="Times New Roman"/>
              </a:rPr>
              <a:t>           &lt;College&gt;</a:t>
            </a:r>
            <a:endParaRPr/>
          </a:p>
          <a:p>
            <a:pPr indent="0" lvl="0" marL="0" rtl="0" algn="ctr">
              <a:lnSpc>
                <a:spcPct val="90000"/>
              </a:lnSpc>
              <a:spcBef>
                <a:spcPts val="1000"/>
              </a:spcBef>
              <a:spcAft>
                <a:spcPts val="0"/>
              </a:spcAft>
              <a:buClr>
                <a:schemeClr val="dk1"/>
              </a:buClr>
              <a:buSzPts val="1900"/>
              <a:buNone/>
            </a:pPr>
            <a:r>
              <a:rPr lang="en-US" sz="1900">
                <a:latin typeface="Times New Roman"/>
                <a:ea typeface="Times New Roman"/>
                <a:cs typeface="Times New Roman"/>
                <a:sym typeface="Times New Roman"/>
              </a:rPr>
              <a:t>         &lt;Date&gt;</a:t>
            </a:r>
            <a:endParaRPr/>
          </a:p>
          <a:p>
            <a:pPr indent="0" lvl="0" marL="0" rtl="0" algn="ctr">
              <a:lnSpc>
                <a:spcPct val="90000"/>
              </a:lnSpc>
              <a:spcBef>
                <a:spcPts val="1000"/>
              </a:spcBef>
              <a:spcAft>
                <a:spcPts val="0"/>
              </a:spcAft>
              <a:buClr>
                <a:schemeClr val="dk1"/>
              </a:buClr>
              <a:buSzPts val="1900"/>
              <a:buNone/>
            </a:pPr>
            <a:r>
              <a:rPr b="1" lang="en-US" sz="1900">
                <a:latin typeface="Times New Roman"/>
                <a:ea typeface="Times New Roman"/>
                <a:cs typeface="Times New Roman"/>
                <a:sym typeface="Times New Roman"/>
              </a:rPr>
              <a:t>    UNDER THE GUIDANCE OF</a:t>
            </a:r>
            <a:endParaRPr/>
          </a:p>
          <a:p>
            <a:pPr indent="0" lvl="0" marL="0" rtl="0" algn="ctr">
              <a:lnSpc>
                <a:spcPct val="90000"/>
              </a:lnSpc>
              <a:spcBef>
                <a:spcPts val="1000"/>
              </a:spcBef>
              <a:spcAft>
                <a:spcPts val="0"/>
              </a:spcAft>
              <a:buClr>
                <a:schemeClr val="dk1"/>
              </a:buClr>
              <a:buSzPts val="1900"/>
              <a:buNone/>
            </a:pPr>
            <a:r>
              <a:rPr lang="en-US" sz="1900">
                <a:latin typeface="Times New Roman"/>
                <a:ea typeface="Times New Roman"/>
                <a:cs typeface="Times New Roman"/>
                <a:sym typeface="Times New Roman"/>
              </a:rPr>
              <a:t>            &lt;Guide Name&gt;</a:t>
            </a:r>
            <a:endParaRPr/>
          </a:p>
          <a:p>
            <a:pPr indent="0" lvl="0" marL="0" rtl="0" algn="ctr">
              <a:lnSpc>
                <a:spcPct val="90000"/>
              </a:lnSpc>
              <a:spcBef>
                <a:spcPts val="1000"/>
              </a:spcBef>
              <a:spcAft>
                <a:spcPts val="0"/>
              </a:spcAft>
              <a:buClr>
                <a:schemeClr val="dk1"/>
              </a:buClr>
              <a:buSzPts val="1900"/>
              <a:buNone/>
            </a:pPr>
            <a:r>
              <a:rPr lang="en-US" sz="1900">
                <a:latin typeface="Times New Roman"/>
                <a:ea typeface="Times New Roman"/>
                <a:cs typeface="Times New Roman"/>
                <a:sym typeface="Times New Roman"/>
              </a:rPr>
              <a:t>            &lt;Guide Designation&gt;</a:t>
            </a:r>
            <a:endParaRPr/>
          </a:p>
          <a:p>
            <a:pPr indent="0" lvl="0" marL="0" rtl="0" algn="ctr">
              <a:lnSpc>
                <a:spcPct val="90000"/>
              </a:lnSpc>
              <a:spcBef>
                <a:spcPts val="1000"/>
              </a:spcBef>
              <a:spcAft>
                <a:spcPts val="0"/>
              </a:spcAft>
              <a:buClr>
                <a:schemeClr val="dk1"/>
              </a:buClr>
              <a:buSzPts val="1900"/>
              <a:buNone/>
            </a:pPr>
            <a:r>
              <a:rPr lang="en-US" sz="1900">
                <a:latin typeface="Times New Roman"/>
                <a:ea typeface="Times New Roman"/>
                <a:cs typeface="Times New Roman"/>
                <a:sym typeface="Times New Roman"/>
              </a:rPr>
              <a:t>           &lt;Department Name&gt;</a:t>
            </a:r>
            <a:endParaRPr sz="1900">
              <a:latin typeface="Times New Roman"/>
              <a:ea typeface="Times New Roman"/>
              <a:cs typeface="Times New Roman"/>
              <a:sym typeface="Times New Roman"/>
            </a:endParaRPr>
          </a:p>
        </p:txBody>
      </p:sp>
      <p:sp>
        <p:nvSpPr>
          <p:cNvPr id="91" name="Google Shape;91;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700">
                <a:solidFill>
                  <a:schemeClr val="dk1"/>
                </a:solidFill>
                <a:latin typeface="Times New Roman"/>
                <a:ea typeface="Times New Roman"/>
                <a:cs typeface="Times New Roman"/>
                <a:sym typeface="Times New Roman"/>
              </a:rPr>
              <a:t>‹#›</a:t>
            </a:fld>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graphicFrame>
        <p:nvGraphicFramePr>
          <p:cNvPr id="157" name="Google Shape;157;p11"/>
          <p:cNvGraphicFramePr/>
          <p:nvPr/>
        </p:nvGraphicFramePr>
        <p:xfrm>
          <a:off x="274320" y="169182"/>
          <a:ext cx="3000000" cy="3000000"/>
        </p:xfrm>
        <a:graphic>
          <a:graphicData uri="http://schemas.openxmlformats.org/drawingml/2006/table">
            <a:tbl>
              <a:tblPr>
                <a:noFill/>
                <a:tableStyleId>{1A5C2CF7-66FA-4206-B37D-C6D4C52465C7}</a:tableStyleId>
              </a:tblPr>
              <a:tblGrid>
                <a:gridCol w="11612875"/>
              </a:tblGrid>
              <a:tr h="6688825">
                <a:tc>
                  <a:txBody>
                    <a:bodyPr/>
                    <a:lstStyle/>
                    <a:p>
                      <a:pPr indent="0" lvl="0" marL="0" marR="0" rtl="0" algn="l">
                        <a:spcBef>
                          <a:spcPts val="0"/>
                        </a:spcBef>
                        <a:spcAft>
                          <a:spcPts val="0"/>
                        </a:spcAft>
                        <a:buNone/>
                      </a:pPr>
                      <a:r>
                        <a:t/>
                      </a:r>
                      <a:endParaRPr sz="1800"/>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58" name="Google Shape;158;p11"/>
          <p:cNvSpPr txBox="1"/>
          <p:nvPr>
            <p:ph type="title"/>
          </p:nvPr>
        </p:nvSpPr>
        <p:spPr>
          <a:xfrm>
            <a:off x="378823" y="169183"/>
            <a:ext cx="10974977" cy="53621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b="1" lang="en-US" sz="3000" u="sng">
                <a:latin typeface="Times New Roman"/>
                <a:ea typeface="Times New Roman"/>
                <a:cs typeface="Times New Roman"/>
                <a:sym typeface="Times New Roman"/>
              </a:rPr>
              <a:t>Module 1: Data Collection </a:t>
            </a:r>
            <a:endParaRPr b="1" sz="3000" u="sng">
              <a:latin typeface="Times New Roman"/>
              <a:ea typeface="Times New Roman"/>
              <a:cs typeface="Times New Roman"/>
              <a:sym typeface="Times New Roman"/>
            </a:endParaRPr>
          </a:p>
        </p:txBody>
      </p:sp>
      <p:sp>
        <p:nvSpPr>
          <p:cNvPr id="159" name="Google Shape;159;p11"/>
          <p:cNvSpPr txBox="1"/>
          <p:nvPr>
            <p:ph idx="1" type="body"/>
          </p:nvPr>
        </p:nvSpPr>
        <p:spPr>
          <a:xfrm>
            <a:off x="378823" y="705395"/>
            <a:ext cx="10974977" cy="6016080"/>
          </a:xfrm>
          <a:prstGeom prst="rect">
            <a:avLst/>
          </a:prstGeom>
          <a:noFill/>
          <a:ln>
            <a:noFill/>
          </a:ln>
        </p:spPr>
        <p:txBody>
          <a:bodyPr anchorCtr="0" anchor="t" bIns="45700" lIns="91425" spcFirstLastPara="1" rIns="91425" wrap="square" tIns="45700">
            <a:normAutofit/>
          </a:bodyPr>
          <a:lstStyle/>
          <a:p>
            <a:pPr indent="-241300" lvl="0" marL="228600" marR="475077" rtl="0" algn="just">
              <a:lnSpc>
                <a:spcPct val="150000"/>
              </a:lnSpc>
              <a:spcBef>
                <a:spcPts val="385"/>
              </a:spcBef>
              <a:spcAft>
                <a:spcPts val="0"/>
              </a:spcAft>
              <a:buSzPts val="2000"/>
              <a:buChar char="•"/>
            </a:pPr>
            <a:r>
              <a:rPr lang="en-US" sz="1404">
                <a:latin typeface="Times"/>
                <a:ea typeface="Times"/>
                <a:cs typeface="Times"/>
                <a:sym typeface="Times"/>
              </a:rPr>
              <a:t> </a:t>
            </a:r>
            <a:r>
              <a:rPr lang="en-US" sz="1400">
                <a:latin typeface="Times New Roman"/>
                <a:ea typeface="Times New Roman"/>
                <a:cs typeface="Times New Roman"/>
                <a:sym typeface="Times New Roman"/>
              </a:rPr>
              <a:t>This project was implemented using the Accident Severity dataset from the kaggle. The  dataset contains 3057 accident samples.</a:t>
            </a:r>
            <a:endParaRPr sz="1400">
              <a:latin typeface="Times New Roman"/>
              <a:ea typeface="Times New Roman"/>
              <a:cs typeface="Times New Roman"/>
              <a:sym typeface="Times New Roman"/>
            </a:endParaRPr>
          </a:p>
          <a:p>
            <a:pPr indent="-168275" lvl="0" marL="28575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b="1"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p>
        </p:txBody>
      </p:sp>
      <p:sp>
        <p:nvSpPr>
          <p:cNvPr id="160" name="Google Shape;16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1" name="Google Shape;161;p11"/>
          <p:cNvPicPr preferRelativeResize="0"/>
          <p:nvPr/>
        </p:nvPicPr>
        <p:blipFill>
          <a:blip r:embed="rId3">
            <a:alphaModFix/>
          </a:blip>
          <a:stretch>
            <a:fillRect/>
          </a:stretch>
        </p:blipFill>
        <p:spPr>
          <a:xfrm>
            <a:off x="1666300" y="1402825"/>
            <a:ext cx="8400047" cy="4857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graphicFrame>
        <p:nvGraphicFramePr>
          <p:cNvPr id="166" name="Google Shape;166;p12"/>
          <p:cNvGraphicFramePr/>
          <p:nvPr/>
        </p:nvGraphicFramePr>
        <p:xfrm>
          <a:off x="274320" y="186371"/>
          <a:ext cx="3000000" cy="3000000"/>
        </p:xfrm>
        <a:graphic>
          <a:graphicData uri="http://schemas.openxmlformats.org/drawingml/2006/table">
            <a:tbl>
              <a:tblPr>
                <a:noFill/>
                <a:tableStyleId>{1A5C2CF7-66FA-4206-B37D-C6D4C52465C7}</a:tableStyleId>
              </a:tblPr>
              <a:tblGrid>
                <a:gridCol w="11612875"/>
              </a:tblGrid>
              <a:tr h="6527950">
                <a:tc>
                  <a:txBody>
                    <a:bodyPr/>
                    <a:lstStyle/>
                    <a:p>
                      <a:pPr indent="0" lvl="0" marL="0" marR="0" rtl="0" algn="l">
                        <a:spcBef>
                          <a:spcPts val="0"/>
                        </a:spcBef>
                        <a:spcAft>
                          <a:spcPts val="0"/>
                        </a:spcAft>
                        <a:buNone/>
                      </a:pPr>
                      <a:r>
                        <a:t/>
                      </a:r>
                      <a:endParaRPr sz="1800"/>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67" name="Google Shape;167;p12"/>
          <p:cNvSpPr txBox="1"/>
          <p:nvPr>
            <p:ph idx="1" type="body"/>
          </p:nvPr>
        </p:nvSpPr>
        <p:spPr>
          <a:xfrm>
            <a:off x="407125" y="783775"/>
            <a:ext cx="11074200" cy="5393100"/>
          </a:xfrm>
          <a:prstGeom prst="rect">
            <a:avLst/>
          </a:prstGeom>
          <a:noFill/>
          <a:ln>
            <a:noFill/>
          </a:ln>
        </p:spPr>
        <p:txBody>
          <a:bodyPr anchorCtr="0" anchor="t" bIns="45700" lIns="91425" spcFirstLastPara="1" rIns="91425" wrap="square" tIns="45700">
            <a:normAutofit lnSpcReduction="10000"/>
          </a:bodyPr>
          <a:lstStyle/>
          <a:p>
            <a:pPr indent="0" lvl="0" marL="437868" rtl="0" algn="just">
              <a:lnSpc>
                <a:spcPct val="150000"/>
              </a:lnSpc>
              <a:spcBef>
                <a:spcPts val="1974"/>
              </a:spcBef>
              <a:spcAft>
                <a:spcPts val="0"/>
              </a:spcAft>
              <a:buClr>
                <a:schemeClr val="dk1"/>
              </a:buClr>
              <a:buSzPts val="1100"/>
              <a:buFont typeface="Arial"/>
              <a:buNone/>
            </a:pPr>
            <a:r>
              <a:rPr lang="en-US" sz="2000">
                <a:latin typeface="Times"/>
                <a:ea typeface="Times"/>
                <a:cs typeface="Times"/>
                <a:sym typeface="Times"/>
              </a:rPr>
              <a:t>1. Data reduction  </a:t>
            </a:r>
            <a:endParaRPr sz="2000">
              <a:latin typeface="Times"/>
              <a:ea typeface="Times"/>
              <a:cs typeface="Times"/>
              <a:sym typeface="Times"/>
            </a:endParaRPr>
          </a:p>
          <a:p>
            <a:pPr indent="0" lvl="0" marL="423425" rtl="0" algn="just">
              <a:lnSpc>
                <a:spcPct val="150000"/>
              </a:lnSpc>
              <a:spcBef>
                <a:spcPts val="786"/>
              </a:spcBef>
              <a:spcAft>
                <a:spcPts val="0"/>
              </a:spcAft>
              <a:buClr>
                <a:schemeClr val="dk1"/>
              </a:buClr>
              <a:buSzPts val="1100"/>
              <a:buFont typeface="Arial"/>
              <a:buNone/>
            </a:pPr>
            <a:r>
              <a:rPr lang="en-US" sz="2000">
                <a:latin typeface="Times"/>
                <a:ea typeface="Times"/>
                <a:cs typeface="Times"/>
                <a:sym typeface="Times"/>
              </a:rPr>
              <a:t>2. Encoding the categorical data </a:t>
            </a:r>
            <a:endParaRPr sz="2000">
              <a:latin typeface="Times"/>
              <a:ea typeface="Times"/>
              <a:cs typeface="Times"/>
              <a:sym typeface="Times"/>
            </a:endParaRPr>
          </a:p>
          <a:p>
            <a:pPr indent="0" lvl="0" marL="425743" rtl="0" algn="just">
              <a:lnSpc>
                <a:spcPct val="150000"/>
              </a:lnSpc>
              <a:spcBef>
                <a:spcPts val="774"/>
              </a:spcBef>
              <a:spcAft>
                <a:spcPts val="0"/>
              </a:spcAft>
              <a:buClr>
                <a:schemeClr val="dk1"/>
              </a:buClr>
              <a:buSzPts val="1100"/>
              <a:buNone/>
            </a:pPr>
            <a:r>
              <a:rPr lang="en-US" sz="2000">
                <a:latin typeface="Times"/>
                <a:ea typeface="Times"/>
                <a:cs typeface="Times"/>
                <a:sym typeface="Times"/>
              </a:rPr>
              <a:t>3. Dropping the unwanted columns</a:t>
            </a:r>
            <a:endParaRPr sz="2000">
              <a:latin typeface="Times"/>
              <a:ea typeface="Times"/>
              <a:cs typeface="Times"/>
              <a:sym typeface="Times"/>
            </a:endParaRPr>
          </a:p>
          <a:p>
            <a:pPr indent="0" lvl="0" marL="425743" rtl="0" algn="just">
              <a:lnSpc>
                <a:spcPct val="150000"/>
              </a:lnSpc>
              <a:spcBef>
                <a:spcPts val="774"/>
              </a:spcBef>
              <a:spcAft>
                <a:spcPts val="0"/>
              </a:spcAft>
              <a:buClr>
                <a:schemeClr val="dk1"/>
              </a:buClr>
              <a:buSzPts val="1100"/>
              <a:buNone/>
            </a:pPr>
            <a:r>
              <a:t/>
            </a:r>
            <a:endParaRPr b="1" sz="1504">
              <a:latin typeface="Times"/>
              <a:ea typeface="Times"/>
              <a:cs typeface="Times"/>
              <a:sym typeface="Times"/>
            </a:endParaRPr>
          </a:p>
          <a:p>
            <a:pPr indent="0" lvl="0" marL="425743" rtl="0" algn="just">
              <a:lnSpc>
                <a:spcPct val="150000"/>
              </a:lnSpc>
              <a:spcBef>
                <a:spcPts val="774"/>
              </a:spcBef>
              <a:spcAft>
                <a:spcPts val="0"/>
              </a:spcAft>
              <a:buClr>
                <a:schemeClr val="dk1"/>
              </a:buClr>
              <a:buSzPts val="1100"/>
              <a:buNone/>
            </a:pPr>
            <a:r>
              <a:t/>
            </a:r>
            <a:endParaRPr b="1" sz="1504">
              <a:latin typeface="Times"/>
              <a:ea typeface="Times"/>
              <a:cs typeface="Times"/>
              <a:sym typeface="Times"/>
            </a:endParaRPr>
          </a:p>
          <a:p>
            <a:pPr indent="0" lvl="0" marL="425743" rtl="0" algn="just">
              <a:lnSpc>
                <a:spcPct val="150000"/>
              </a:lnSpc>
              <a:spcBef>
                <a:spcPts val="774"/>
              </a:spcBef>
              <a:spcAft>
                <a:spcPts val="0"/>
              </a:spcAft>
              <a:buClr>
                <a:schemeClr val="dk1"/>
              </a:buClr>
              <a:buSzPts val="1100"/>
              <a:buNone/>
            </a:pPr>
            <a:r>
              <a:t/>
            </a:r>
            <a:endParaRPr b="1" sz="1504">
              <a:latin typeface="Times"/>
              <a:ea typeface="Times"/>
              <a:cs typeface="Times"/>
              <a:sym typeface="Times"/>
            </a:endParaRPr>
          </a:p>
          <a:p>
            <a:pPr indent="0" lvl="0" marL="425743" rtl="0" algn="just">
              <a:lnSpc>
                <a:spcPct val="150000"/>
              </a:lnSpc>
              <a:spcBef>
                <a:spcPts val="774"/>
              </a:spcBef>
              <a:spcAft>
                <a:spcPts val="0"/>
              </a:spcAft>
              <a:buClr>
                <a:schemeClr val="dk1"/>
              </a:buClr>
              <a:buSzPts val="1100"/>
              <a:buNone/>
            </a:pPr>
            <a:r>
              <a:rPr b="1" lang="en-US" sz="1504">
                <a:latin typeface="Times"/>
                <a:ea typeface="Times"/>
                <a:cs typeface="Times"/>
                <a:sym typeface="Times"/>
              </a:rPr>
              <a:t>s</a:t>
            </a:r>
            <a:endParaRPr b="1" sz="1504">
              <a:latin typeface="Times"/>
              <a:ea typeface="Times"/>
              <a:cs typeface="Times"/>
              <a:sym typeface="Times"/>
            </a:endParaRPr>
          </a:p>
          <a:p>
            <a:pPr indent="0" lvl="0" marL="425743" rtl="0" algn="just">
              <a:lnSpc>
                <a:spcPct val="150000"/>
              </a:lnSpc>
              <a:spcBef>
                <a:spcPts val="774"/>
              </a:spcBef>
              <a:spcAft>
                <a:spcPts val="0"/>
              </a:spcAft>
              <a:buClr>
                <a:schemeClr val="dk1"/>
              </a:buClr>
              <a:buSzPts val="1100"/>
              <a:buNone/>
            </a:pPr>
            <a:r>
              <a:t/>
            </a:r>
            <a:endParaRPr b="1" sz="1504">
              <a:latin typeface="Times"/>
              <a:ea typeface="Times"/>
              <a:cs typeface="Times"/>
              <a:sym typeface="Times"/>
            </a:endParaRPr>
          </a:p>
          <a:p>
            <a:pPr indent="0" lvl="0" marL="425743" rtl="0" algn="just">
              <a:lnSpc>
                <a:spcPct val="150000"/>
              </a:lnSpc>
              <a:spcBef>
                <a:spcPts val="774"/>
              </a:spcBef>
              <a:spcAft>
                <a:spcPts val="0"/>
              </a:spcAft>
              <a:buClr>
                <a:schemeClr val="dk1"/>
              </a:buClr>
              <a:buSzPts val="1100"/>
              <a:buNone/>
            </a:pPr>
            <a:r>
              <a:t/>
            </a:r>
            <a:endParaRPr b="1" sz="1504">
              <a:latin typeface="Times"/>
              <a:ea typeface="Times"/>
              <a:cs typeface="Times"/>
              <a:sym typeface="Times"/>
            </a:endParaRPr>
          </a:p>
          <a:p>
            <a:pPr indent="0" lvl="0" marL="425743" rtl="0" algn="just">
              <a:lnSpc>
                <a:spcPct val="150000"/>
              </a:lnSpc>
              <a:spcBef>
                <a:spcPts val="774"/>
              </a:spcBef>
              <a:spcAft>
                <a:spcPts val="0"/>
              </a:spcAft>
              <a:buClr>
                <a:schemeClr val="dk1"/>
              </a:buClr>
              <a:buSzPts val="1100"/>
              <a:buNone/>
            </a:pPr>
            <a:r>
              <a:t/>
            </a:r>
            <a:endParaRPr b="1" sz="1504">
              <a:latin typeface="Times"/>
              <a:ea typeface="Times"/>
              <a:cs typeface="Times"/>
              <a:sym typeface="Times"/>
            </a:endParaRPr>
          </a:p>
          <a:p>
            <a:pPr indent="0" lvl="0" marL="425743" rtl="0" algn="just">
              <a:lnSpc>
                <a:spcPct val="150000"/>
              </a:lnSpc>
              <a:spcBef>
                <a:spcPts val="774"/>
              </a:spcBef>
              <a:spcAft>
                <a:spcPts val="0"/>
              </a:spcAft>
              <a:buClr>
                <a:schemeClr val="dk1"/>
              </a:buClr>
              <a:buSzPts val="1100"/>
              <a:buNone/>
            </a:pPr>
            <a:r>
              <a:rPr b="1" lang="en-US" sz="1504">
                <a:latin typeface="Times"/>
                <a:ea typeface="Times"/>
                <a:cs typeface="Times"/>
                <a:sym typeface="Times"/>
              </a:rPr>
              <a:t>Dataset Before PreProcess                                                                                                 </a:t>
            </a:r>
            <a:r>
              <a:rPr b="1" lang="en-US" sz="1504">
                <a:latin typeface="Times"/>
                <a:ea typeface="Times"/>
                <a:cs typeface="Times"/>
                <a:sym typeface="Times"/>
              </a:rPr>
              <a:t>Dataset After PreProcess</a:t>
            </a:r>
            <a:endParaRPr b="1" sz="1504">
              <a:latin typeface="Times"/>
              <a:ea typeface="Times"/>
              <a:cs typeface="Times"/>
              <a:sym typeface="Times"/>
            </a:endParaRPr>
          </a:p>
          <a:p>
            <a:pPr indent="0" lvl="0" marL="425743" rtl="0" algn="just">
              <a:lnSpc>
                <a:spcPct val="150000"/>
              </a:lnSpc>
              <a:spcBef>
                <a:spcPts val="774"/>
              </a:spcBef>
              <a:spcAft>
                <a:spcPts val="0"/>
              </a:spcAft>
              <a:buClr>
                <a:schemeClr val="dk1"/>
              </a:buClr>
              <a:buSzPts val="1100"/>
              <a:buFont typeface="Arial"/>
              <a:buNone/>
            </a:pPr>
            <a:r>
              <a:t/>
            </a:r>
            <a:endParaRPr b="1" sz="1504">
              <a:latin typeface="Times"/>
              <a:ea typeface="Times"/>
              <a:cs typeface="Times"/>
              <a:sym typeface="Times"/>
            </a:endParaRPr>
          </a:p>
        </p:txBody>
      </p:sp>
      <p:sp>
        <p:nvSpPr>
          <p:cNvPr id="168" name="Google Shape;16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9" name="Google Shape;169;p12"/>
          <p:cNvSpPr txBox="1"/>
          <p:nvPr>
            <p:ph type="title"/>
          </p:nvPr>
        </p:nvSpPr>
        <p:spPr>
          <a:xfrm>
            <a:off x="407126" y="186371"/>
            <a:ext cx="10515600" cy="41801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sz="3000" u="sng">
                <a:latin typeface="Times New Roman"/>
                <a:ea typeface="Times New Roman"/>
                <a:cs typeface="Times New Roman"/>
                <a:sym typeface="Times New Roman"/>
              </a:rPr>
              <a:t>Module 2: Data Preprocessing</a:t>
            </a:r>
            <a:endParaRPr b="1" sz="3000" u="sng">
              <a:latin typeface="Times New Roman"/>
              <a:ea typeface="Times New Roman"/>
              <a:cs typeface="Times New Roman"/>
              <a:sym typeface="Times New Roman"/>
            </a:endParaRPr>
          </a:p>
        </p:txBody>
      </p:sp>
      <p:pic>
        <p:nvPicPr>
          <p:cNvPr id="170" name="Google Shape;170;p12"/>
          <p:cNvPicPr preferRelativeResize="0"/>
          <p:nvPr/>
        </p:nvPicPr>
        <p:blipFill>
          <a:blip r:embed="rId3">
            <a:alphaModFix/>
          </a:blip>
          <a:stretch>
            <a:fillRect/>
          </a:stretch>
        </p:blipFill>
        <p:spPr>
          <a:xfrm>
            <a:off x="667475" y="2360000"/>
            <a:ext cx="5087800" cy="2628900"/>
          </a:xfrm>
          <a:prstGeom prst="rect">
            <a:avLst/>
          </a:prstGeom>
          <a:noFill/>
          <a:ln>
            <a:noFill/>
          </a:ln>
        </p:spPr>
      </p:pic>
      <p:pic>
        <p:nvPicPr>
          <p:cNvPr id="171" name="Google Shape;171;p12"/>
          <p:cNvPicPr preferRelativeResize="0"/>
          <p:nvPr/>
        </p:nvPicPr>
        <p:blipFill>
          <a:blip r:embed="rId4">
            <a:alphaModFix/>
          </a:blip>
          <a:stretch>
            <a:fillRect/>
          </a:stretch>
        </p:blipFill>
        <p:spPr>
          <a:xfrm>
            <a:off x="6216175" y="2360000"/>
            <a:ext cx="5137625" cy="2628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700"/>
              <a:buFont typeface="Times New Roman"/>
              <a:buNone/>
            </a:pPr>
            <a:r>
              <a:rPr b="1" lang="en-US" sz="2700" u="sng">
                <a:latin typeface="Times New Roman"/>
                <a:ea typeface="Times New Roman"/>
                <a:cs typeface="Times New Roman"/>
                <a:sym typeface="Times New Roman"/>
              </a:rPr>
              <a:t>Module 3: Classification</a:t>
            </a:r>
            <a:br>
              <a:rPr lang="en-US">
                <a:latin typeface="Times New Roman"/>
                <a:ea typeface="Times New Roman"/>
                <a:cs typeface="Times New Roman"/>
                <a:sym typeface="Times New Roman"/>
              </a:rPr>
            </a:br>
            <a:endParaRPr/>
          </a:p>
        </p:txBody>
      </p:sp>
      <p:sp>
        <p:nvSpPr>
          <p:cNvPr id="177" name="Google Shape;177;p13"/>
          <p:cNvSpPr txBox="1"/>
          <p:nvPr>
            <p:ph idx="1" type="body"/>
          </p:nvPr>
        </p:nvSpPr>
        <p:spPr>
          <a:xfrm>
            <a:off x="838200" y="1097280"/>
            <a:ext cx="10515600" cy="5079683"/>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1000"/>
              </a:spcBef>
              <a:spcAft>
                <a:spcPts val="0"/>
              </a:spcAft>
              <a:buClr>
                <a:schemeClr val="dk1"/>
              </a:buClr>
              <a:buSzPts val="2500"/>
              <a:buAutoNum type="arabicPeriod"/>
            </a:pPr>
            <a:r>
              <a:rPr lang="en-US" sz="2500">
                <a:latin typeface="Times New Roman"/>
                <a:ea typeface="Times New Roman"/>
                <a:cs typeface="Times New Roman"/>
                <a:sym typeface="Times New Roman"/>
              </a:rPr>
              <a:t>Decision Tree Learning</a:t>
            </a:r>
            <a:endParaRPr sz="2500">
              <a:latin typeface="Times New Roman"/>
              <a:ea typeface="Times New Roman"/>
              <a:cs typeface="Times New Roman"/>
              <a:sym typeface="Times New Roman"/>
            </a:endParaRPr>
          </a:p>
          <a:p>
            <a:pPr indent="-514350" lvl="0" marL="514350" rtl="0" algn="l">
              <a:lnSpc>
                <a:spcPct val="90000"/>
              </a:lnSpc>
              <a:spcBef>
                <a:spcPts val="1000"/>
              </a:spcBef>
              <a:spcAft>
                <a:spcPts val="0"/>
              </a:spcAft>
              <a:buSzPts val="2500"/>
              <a:buFont typeface="Times New Roman"/>
              <a:buAutoNum type="arabicPeriod"/>
            </a:pPr>
            <a:r>
              <a:rPr lang="en-US" sz="2500">
                <a:latin typeface="Times New Roman"/>
                <a:ea typeface="Times New Roman"/>
                <a:cs typeface="Times New Roman"/>
                <a:sym typeface="Times New Roman"/>
              </a:rPr>
              <a:t>Randim Forest Learning</a:t>
            </a:r>
            <a:endParaRPr sz="2500">
              <a:latin typeface="Times New Roman"/>
              <a:ea typeface="Times New Roman"/>
              <a:cs typeface="Times New Roman"/>
              <a:sym typeface="Times New Roman"/>
            </a:endParaRPr>
          </a:p>
          <a:p>
            <a:pPr indent="-514350" lvl="0" marL="514350" rtl="0" algn="l">
              <a:lnSpc>
                <a:spcPct val="90000"/>
              </a:lnSpc>
              <a:spcBef>
                <a:spcPts val="1000"/>
              </a:spcBef>
              <a:spcAft>
                <a:spcPts val="0"/>
              </a:spcAft>
              <a:buSzPts val="2500"/>
              <a:buFont typeface="Times New Roman"/>
              <a:buAutoNum type="arabicPeriod"/>
            </a:pPr>
            <a:r>
              <a:rPr lang="en-US" sz="2500">
                <a:latin typeface="Times New Roman"/>
                <a:ea typeface="Times New Roman"/>
                <a:cs typeface="Times New Roman"/>
                <a:sym typeface="Times New Roman"/>
              </a:rPr>
              <a:t>KNN Learning</a:t>
            </a:r>
            <a:endParaRPr sz="2500">
              <a:latin typeface="Times New Roman"/>
              <a:ea typeface="Times New Roman"/>
              <a:cs typeface="Times New Roman"/>
              <a:sym typeface="Times New Roman"/>
            </a:endParaRPr>
          </a:p>
          <a:p>
            <a:pPr indent="-514350" lvl="0" marL="514350" rtl="0" algn="l">
              <a:lnSpc>
                <a:spcPct val="90000"/>
              </a:lnSpc>
              <a:spcBef>
                <a:spcPts val="1000"/>
              </a:spcBef>
              <a:spcAft>
                <a:spcPts val="0"/>
              </a:spcAft>
              <a:buSzPts val="2500"/>
              <a:buFont typeface="Times New Roman"/>
              <a:buAutoNum type="arabicPeriod"/>
            </a:pPr>
            <a:r>
              <a:rPr lang="en-US" sz="2500">
                <a:latin typeface="Times New Roman"/>
                <a:ea typeface="Times New Roman"/>
                <a:cs typeface="Times New Roman"/>
                <a:sym typeface="Times New Roman"/>
              </a:rPr>
              <a:t>Gradient Boosting Learning</a:t>
            </a:r>
            <a:endParaRPr sz="2500">
              <a:latin typeface="Times New Roman"/>
              <a:ea typeface="Times New Roman"/>
              <a:cs typeface="Times New Roman"/>
              <a:sym typeface="Times New Roman"/>
            </a:endParaRPr>
          </a:p>
        </p:txBody>
      </p:sp>
      <p:sp>
        <p:nvSpPr>
          <p:cNvPr id="178" name="Google Shape;17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graphicFrame>
        <p:nvGraphicFramePr>
          <p:cNvPr id="183" name="Google Shape;183;p14"/>
          <p:cNvGraphicFramePr/>
          <p:nvPr/>
        </p:nvGraphicFramePr>
        <p:xfrm>
          <a:off x="261256" y="543060"/>
          <a:ext cx="3000000" cy="3000000"/>
        </p:xfrm>
        <a:graphic>
          <a:graphicData uri="http://schemas.openxmlformats.org/drawingml/2006/table">
            <a:tbl>
              <a:tblPr>
                <a:noFill/>
                <a:tableStyleId>{1A5C2CF7-66FA-4206-B37D-C6D4C52465C7}</a:tableStyleId>
              </a:tblPr>
              <a:tblGrid>
                <a:gridCol w="11508375"/>
              </a:tblGrid>
              <a:tr h="5995850">
                <a:tc>
                  <a:txBody>
                    <a:bodyPr/>
                    <a:lstStyle/>
                    <a:p>
                      <a:pPr indent="0" lvl="0" marL="0" marR="0" rtl="0" algn="l">
                        <a:spcBef>
                          <a:spcPts val="0"/>
                        </a:spcBef>
                        <a:spcAft>
                          <a:spcPts val="0"/>
                        </a:spcAft>
                        <a:buNone/>
                      </a:pPr>
                      <a:r>
                        <a:t/>
                      </a:r>
                      <a:endParaRPr sz="1800"/>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84" name="Google Shape;184;p14"/>
          <p:cNvSpPr txBox="1"/>
          <p:nvPr>
            <p:ph type="title"/>
          </p:nvPr>
        </p:nvSpPr>
        <p:spPr>
          <a:xfrm>
            <a:off x="757645" y="665571"/>
            <a:ext cx="10515600" cy="69296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b="1" lang="en-US" sz="3200" u="sng">
                <a:latin typeface="Times New Roman"/>
                <a:ea typeface="Times New Roman"/>
                <a:cs typeface="Times New Roman"/>
                <a:sym typeface="Times New Roman"/>
              </a:rPr>
              <a:t>Decision Tree Learning</a:t>
            </a:r>
            <a:endParaRPr b="1" sz="3200" u="sng">
              <a:latin typeface="Times New Roman"/>
              <a:ea typeface="Times New Roman"/>
              <a:cs typeface="Times New Roman"/>
              <a:sym typeface="Times New Roman"/>
            </a:endParaRPr>
          </a:p>
        </p:txBody>
      </p:sp>
      <p:sp>
        <p:nvSpPr>
          <p:cNvPr id="185" name="Google Shape;185;p14"/>
          <p:cNvSpPr txBox="1"/>
          <p:nvPr>
            <p:ph idx="1" type="body"/>
          </p:nvPr>
        </p:nvSpPr>
        <p:spPr>
          <a:xfrm>
            <a:off x="838200" y="1358537"/>
            <a:ext cx="10515600" cy="481842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en-US">
                <a:latin typeface="Times New Roman"/>
                <a:ea typeface="Times New Roman"/>
                <a:cs typeface="Times New Roman"/>
                <a:sym typeface="Times New Roman"/>
              </a:rPr>
              <a:t>Decision Tree Stucture</a:t>
            </a:r>
            <a:endParaRPr>
              <a:latin typeface="Times New Roman"/>
              <a:ea typeface="Times New Roman"/>
              <a:cs typeface="Times New Roman"/>
              <a:sym typeface="Times New Roman"/>
            </a:endParaRPr>
          </a:p>
        </p:txBody>
      </p:sp>
      <p:sp>
        <p:nvSpPr>
          <p:cNvPr id="186" name="Google Shape;18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7" name="Google Shape;187;p14"/>
          <p:cNvPicPr preferRelativeResize="0"/>
          <p:nvPr/>
        </p:nvPicPr>
        <p:blipFill>
          <a:blip r:embed="rId3">
            <a:alphaModFix/>
          </a:blip>
          <a:stretch>
            <a:fillRect/>
          </a:stretch>
        </p:blipFill>
        <p:spPr>
          <a:xfrm>
            <a:off x="2150450" y="1899875"/>
            <a:ext cx="7649300" cy="3818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graphicFrame>
        <p:nvGraphicFramePr>
          <p:cNvPr id="192" name="Google Shape;192;g1a49e67488f_0_26"/>
          <p:cNvGraphicFramePr/>
          <p:nvPr/>
        </p:nvGraphicFramePr>
        <p:xfrm>
          <a:off x="261256" y="543060"/>
          <a:ext cx="3000000" cy="3000000"/>
        </p:xfrm>
        <a:graphic>
          <a:graphicData uri="http://schemas.openxmlformats.org/drawingml/2006/table">
            <a:tbl>
              <a:tblPr>
                <a:noFill/>
                <a:tableStyleId>{1A5C2CF7-66FA-4206-B37D-C6D4C52465C7}</a:tableStyleId>
              </a:tblPr>
              <a:tblGrid>
                <a:gridCol w="11508375"/>
              </a:tblGrid>
              <a:tr h="5995850">
                <a:tc>
                  <a:txBody>
                    <a:bodyPr/>
                    <a:lstStyle/>
                    <a:p>
                      <a:pPr indent="0" lvl="0" marL="0" marR="0" rtl="0" algn="l">
                        <a:spcBef>
                          <a:spcPts val="0"/>
                        </a:spcBef>
                        <a:spcAft>
                          <a:spcPts val="0"/>
                        </a:spcAft>
                        <a:buNone/>
                      </a:pPr>
                      <a:r>
                        <a:t/>
                      </a:r>
                      <a:endParaRPr sz="1800"/>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93" name="Google Shape;193;g1a49e67488f_0_26"/>
          <p:cNvSpPr txBox="1"/>
          <p:nvPr>
            <p:ph type="title"/>
          </p:nvPr>
        </p:nvSpPr>
        <p:spPr>
          <a:xfrm>
            <a:off x="757645" y="665571"/>
            <a:ext cx="10515600" cy="69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b="1" lang="en-US" sz="3200" u="sng">
                <a:latin typeface="Times New Roman"/>
                <a:ea typeface="Times New Roman"/>
                <a:cs typeface="Times New Roman"/>
                <a:sym typeface="Times New Roman"/>
              </a:rPr>
              <a:t>Random Forest</a:t>
            </a:r>
            <a:r>
              <a:rPr b="1" lang="en-US" sz="3200" u="sng">
                <a:latin typeface="Times New Roman"/>
                <a:ea typeface="Times New Roman"/>
                <a:cs typeface="Times New Roman"/>
                <a:sym typeface="Times New Roman"/>
              </a:rPr>
              <a:t> Learning</a:t>
            </a:r>
            <a:endParaRPr b="1" sz="3200" u="sng">
              <a:latin typeface="Times New Roman"/>
              <a:ea typeface="Times New Roman"/>
              <a:cs typeface="Times New Roman"/>
              <a:sym typeface="Times New Roman"/>
            </a:endParaRPr>
          </a:p>
        </p:txBody>
      </p:sp>
      <p:sp>
        <p:nvSpPr>
          <p:cNvPr id="194" name="Google Shape;194;g1a49e67488f_0_26"/>
          <p:cNvSpPr txBox="1"/>
          <p:nvPr>
            <p:ph idx="1" type="body"/>
          </p:nvPr>
        </p:nvSpPr>
        <p:spPr>
          <a:xfrm>
            <a:off x="838200" y="1358537"/>
            <a:ext cx="10515600" cy="4818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en-US">
                <a:latin typeface="Times New Roman"/>
                <a:ea typeface="Times New Roman"/>
                <a:cs typeface="Times New Roman"/>
                <a:sym typeface="Times New Roman"/>
              </a:rPr>
              <a:t>Random Forest </a:t>
            </a:r>
            <a:r>
              <a:rPr lang="en-US">
                <a:latin typeface="Times New Roman"/>
                <a:ea typeface="Times New Roman"/>
                <a:cs typeface="Times New Roman"/>
                <a:sym typeface="Times New Roman"/>
              </a:rPr>
              <a:t>Tree Stucture</a:t>
            </a:r>
            <a:endParaRPr>
              <a:latin typeface="Times New Roman"/>
              <a:ea typeface="Times New Roman"/>
              <a:cs typeface="Times New Roman"/>
              <a:sym typeface="Times New Roman"/>
            </a:endParaRPr>
          </a:p>
        </p:txBody>
      </p:sp>
      <p:sp>
        <p:nvSpPr>
          <p:cNvPr id="195" name="Google Shape;195;g1a49e67488f_0_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6" name="Google Shape;196;g1a49e67488f_0_26"/>
          <p:cNvPicPr preferRelativeResize="0"/>
          <p:nvPr/>
        </p:nvPicPr>
        <p:blipFill>
          <a:blip r:embed="rId3">
            <a:alphaModFix/>
          </a:blip>
          <a:stretch>
            <a:fillRect/>
          </a:stretch>
        </p:blipFill>
        <p:spPr>
          <a:xfrm>
            <a:off x="1863629" y="2059441"/>
            <a:ext cx="7405106" cy="3596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graphicFrame>
        <p:nvGraphicFramePr>
          <p:cNvPr id="201" name="Google Shape;201;g1a49e67488f_0_37"/>
          <p:cNvGraphicFramePr/>
          <p:nvPr/>
        </p:nvGraphicFramePr>
        <p:xfrm>
          <a:off x="261256" y="543060"/>
          <a:ext cx="3000000" cy="3000000"/>
        </p:xfrm>
        <a:graphic>
          <a:graphicData uri="http://schemas.openxmlformats.org/drawingml/2006/table">
            <a:tbl>
              <a:tblPr>
                <a:noFill/>
                <a:tableStyleId>{1A5C2CF7-66FA-4206-B37D-C6D4C52465C7}</a:tableStyleId>
              </a:tblPr>
              <a:tblGrid>
                <a:gridCol w="11508375"/>
              </a:tblGrid>
              <a:tr h="5995850">
                <a:tc>
                  <a:txBody>
                    <a:bodyPr/>
                    <a:lstStyle/>
                    <a:p>
                      <a:pPr indent="0" lvl="0" marL="0" marR="0" rtl="0" algn="l">
                        <a:spcBef>
                          <a:spcPts val="0"/>
                        </a:spcBef>
                        <a:spcAft>
                          <a:spcPts val="0"/>
                        </a:spcAft>
                        <a:buNone/>
                      </a:pPr>
                      <a:r>
                        <a:t/>
                      </a:r>
                      <a:endParaRPr sz="1800"/>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02" name="Google Shape;202;g1a49e67488f_0_37"/>
          <p:cNvSpPr txBox="1"/>
          <p:nvPr>
            <p:ph type="title"/>
          </p:nvPr>
        </p:nvSpPr>
        <p:spPr>
          <a:xfrm>
            <a:off x="757645" y="665571"/>
            <a:ext cx="10515600" cy="69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b="1" lang="en-US" sz="3200" u="sng">
                <a:latin typeface="Times New Roman"/>
                <a:ea typeface="Times New Roman"/>
                <a:cs typeface="Times New Roman"/>
                <a:sym typeface="Times New Roman"/>
              </a:rPr>
              <a:t>KNN </a:t>
            </a:r>
            <a:r>
              <a:rPr b="1" lang="en-US" sz="3200" u="sng">
                <a:latin typeface="Times New Roman"/>
                <a:ea typeface="Times New Roman"/>
                <a:cs typeface="Times New Roman"/>
                <a:sym typeface="Times New Roman"/>
              </a:rPr>
              <a:t>Learning</a:t>
            </a:r>
            <a:endParaRPr b="1" sz="3200" u="sng">
              <a:latin typeface="Times New Roman"/>
              <a:ea typeface="Times New Roman"/>
              <a:cs typeface="Times New Roman"/>
              <a:sym typeface="Times New Roman"/>
            </a:endParaRPr>
          </a:p>
        </p:txBody>
      </p:sp>
      <p:sp>
        <p:nvSpPr>
          <p:cNvPr id="203" name="Google Shape;203;g1a49e67488f_0_37"/>
          <p:cNvSpPr txBox="1"/>
          <p:nvPr>
            <p:ph idx="1" type="body"/>
          </p:nvPr>
        </p:nvSpPr>
        <p:spPr>
          <a:xfrm>
            <a:off x="838200" y="1358537"/>
            <a:ext cx="10515600" cy="4818300"/>
          </a:xfrm>
          <a:prstGeom prst="rect">
            <a:avLst/>
          </a:prstGeom>
          <a:noFill/>
          <a:ln>
            <a:noFill/>
          </a:ln>
        </p:spPr>
        <p:txBody>
          <a:bodyPr anchorCtr="0" anchor="t" bIns="45700" lIns="91425" spcFirstLastPara="1" rIns="91425" wrap="square" tIns="45700">
            <a:normAutofit/>
          </a:bodyPr>
          <a:lstStyle/>
          <a:p>
            <a:pPr indent="0" lvl="0" marL="0" marR="589498" rtl="0" algn="just">
              <a:lnSpc>
                <a:spcPct val="150000"/>
              </a:lnSpc>
              <a:spcBef>
                <a:spcPts val="1576"/>
              </a:spcBef>
              <a:spcAft>
                <a:spcPts val="0"/>
              </a:spcAft>
              <a:buClr>
                <a:schemeClr val="dk1"/>
              </a:buClr>
              <a:buSzPts val="1100"/>
              <a:buFont typeface="Arial"/>
              <a:buNone/>
            </a:pPr>
            <a:r>
              <a:rPr b="1" lang="en-US" sz="1700">
                <a:highlight>
                  <a:srgbClr val="FFFFFF"/>
                </a:highlight>
                <a:latin typeface="Times"/>
                <a:ea typeface="Times"/>
                <a:cs typeface="Times"/>
                <a:sym typeface="Times"/>
              </a:rPr>
              <a:t>K-Nearest Neighbor</a:t>
            </a:r>
            <a:r>
              <a:rPr b="1" lang="en-US" sz="1700">
                <a:latin typeface="Times"/>
                <a:ea typeface="Times"/>
                <a:cs typeface="Times"/>
                <a:sym typeface="Times"/>
              </a:rPr>
              <a:t> </a:t>
            </a:r>
            <a:endParaRPr b="1" sz="1700">
              <a:latin typeface="Times"/>
              <a:ea typeface="Times"/>
              <a:cs typeface="Times"/>
              <a:sym typeface="Times"/>
            </a:endParaRPr>
          </a:p>
          <a:p>
            <a:pPr indent="0" lvl="0" marL="0" rtl="0" algn="l">
              <a:lnSpc>
                <a:spcPct val="90000"/>
              </a:lnSpc>
              <a:spcBef>
                <a:spcPts val="1000"/>
              </a:spcBef>
              <a:spcAft>
                <a:spcPts val="0"/>
              </a:spcAft>
              <a:buNone/>
            </a:pPr>
            <a:r>
              <a:t/>
            </a:r>
            <a:endParaRPr>
              <a:latin typeface="Times New Roman"/>
              <a:ea typeface="Times New Roman"/>
              <a:cs typeface="Times New Roman"/>
              <a:sym typeface="Times New Roman"/>
            </a:endParaRPr>
          </a:p>
        </p:txBody>
      </p:sp>
      <p:sp>
        <p:nvSpPr>
          <p:cNvPr id="204" name="Google Shape;204;g1a49e67488f_0_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5" name="Google Shape;205;g1a49e67488f_0_37"/>
          <p:cNvPicPr preferRelativeResize="0"/>
          <p:nvPr/>
        </p:nvPicPr>
        <p:blipFill>
          <a:blip r:embed="rId3">
            <a:alphaModFix/>
          </a:blip>
          <a:stretch>
            <a:fillRect/>
          </a:stretch>
        </p:blipFill>
        <p:spPr>
          <a:xfrm>
            <a:off x="1603125" y="2152650"/>
            <a:ext cx="8377725" cy="3555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graphicFrame>
        <p:nvGraphicFramePr>
          <p:cNvPr id="210" name="Google Shape;210;g1a49e67488f_0_46"/>
          <p:cNvGraphicFramePr/>
          <p:nvPr/>
        </p:nvGraphicFramePr>
        <p:xfrm>
          <a:off x="261256" y="543060"/>
          <a:ext cx="3000000" cy="3000000"/>
        </p:xfrm>
        <a:graphic>
          <a:graphicData uri="http://schemas.openxmlformats.org/drawingml/2006/table">
            <a:tbl>
              <a:tblPr>
                <a:noFill/>
                <a:tableStyleId>{1A5C2CF7-66FA-4206-B37D-C6D4C52465C7}</a:tableStyleId>
              </a:tblPr>
              <a:tblGrid>
                <a:gridCol w="11508375"/>
              </a:tblGrid>
              <a:tr h="5995850">
                <a:tc>
                  <a:txBody>
                    <a:bodyPr/>
                    <a:lstStyle/>
                    <a:p>
                      <a:pPr indent="0" lvl="0" marL="0" marR="0" rtl="0" algn="l">
                        <a:spcBef>
                          <a:spcPts val="0"/>
                        </a:spcBef>
                        <a:spcAft>
                          <a:spcPts val="0"/>
                        </a:spcAft>
                        <a:buNone/>
                      </a:pPr>
                      <a:r>
                        <a:t/>
                      </a:r>
                      <a:endParaRPr sz="1800"/>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11" name="Google Shape;211;g1a49e67488f_0_46"/>
          <p:cNvSpPr txBox="1"/>
          <p:nvPr>
            <p:ph type="title"/>
          </p:nvPr>
        </p:nvSpPr>
        <p:spPr>
          <a:xfrm>
            <a:off x="757645" y="665571"/>
            <a:ext cx="10515600" cy="69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b="1" lang="en-US" sz="3200" u="sng">
                <a:latin typeface="Times New Roman"/>
                <a:ea typeface="Times New Roman"/>
                <a:cs typeface="Times New Roman"/>
                <a:sym typeface="Times New Roman"/>
              </a:rPr>
              <a:t>Gradient Boosting</a:t>
            </a:r>
            <a:r>
              <a:rPr b="1" lang="en-US" sz="3200" u="sng">
                <a:latin typeface="Times New Roman"/>
                <a:ea typeface="Times New Roman"/>
                <a:cs typeface="Times New Roman"/>
                <a:sym typeface="Times New Roman"/>
              </a:rPr>
              <a:t> Learning</a:t>
            </a:r>
            <a:endParaRPr b="1" sz="3200" u="sng">
              <a:latin typeface="Times New Roman"/>
              <a:ea typeface="Times New Roman"/>
              <a:cs typeface="Times New Roman"/>
              <a:sym typeface="Times New Roman"/>
            </a:endParaRPr>
          </a:p>
        </p:txBody>
      </p:sp>
      <p:sp>
        <p:nvSpPr>
          <p:cNvPr id="212" name="Google Shape;212;g1a49e67488f_0_46"/>
          <p:cNvSpPr txBox="1"/>
          <p:nvPr>
            <p:ph idx="1" type="body"/>
          </p:nvPr>
        </p:nvSpPr>
        <p:spPr>
          <a:xfrm>
            <a:off x="838200" y="1358537"/>
            <a:ext cx="10515600" cy="4818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en-US">
                <a:latin typeface="Times New Roman"/>
                <a:ea typeface="Times New Roman"/>
                <a:cs typeface="Times New Roman"/>
                <a:sym typeface="Times New Roman"/>
              </a:rPr>
              <a:t>GB Learning Methodology</a:t>
            </a:r>
            <a:endParaRPr>
              <a:latin typeface="Times New Roman"/>
              <a:ea typeface="Times New Roman"/>
              <a:cs typeface="Times New Roman"/>
              <a:sym typeface="Times New Roman"/>
            </a:endParaRPr>
          </a:p>
        </p:txBody>
      </p:sp>
      <p:sp>
        <p:nvSpPr>
          <p:cNvPr id="213" name="Google Shape;213;g1a49e67488f_0_4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4" name="Google Shape;214;g1a49e67488f_0_46"/>
          <p:cNvPicPr preferRelativeResize="0"/>
          <p:nvPr/>
        </p:nvPicPr>
        <p:blipFill>
          <a:blip r:embed="rId3">
            <a:alphaModFix/>
          </a:blip>
          <a:stretch>
            <a:fillRect/>
          </a:stretch>
        </p:blipFill>
        <p:spPr>
          <a:xfrm>
            <a:off x="559025" y="2185625"/>
            <a:ext cx="10839301" cy="3082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graphicFrame>
        <p:nvGraphicFramePr>
          <p:cNvPr id="219" name="Google Shape;219;p22"/>
          <p:cNvGraphicFramePr/>
          <p:nvPr/>
        </p:nvGraphicFramePr>
        <p:xfrm>
          <a:off x="265611" y="196260"/>
          <a:ext cx="3000000" cy="3000000"/>
        </p:xfrm>
        <a:graphic>
          <a:graphicData uri="http://schemas.openxmlformats.org/drawingml/2006/table">
            <a:tbl>
              <a:tblPr>
                <a:noFill/>
                <a:tableStyleId>{1A5C2CF7-66FA-4206-B37D-C6D4C52465C7}</a:tableStyleId>
              </a:tblPr>
              <a:tblGrid>
                <a:gridCol w="11545400"/>
              </a:tblGrid>
              <a:tr h="6570625">
                <a:tc>
                  <a:txBody>
                    <a:bodyPr/>
                    <a:lstStyle/>
                    <a:p>
                      <a:pPr indent="0" lvl="0" marL="0" marR="0" rtl="0" algn="l">
                        <a:spcBef>
                          <a:spcPts val="0"/>
                        </a:spcBef>
                        <a:spcAft>
                          <a:spcPts val="0"/>
                        </a:spcAft>
                        <a:buNone/>
                      </a:pPr>
                      <a:r>
                        <a:rPr lang="en-US" sz="1800"/>
                        <a:t> </a:t>
                      </a:r>
                      <a:endParaRPr sz="1800"/>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20" name="Google Shape;220;p22"/>
          <p:cNvSpPr txBox="1"/>
          <p:nvPr>
            <p:ph type="title"/>
          </p:nvPr>
        </p:nvSpPr>
        <p:spPr>
          <a:xfrm>
            <a:off x="838200" y="548639"/>
            <a:ext cx="10515600" cy="26125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sz="3000" u="sng">
                <a:latin typeface="Times New Roman"/>
                <a:ea typeface="Times New Roman"/>
                <a:cs typeface="Times New Roman"/>
                <a:sym typeface="Times New Roman"/>
              </a:rPr>
              <a:t>Module 4: Performance Evaluation</a:t>
            </a:r>
            <a:br>
              <a:rPr lang="en-US">
                <a:latin typeface="Times New Roman"/>
                <a:ea typeface="Times New Roman"/>
                <a:cs typeface="Times New Roman"/>
                <a:sym typeface="Times New Roman"/>
              </a:rPr>
            </a:br>
            <a:endParaRPr/>
          </a:p>
        </p:txBody>
      </p:sp>
      <p:sp>
        <p:nvSpPr>
          <p:cNvPr id="221" name="Google Shape;221;p22"/>
          <p:cNvSpPr txBox="1"/>
          <p:nvPr>
            <p:ph idx="1" type="body"/>
          </p:nvPr>
        </p:nvSpPr>
        <p:spPr>
          <a:xfrm>
            <a:off x="561703" y="809897"/>
            <a:ext cx="10792097" cy="5911577"/>
          </a:xfrm>
          <a:prstGeom prst="rect">
            <a:avLst/>
          </a:prstGeom>
          <a:noFill/>
          <a:ln>
            <a:noFill/>
          </a:ln>
        </p:spPr>
        <p:txBody>
          <a:bodyPr anchorCtr="0" anchor="t" bIns="45700" lIns="91425" spcFirstLastPara="1" rIns="91425" wrap="square" tIns="45700">
            <a:normAutofit fontScale="92500" lnSpcReduction="10000"/>
          </a:bodyPr>
          <a:lstStyle/>
          <a:p>
            <a:pPr indent="-514381" lvl="0" marL="514350" rtl="0" algn="l">
              <a:lnSpc>
                <a:spcPct val="90000"/>
              </a:lnSpc>
              <a:spcBef>
                <a:spcPts val="0"/>
              </a:spcBef>
              <a:spcAft>
                <a:spcPts val="0"/>
              </a:spcAft>
              <a:buClr>
                <a:schemeClr val="dk1"/>
              </a:buClr>
              <a:buSzPct val="100000"/>
              <a:buAutoNum type="arabicPeriod"/>
            </a:pPr>
            <a:r>
              <a:rPr b="1" lang="en-US" sz="2500">
                <a:latin typeface="Times New Roman"/>
                <a:ea typeface="Times New Roman"/>
                <a:cs typeface="Times New Roman"/>
                <a:sym typeface="Times New Roman"/>
              </a:rPr>
              <a:t>Accuracy</a:t>
            </a:r>
            <a:endParaRPr/>
          </a:p>
          <a:p>
            <a:pPr indent="0" lvl="0" marL="0" rtl="0" algn="l">
              <a:lnSpc>
                <a:spcPct val="90000"/>
              </a:lnSpc>
              <a:spcBef>
                <a:spcPts val="1000"/>
              </a:spcBef>
              <a:spcAft>
                <a:spcPts val="0"/>
              </a:spcAft>
              <a:buClr>
                <a:schemeClr val="dk1"/>
              </a:buClr>
              <a:buSzPct val="100000"/>
              <a:buNone/>
            </a:pPr>
            <a:r>
              <a:rPr lang="en-US" sz="2500">
                <a:latin typeface="Times New Roman"/>
                <a:ea typeface="Times New Roman"/>
                <a:cs typeface="Times New Roman"/>
                <a:sym typeface="Times New Roman"/>
              </a:rPr>
              <a:t>Accuracy is defined as the ratio of correctly predicted examples by the total examples.</a:t>
            </a:r>
            <a:endParaRPr/>
          </a:p>
          <a:p>
            <a:pPr indent="0" lvl="0" marL="0" rtl="0" algn="ctr">
              <a:lnSpc>
                <a:spcPct val="90000"/>
              </a:lnSpc>
              <a:spcBef>
                <a:spcPts val="1000"/>
              </a:spcBef>
              <a:spcAft>
                <a:spcPts val="0"/>
              </a:spcAft>
              <a:buClr>
                <a:schemeClr val="dk1"/>
              </a:buClr>
              <a:buSzPct val="100000"/>
              <a:buNone/>
            </a:pPr>
            <a:r>
              <a:rPr i="1" lang="en-US" sz="2500">
                <a:latin typeface="Times New Roman"/>
                <a:ea typeface="Times New Roman"/>
                <a:cs typeface="Times New Roman"/>
                <a:sym typeface="Times New Roman"/>
              </a:rPr>
              <a:t>Accuracy =  </a:t>
            </a:r>
            <a:r>
              <a:rPr i="1" lang="en-US" sz="2500" u="sng">
                <a:latin typeface="Times New Roman"/>
                <a:ea typeface="Times New Roman"/>
                <a:cs typeface="Times New Roman"/>
                <a:sym typeface="Times New Roman"/>
              </a:rPr>
              <a:t>       TP+ TN       </a:t>
            </a:r>
            <a:endParaRPr/>
          </a:p>
          <a:p>
            <a:pPr indent="0" lvl="0" marL="0" rtl="0" algn="ctr">
              <a:lnSpc>
                <a:spcPct val="90000"/>
              </a:lnSpc>
              <a:spcBef>
                <a:spcPts val="1000"/>
              </a:spcBef>
              <a:spcAft>
                <a:spcPts val="0"/>
              </a:spcAft>
              <a:buClr>
                <a:schemeClr val="dk1"/>
              </a:buClr>
              <a:buSzPct val="100000"/>
              <a:buNone/>
            </a:pPr>
            <a:r>
              <a:rPr i="1" lang="en-US" sz="2500">
                <a:latin typeface="Times New Roman"/>
                <a:ea typeface="Times New Roman"/>
                <a:cs typeface="Times New Roman"/>
                <a:sym typeface="Times New Roman"/>
              </a:rPr>
              <a:t>                             TP + TN + FP + FN     </a:t>
            </a:r>
            <a:endParaRPr/>
          </a:p>
          <a:p>
            <a:pPr indent="0" lvl="0" marL="0" rtl="0" algn="ctr">
              <a:lnSpc>
                <a:spcPct val="90000"/>
              </a:lnSpc>
              <a:spcBef>
                <a:spcPts val="1000"/>
              </a:spcBef>
              <a:spcAft>
                <a:spcPts val="0"/>
              </a:spcAft>
              <a:buClr>
                <a:schemeClr val="dk1"/>
              </a:buClr>
              <a:buSzPct val="100000"/>
              <a:buNone/>
            </a:pPr>
            <a:r>
              <a:rPr lang="en-US" sz="2500">
                <a:latin typeface="Times New Roman"/>
                <a:ea typeface="Times New Roman"/>
                <a:cs typeface="Times New Roman"/>
                <a:sym typeface="Times New Roman"/>
              </a:rPr>
              <a:t>Where, TP-True Positive </a:t>
            </a:r>
            <a:endParaRPr/>
          </a:p>
          <a:p>
            <a:pPr indent="0" lvl="0" marL="0" rtl="0" algn="ctr">
              <a:lnSpc>
                <a:spcPct val="90000"/>
              </a:lnSpc>
              <a:spcBef>
                <a:spcPts val="1000"/>
              </a:spcBef>
              <a:spcAft>
                <a:spcPts val="0"/>
              </a:spcAft>
              <a:buClr>
                <a:schemeClr val="dk1"/>
              </a:buClr>
              <a:buSzPct val="100000"/>
              <a:buNone/>
            </a:pPr>
            <a:r>
              <a:rPr lang="en-US" sz="2500">
                <a:latin typeface="Times New Roman"/>
                <a:ea typeface="Times New Roman"/>
                <a:cs typeface="Times New Roman"/>
                <a:sym typeface="Times New Roman"/>
              </a:rPr>
              <a:t>TN-True Negative</a:t>
            </a:r>
            <a:endParaRPr/>
          </a:p>
          <a:p>
            <a:pPr indent="0" lvl="0" marL="0" rtl="0" algn="ctr">
              <a:lnSpc>
                <a:spcPct val="90000"/>
              </a:lnSpc>
              <a:spcBef>
                <a:spcPts val="1000"/>
              </a:spcBef>
              <a:spcAft>
                <a:spcPts val="0"/>
              </a:spcAft>
              <a:buClr>
                <a:schemeClr val="dk1"/>
              </a:buClr>
              <a:buSzPct val="100000"/>
              <a:buNone/>
            </a:pPr>
            <a:r>
              <a:rPr lang="en-US" sz="2500">
                <a:latin typeface="Times New Roman"/>
                <a:ea typeface="Times New Roman"/>
                <a:cs typeface="Times New Roman"/>
                <a:sym typeface="Times New Roman"/>
              </a:rPr>
              <a:t>FP-False Positive</a:t>
            </a:r>
            <a:endParaRPr/>
          </a:p>
          <a:p>
            <a:pPr indent="0" lvl="0" marL="0" rtl="0" algn="ctr">
              <a:lnSpc>
                <a:spcPct val="90000"/>
              </a:lnSpc>
              <a:spcBef>
                <a:spcPts val="1000"/>
              </a:spcBef>
              <a:spcAft>
                <a:spcPts val="0"/>
              </a:spcAft>
              <a:buClr>
                <a:schemeClr val="dk1"/>
              </a:buClr>
              <a:buSzPct val="100000"/>
              <a:buNone/>
            </a:pPr>
            <a:r>
              <a:rPr lang="en-US" sz="2500">
                <a:latin typeface="Times New Roman"/>
                <a:ea typeface="Times New Roman"/>
                <a:cs typeface="Times New Roman"/>
                <a:sym typeface="Times New Roman"/>
              </a:rPr>
              <a:t>FN- Negative</a:t>
            </a:r>
            <a:endParaRPr/>
          </a:p>
          <a:p>
            <a:pPr indent="0" lvl="0" marL="0" rtl="0" algn="l">
              <a:lnSpc>
                <a:spcPct val="90000"/>
              </a:lnSpc>
              <a:spcBef>
                <a:spcPts val="1000"/>
              </a:spcBef>
              <a:spcAft>
                <a:spcPts val="0"/>
              </a:spcAft>
              <a:buClr>
                <a:schemeClr val="dk1"/>
              </a:buClr>
              <a:buSzPct val="100000"/>
              <a:buNone/>
            </a:pPr>
            <a:r>
              <a:rPr b="1" lang="en-US" sz="2500">
                <a:latin typeface="Times New Roman"/>
                <a:ea typeface="Times New Roman"/>
                <a:cs typeface="Times New Roman"/>
                <a:sym typeface="Times New Roman"/>
              </a:rPr>
              <a:t>Error Rate </a:t>
            </a:r>
            <a:r>
              <a:rPr lang="en-US" sz="2500">
                <a:latin typeface="Times New Roman"/>
                <a:ea typeface="Times New Roman"/>
                <a:cs typeface="Times New Roman"/>
                <a:sym typeface="Times New Roman"/>
              </a:rPr>
              <a:t>: 1 - Accuracy</a:t>
            </a:r>
            <a:endParaRPr/>
          </a:p>
          <a:p>
            <a:pPr indent="-514381" lvl="0" marL="514350" rtl="0" algn="l">
              <a:lnSpc>
                <a:spcPct val="90000"/>
              </a:lnSpc>
              <a:spcBef>
                <a:spcPts val="1000"/>
              </a:spcBef>
              <a:spcAft>
                <a:spcPts val="0"/>
              </a:spcAft>
              <a:buClr>
                <a:schemeClr val="dk1"/>
              </a:buClr>
              <a:buSzPct val="100000"/>
              <a:buFont typeface="Calibri"/>
              <a:buAutoNum type="arabicPeriod" startAt="2"/>
            </a:pPr>
            <a:r>
              <a:rPr b="1" lang="en-US" sz="2500">
                <a:latin typeface="Times New Roman"/>
                <a:ea typeface="Times New Roman"/>
                <a:cs typeface="Times New Roman"/>
                <a:sym typeface="Times New Roman"/>
              </a:rPr>
              <a:t>Precision</a:t>
            </a:r>
            <a:r>
              <a:rPr lang="en-US" sz="25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ct val="100000"/>
              <a:buNone/>
            </a:pPr>
            <a:r>
              <a:rPr lang="en-US" sz="2500">
                <a:latin typeface="Times New Roman"/>
                <a:ea typeface="Times New Roman"/>
                <a:cs typeface="Times New Roman"/>
                <a:sym typeface="Times New Roman"/>
              </a:rPr>
              <a:t>Also called Positive predictive value. The ratio of correct positive predictions to the total predicted positives.    </a:t>
            </a:r>
            <a:endParaRPr/>
          </a:p>
          <a:p>
            <a:pPr indent="0" lvl="0" marL="0" rtl="0" algn="ctr">
              <a:lnSpc>
                <a:spcPct val="90000"/>
              </a:lnSpc>
              <a:spcBef>
                <a:spcPts val="1000"/>
              </a:spcBef>
              <a:spcAft>
                <a:spcPts val="0"/>
              </a:spcAft>
              <a:buClr>
                <a:schemeClr val="dk1"/>
              </a:buClr>
              <a:buSzPct val="100000"/>
              <a:buNone/>
            </a:pPr>
            <a:r>
              <a:rPr i="1" lang="en-US" sz="2500">
                <a:latin typeface="Times New Roman"/>
                <a:ea typeface="Times New Roman"/>
                <a:cs typeface="Times New Roman"/>
                <a:sym typeface="Times New Roman"/>
              </a:rPr>
              <a:t>Precision =      </a:t>
            </a:r>
            <a:r>
              <a:rPr i="1" lang="en-US" sz="2500" u="sng">
                <a:latin typeface="Times New Roman"/>
                <a:ea typeface="Times New Roman"/>
                <a:cs typeface="Times New Roman"/>
                <a:sym typeface="Times New Roman"/>
              </a:rPr>
              <a:t>True Positive</a:t>
            </a:r>
            <a:endParaRPr/>
          </a:p>
          <a:p>
            <a:pPr indent="0" lvl="0" marL="0" rtl="0" algn="ctr">
              <a:lnSpc>
                <a:spcPct val="90000"/>
              </a:lnSpc>
              <a:spcBef>
                <a:spcPts val="1000"/>
              </a:spcBef>
              <a:spcAft>
                <a:spcPts val="0"/>
              </a:spcAft>
              <a:buClr>
                <a:schemeClr val="dk1"/>
              </a:buClr>
              <a:buSzPct val="100000"/>
              <a:buNone/>
            </a:pPr>
            <a:r>
              <a:rPr i="1" lang="en-US" sz="2500">
                <a:latin typeface="Times New Roman"/>
                <a:ea typeface="Times New Roman"/>
                <a:cs typeface="Times New Roman"/>
                <a:sym typeface="Times New Roman"/>
              </a:rPr>
              <a:t>                             Truepositive + False positive</a:t>
            </a:r>
            <a:endParaRPr/>
          </a:p>
        </p:txBody>
      </p:sp>
      <p:sp>
        <p:nvSpPr>
          <p:cNvPr id="222" name="Google Shape;22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graphicFrame>
        <p:nvGraphicFramePr>
          <p:cNvPr id="227" name="Google Shape;227;p23"/>
          <p:cNvGraphicFramePr/>
          <p:nvPr/>
        </p:nvGraphicFramePr>
        <p:xfrm>
          <a:off x="265611" y="196260"/>
          <a:ext cx="3000000" cy="3000000"/>
        </p:xfrm>
        <a:graphic>
          <a:graphicData uri="http://schemas.openxmlformats.org/drawingml/2006/table">
            <a:tbl>
              <a:tblPr>
                <a:noFill/>
                <a:tableStyleId>{1A5C2CF7-66FA-4206-B37D-C6D4C52465C7}</a:tableStyleId>
              </a:tblPr>
              <a:tblGrid>
                <a:gridCol w="11545400"/>
              </a:tblGrid>
              <a:tr h="6570625">
                <a:tc>
                  <a:txBody>
                    <a:bodyPr/>
                    <a:lstStyle/>
                    <a:p>
                      <a:pPr indent="0" lvl="0" marL="0" marR="0" rtl="0" algn="l">
                        <a:spcBef>
                          <a:spcPts val="0"/>
                        </a:spcBef>
                        <a:spcAft>
                          <a:spcPts val="0"/>
                        </a:spcAft>
                        <a:buNone/>
                      </a:pPr>
                      <a:r>
                        <a:rPr lang="en-US" sz="1800"/>
                        <a:t> </a:t>
                      </a:r>
                      <a:endParaRPr sz="1800"/>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28" name="Google Shape;228;p23"/>
          <p:cNvSpPr txBox="1"/>
          <p:nvPr>
            <p:ph type="title"/>
          </p:nvPr>
        </p:nvSpPr>
        <p:spPr>
          <a:xfrm>
            <a:off x="352698" y="182563"/>
            <a:ext cx="10515600" cy="44477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700"/>
              <a:buFont typeface="Times New Roman"/>
              <a:buNone/>
            </a:pPr>
            <a:r>
              <a:rPr b="1" lang="en-US" sz="2700">
                <a:latin typeface="Times New Roman"/>
                <a:ea typeface="Times New Roman"/>
                <a:cs typeface="Times New Roman"/>
                <a:sym typeface="Times New Roman"/>
              </a:rPr>
              <a:t>Contd..</a:t>
            </a:r>
            <a:endParaRPr b="1" sz="2700">
              <a:latin typeface="Times New Roman"/>
              <a:ea typeface="Times New Roman"/>
              <a:cs typeface="Times New Roman"/>
              <a:sym typeface="Times New Roman"/>
            </a:endParaRPr>
          </a:p>
        </p:txBody>
      </p:sp>
      <p:sp>
        <p:nvSpPr>
          <p:cNvPr id="229" name="Google Shape;229;p23"/>
          <p:cNvSpPr txBox="1"/>
          <p:nvPr>
            <p:ph idx="1" type="body"/>
          </p:nvPr>
        </p:nvSpPr>
        <p:spPr>
          <a:xfrm>
            <a:off x="496389" y="627335"/>
            <a:ext cx="10961914" cy="5911577"/>
          </a:xfrm>
          <a:prstGeom prst="rect">
            <a:avLst/>
          </a:prstGeom>
          <a:noFill/>
          <a:ln>
            <a:noFill/>
          </a:ln>
        </p:spPr>
        <p:txBody>
          <a:bodyPr anchorCtr="0" anchor="t" bIns="45700" lIns="91425" spcFirstLastPara="1" rIns="91425" wrap="square" tIns="45700">
            <a:normAutofit fontScale="92500" lnSpcReduction="10000"/>
          </a:bodyPr>
          <a:lstStyle/>
          <a:p>
            <a:pPr indent="-514381" lvl="0" marL="514350" rtl="0" algn="l">
              <a:lnSpc>
                <a:spcPct val="90000"/>
              </a:lnSpc>
              <a:spcBef>
                <a:spcPts val="0"/>
              </a:spcBef>
              <a:spcAft>
                <a:spcPts val="0"/>
              </a:spcAft>
              <a:buClr>
                <a:schemeClr val="dk1"/>
              </a:buClr>
              <a:buSzPct val="100000"/>
              <a:buFont typeface="Calibri"/>
              <a:buAutoNum type="arabicPeriod" startAt="3"/>
            </a:pPr>
            <a:r>
              <a:rPr b="1" lang="en-US" sz="2500">
                <a:latin typeface="Times New Roman"/>
                <a:ea typeface="Times New Roman"/>
                <a:cs typeface="Times New Roman"/>
                <a:sym typeface="Times New Roman"/>
              </a:rPr>
              <a:t>Recall </a:t>
            </a:r>
            <a:endParaRPr/>
          </a:p>
          <a:p>
            <a:pPr indent="0" lvl="0" marL="0" rtl="0" algn="l">
              <a:lnSpc>
                <a:spcPct val="90000"/>
              </a:lnSpc>
              <a:spcBef>
                <a:spcPts val="1000"/>
              </a:spcBef>
              <a:spcAft>
                <a:spcPts val="0"/>
              </a:spcAft>
              <a:buClr>
                <a:schemeClr val="dk1"/>
              </a:buClr>
              <a:buSzPct val="100000"/>
              <a:buNone/>
            </a:pPr>
            <a:r>
              <a:rPr lang="en-US" sz="2500">
                <a:latin typeface="Times New Roman"/>
                <a:ea typeface="Times New Roman"/>
                <a:cs typeface="Times New Roman"/>
                <a:sym typeface="Times New Roman"/>
              </a:rPr>
              <a:t>Also called Sensitivity, Probability of Detection, True Positive Rate. The ratio of correct positive predictions to the total positives examples.</a:t>
            </a:r>
            <a:endParaRPr/>
          </a:p>
          <a:p>
            <a:pPr indent="0" lvl="0" marL="0" rtl="0" algn="ctr">
              <a:lnSpc>
                <a:spcPct val="90000"/>
              </a:lnSpc>
              <a:spcBef>
                <a:spcPts val="1000"/>
              </a:spcBef>
              <a:spcAft>
                <a:spcPts val="0"/>
              </a:spcAft>
              <a:buClr>
                <a:schemeClr val="dk1"/>
              </a:buClr>
              <a:buSzPct val="100000"/>
              <a:buNone/>
            </a:pPr>
            <a:r>
              <a:rPr i="1" lang="en-US" sz="2500">
                <a:latin typeface="Times New Roman"/>
                <a:ea typeface="Times New Roman"/>
                <a:cs typeface="Times New Roman"/>
                <a:sym typeface="Times New Roman"/>
              </a:rPr>
              <a:t>Recall                = </a:t>
            </a:r>
            <a:r>
              <a:rPr i="1" lang="en-US" sz="2500" u="sng">
                <a:latin typeface="Times New Roman"/>
                <a:ea typeface="Times New Roman"/>
                <a:cs typeface="Times New Roman"/>
                <a:sym typeface="Times New Roman"/>
              </a:rPr>
              <a:t>           True Positive</a:t>
            </a:r>
            <a:endParaRPr/>
          </a:p>
          <a:p>
            <a:pPr indent="0" lvl="0" marL="0" rtl="0" algn="ctr">
              <a:lnSpc>
                <a:spcPct val="90000"/>
              </a:lnSpc>
              <a:spcBef>
                <a:spcPts val="1000"/>
              </a:spcBef>
              <a:spcAft>
                <a:spcPts val="0"/>
              </a:spcAft>
              <a:buClr>
                <a:schemeClr val="dk1"/>
              </a:buClr>
              <a:buSzPct val="100000"/>
              <a:buNone/>
            </a:pPr>
            <a:r>
              <a:rPr i="1" lang="en-US" sz="2500">
                <a:latin typeface="Times New Roman"/>
                <a:ea typeface="Times New Roman"/>
                <a:cs typeface="Times New Roman"/>
                <a:sym typeface="Times New Roman"/>
              </a:rPr>
              <a:t>                                   True positive + False negative</a:t>
            </a:r>
            <a:endParaRPr i="1" sz="25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rPr lang="en-US"/>
              <a:t>4</a:t>
            </a:r>
            <a:r>
              <a:rPr lang="en-US">
                <a:latin typeface="Times New Roman"/>
                <a:ea typeface="Times New Roman"/>
                <a:cs typeface="Times New Roman"/>
                <a:sym typeface="Times New Roman"/>
              </a:rPr>
              <a:t>. </a:t>
            </a:r>
            <a:r>
              <a:rPr b="1" lang="en-US" sz="2500">
                <a:latin typeface="Times New Roman"/>
                <a:ea typeface="Times New Roman"/>
                <a:cs typeface="Times New Roman"/>
                <a:sym typeface="Times New Roman"/>
              </a:rPr>
              <a:t>ROC Curve</a:t>
            </a:r>
            <a:endParaRPr/>
          </a:p>
          <a:p>
            <a:pPr indent="0" lvl="0" marL="0" rtl="0" algn="l">
              <a:lnSpc>
                <a:spcPct val="90000"/>
              </a:lnSpc>
              <a:spcBef>
                <a:spcPts val="1000"/>
              </a:spcBef>
              <a:spcAft>
                <a:spcPts val="0"/>
              </a:spcAft>
              <a:buClr>
                <a:schemeClr val="dk1"/>
              </a:buClr>
              <a:buSzPct val="100000"/>
              <a:buNone/>
            </a:pPr>
            <a:r>
              <a:rPr lang="en-US" sz="2500">
                <a:latin typeface="Times New Roman"/>
                <a:ea typeface="Times New Roman"/>
                <a:cs typeface="Times New Roman"/>
                <a:sym typeface="Times New Roman"/>
              </a:rPr>
              <a:t>A ROC curve (receiver operating characteristic curve) graph shows the performance of a classification model at all classification thresholds. It plots two Perameters namely true Positive rate and False positive rate</a:t>
            </a:r>
            <a:endParaRPr/>
          </a:p>
          <a:p>
            <a:pPr indent="0" lvl="0" marL="0" rtl="0" algn="l">
              <a:lnSpc>
                <a:spcPct val="90000"/>
              </a:lnSpc>
              <a:spcBef>
                <a:spcPts val="1000"/>
              </a:spcBef>
              <a:spcAft>
                <a:spcPts val="0"/>
              </a:spcAft>
              <a:buClr>
                <a:schemeClr val="dk1"/>
              </a:buClr>
              <a:buSzPct val="100000"/>
              <a:buNone/>
            </a:pPr>
            <a:r>
              <a:t/>
            </a:r>
            <a:endParaRPr sz="25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ct val="100000"/>
              <a:buNone/>
            </a:pPr>
            <a:r>
              <a:rPr i="1" lang="en-US" sz="2500">
                <a:latin typeface="Times New Roman"/>
                <a:ea typeface="Times New Roman"/>
                <a:cs typeface="Times New Roman"/>
                <a:sym typeface="Times New Roman"/>
              </a:rPr>
              <a:t>True Positive Rate    =     </a:t>
            </a:r>
            <a:r>
              <a:rPr i="1" lang="en-US" sz="2500" u="sng">
                <a:latin typeface="Times New Roman"/>
                <a:ea typeface="Times New Roman"/>
                <a:cs typeface="Times New Roman"/>
                <a:sym typeface="Times New Roman"/>
              </a:rPr>
              <a:t> True Positive</a:t>
            </a:r>
            <a:endParaRPr/>
          </a:p>
          <a:p>
            <a:pPr indent="0" lvl="0" marL="0" rtl="0" algn="ctr">
              <a:lnSpc>
                <a:spcPct val="90000"/>
              </a:lnSpc>
              <a:spcBef>
                <a:spcPts val="1000"/>
              </a:spcBef>
              <a:spcAft>
                <a:spcPts val="0"/>
              </a:spcAft>
              <a:buClr>
                <a:schemeClr val="dk1"/>
              </a:buClr>
              <a:buSzPct val="100000"/>
              <a:buNone/>
            </a:pPr>
            <a:r>
              <a:rPr i="1" lang="en-US" sz="2500">
                <a:latin typeface="Times New Roman"/>
                <a:ea typeface="Times New Roman"/>
                <a:cs typeface="Times New Roman"/>
                <a:sym typeface="Times New Roman"/>
              </a:rPr>
              <a:t>                                             False Positive + True Negative </a:t>
            </a:r>
            <a:endParaRPr/>
          </a:p>
          <a:p>
            <a:pPr indent="0" lvl="0" marL="0" rtl="0" algn="ctr">
              <a:lnSpc>
                <a:spcPct val="90000"/>
              </a:lnSpc>
              <a:spcBef>
                <a:spcPts val="1000"/>
              </a:spcBef>
              <a:spcAft>
                <a:spcPts val="0"/>
              </a:spcAft>
              <a:buClr>
                <a:schemeClr val="dk1"/>
              </a:buClr>
              <a:buSzPct val="100000"/>
              <a:buNone/>
            </a:pPr>
            <a:r>
              <a:t/>
            </a:r>
            <a:endParaRPr i="1" sz="25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ct val="100000"/>
              <a:buNone/>
            </a:pPr>
            <a:r>
              <a:rPr i="1" lang="en-US" sz="2500">
                <a:latin typeface="Times New Roman"/>
                <a:ea typeface="Times New Roman"/>
                <a:cs typeface="Times New Roman"/>
                <a:sym typeface="Times New Roman"/>
              </a:rPr>
              <a:t>False positive Rate   = </a:t>
            </a:r>
            <a:r>
              <a:rPr i="1" lang="en-US" sz="2500" u="sng">
                <a:latin typeface="Times New Roman"/>
                <a:ea typeface="Times New Roman"/>
                <a:cs typeface="Times New Roman"/>
                <a:sym typeface="Times New Roman"/>
              </a:rPr>
              <a:t>False Positive</a:t>
            </a:r>
            <a:endParaRPr/>
          </a:p>
          <a:p>
            <a:pPr indent="0" lvl="0" marL="0" rtl="0" algn="ctr">
              <a:lnSpc>
                <a:spcPct val="90000"/>
              </a:lnSpc>
              <a:spcBef>
                <a:spcPts val="1000"/>
              </a:spcBef>
              <a:spcAft>
                <a:spcPts val="0"/>
              </a:spcAft>
              <a:buClr>
                <a:schemeClr val="dk1"/>
              </a:buClr>
              <a:buSzPct val="100000"/>
              <a:buNone/>
            </a:pPr>
            <a:r>
              <a:rPr i="1" lang="en-US" sz="2500">
                <a:latin typeface="Times New Roman"/>
                <a:ea typeface="Times New Roman"/>
                <a:cs typeface="Times New Roman"/>
                <a:sym typeface="Times New Roman"/>
              </a:rPr>
              <a:t>                                         False positive+True Negative</a:t>
            </a:r>
            <a:endParaRPr i="1" sz="25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t/>
            </a:r>
            <a:endParaRPr b="1" sz="2500">
              <a:latin typeface="Times New Roman"/>
              <a:ea typeface="Times New Roman"/>
              <a:cs typeface="Times New Roman"/>
              <a:sym typeface="Times New Roman"/>
            </a:endParaRPr>
          </a:p>
        </p:txBody>
      </p:sp>
      <p:sp>
        <p:nvSpPr>
          <p:cNvPr id="230" name="Google Shape;23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graphicFrame>
        <p:nvGraphicFramePr>
          <p:cNvPr id="235" name="Google Shape;235;p24"/>
          <p:cNvGraphicFramePr/>
          <p:nvPr/>
        </p:nvGraphicFramePr>
        <p:xfrm>
          <a:off x="265611" y="196260"/>
          <a:ext cx="3000000" cy="3000000"/>
        </p:xfrm>
        <a:graphic>
          <a:graphicData uri="http://schemas.openxmlformats.org/drawingml/2006/table">
            <a:tbl>
              <a:tblPr>
                <a:noFill/>
                <a:tableStyleId>{1A5C2CF7-66FA-4206-B37D-C6D4C52465C7}</a:tableStyleId>
              </a:tblPr>
              <a:tblGrid>
                <a:gridCol w="11545400"/>
              </a:tblGrid>
              <a:tr h="6570625">
                <a:tc>
                  <a:txBody>
                    <a:bodyPr/>
                    <a:lstStyle/>
                    <a:p>
                      <a:pPr indent="0" lvl="0" marL="0" marR="0" rtl="0" algn="l">
                        <a:spcBef>
                          <a:spcPts val="0"/>
                        </a:spcBef>
                        <a:spcAft>
                          <a:spcPts val="0"/>
                        </a:spcAft>
                        <a:buNone/>
                      </a:pPr>
                      <a:r>
                        <a:rPr lang="en-US" sz="1800"/>
                        <a:t> </a:t>
                      </a:r>
                      <a:endParaRPr sz="1800"/>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36" name="Google Shape;236;p24"/>
          <p:cNvSpPr txBox="1"/>
          <p:nvPr>
            <p:ph type="title"/>
          </p:nvPr>
        </p:nvSpPr>
        <p:spPr>
          <a:xfrm>
            <a:off x="838200" y="365125"/>
            <a:ext cx="10515600" cy="70602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Contd..</a:t>
            </a:r>
            <a:endParaRPr b="1"/>
          </a:p>
        </p:txBody>
      </p:sp>
      <p:sp>
        <p:nvSpPr>
          <p:cNvPr id="237" name="Google Shape;237;p24"/>
          <p:cNvSpPr txBox="1"/>
          <p:nvPr>
            <p:ph idx="1" type="body"/>
          </p:nvPr>
        </p:nvSpPr>
        <p:spPr>
          <a:xfrm>
            <a:off x="838200" y="1345474"/>
            <a:ext cx="10515600" cy="4831489"/>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800"/>
              <a:buFont typeface="Calibri"/>
              <a:buAutoNum type="arabicPeriod" startAt="5"/>
            </a:pPr>
            <a:r>
              <a:rPr b="1" lang="en-US">
                <a:latin typeface="Times New Roman"/>
                <a:ea typeface="Times New Roman"/>
                <a:cs typeface="Times New Roman"/>
                <a:sym typeface="Times New Roman"/>
              </a:rPr>
              <a:t>AUC Curve</a:t>
            </a:r>
            <a:endParaRPr/>
          </a:p>
          <a:p>
            <a:pPr indent="0" lvl="0" marL="0"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AUC stands for Area under the ROC Curve</a:t>
            </a:r>
            <a:r>
              <a:rPr i="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A perfect classifier would have an AUC of 1. Usually, if your model behaves well, you obtain a good classifier by selecting the value of the threshold that gives TPR close to 1 while keeping FPR near 0.</a:t>
            </a:r>
            <a:endParaRPr/>
          </a:p>
          <a:p>
            <a:pPr indent="0" lvl="0" marL="0" rtl="0" algn="l">
              <a:lnSpc>
                <a:spcPct val="90000"/>
              </a:lnSpc>
              <a:spcBef>
                <a:spcPts val="1000"/>
              </a:spcBef>
              <a:spcAft>
                <a:spcPts val="0"/>
              </a:spcAft>
              <a:buClr>
                <a:schemeClr val="dk1"/>
              </a:buClr>
              <a:buSzPts val="2800"/>
              <a:buNone/>
            </a:pPr>
            <a:r>
              <a:t/>
            </a:r>
            <a:endParaRPr/>
          </a:p>
        </p:txBody>
      </p:sp>
      <p:sp>
        <p:nvSpPr>
          <p:cNvPr id="238" name="Google Shape;23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graphicFrame>
        <p:nvGraphicFramePr>
          <p:cNvPr id="96" name="Google Shape;96;p2"/>
          <p:cNvGraphicFramePr/>
          <p:nvPr/>
        </p:nvGraphicFramePr>
        <p:xfrm>
          <a:off x="404949" y="313509"/>
          <a:ext cx="3000000" cy="3000000"/>
        </p:xfrm>
        <a:graphic>
          <a:graphicData uri="http://schemas.openxmlformats.org/drawingml/2006/table">
            <a:tbl>
              <a:tblPr>
                <a:noFill/>
                <a:tableStyleId>{1A5C2CF7-66FA-4206-B37D-C6D4C52465C7}</a:tableStyleId>
              </a:tblPr>
              <a:tblGrid>
                <a:gridCol w="11443050"/>
              </a:tblGrid>
              <a:tr h="6257100">
                <a:tc>
                  <a:txBody>
                    <a:bodyPr/>
                    <a:lstStyle/>
                    <a:p>
                      <a:pPr indent="0" lvl="0" marL="0" marR="0" rtl="0" algn="l">
                        <a:spcBef>
                          <a:spcPts val="0"/>
                        </a:spcBef>
                        <a:spcAft>
                          <a:spcPts val="0"/>
                        </a:spcAft>
                        <a:buNone/>
                      </a:pPr>
                      <a:r>
                        <a:t/>
                      </a:r>
                      <a:endParaRPr sz="1800"/>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97" name="Google Shape;97;p2"/>
          <p:cNvSpPr txBox="1"/>
          <p:nvPr>
            <p:ph type="title"/>
          </p:nvPr>
        </p:nvSpPr>
        <p:spPr>
          <a:xfrm>
            <a:off x="838200" y="365126"/>
            <a:ext cx="10515600" cy="81053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INDEX</a:t>
            </a:r>
            <a:endParaRPr b="1" sz="3200">
              <a:latin typeface="Times New Roman"/>
              <a:ea typeface="Times New Roman"/>
              <a:cs typeface="Times New Roman"/>
              <a:sym typeface="Times New Roman"/>
            </a:endParaRPr>
          </a:p>
        </p:txBody>
      </p:sp>
      <p:sp>
        <p:nvSpPr>
          <p:cNvPr id="98" name="Google Shape;98;p2"/>
          <p:cNvSpPr txBox="1"/>
          <p:nvPr>
            <p:ph idx="1" type="body"/>
          </p:nvPr>
        </p:nvSpPr>
        <p:spPr>
          <a:xfrm>
            <a:off x="838200" y="1175658"/>
            <a:ext cx="10515600" cy="50013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14350" lvl="0" marL="514350" rtl="0" algn="l">
              <a:lnSpc>
                <a:spcPct val="90000"/>
              </a:lnSpc>
              <a:spcBef>
                <a:spcPts val="1000"/>
              </a:spcBef>
              <a:spcAft>
                <a:spcPts val="0"/>
              </a:spcAft>
              <a:buClr>
                <a:schemeClr val="dk1"/>
              </a:buClr>
              <a:buSzPts val="2700"/>
              <a:buFont typeface="Calibri"/>
              <a:buAutoNum type="arabicPeriod"/>
            </a:pPr>
            <a:r>
              <a:rPr lang="en-US" sz="2700">
                <a:latin typeface="Times New Roman"/>
                <a:ea typeface="Times New Roman"/>
                <a:cs typeface="Times New Roman"/>
                <a:sym typeface="Times New Roman"/>
              </a:rPr>
              <a:t>Objective</a:t>
            </a:r>
            <a:endParaRPr/>
          </a:p>
          <a:p>
            <a:pPr indent="-514350" lvl="0" marL="514350" rtl="0" algn="l">
              <a:lnSpc>
                <a:spcPct val="90000"/>
              </a:lnSpc>
              <a:spcBef>
                <a:spcPts val="1000"/>
              </a:spcBef>
              <a:spcAft>
                <a:spcPts val="0"/>
              </a:spcAft>
              <a:buClr>
                <a:schemeClr val="dk1"/>
              </a:buClr>
              <a:buSzPts val="2700"/>
              <a:buFont typeface="Calibri"/>
              <a:buAutoNum type="arabicPeriod"/>
            </a:pPr>
            <a:r>
              <a:rPr lang="en-US" sz="2700">
                <a:latin typeface="Times New Roman"/>
                <a:ea typeface="Times New Roman"/>
                <a:cs typeface="Times New Roman"/>
                <a:sym typeface="Times New Roman"/>
              </a:rPr>
              <a:t>Literature Survey</a:t>
            </a:r>
            <a:endParaRPr/>
          </a:p>
          <a:p>
            <a:pPr indent="-514350" lvl="0" marL="514350" rtl="0" algn="l">
              <a:lnSpc>
                <a:spcPct val="90000"/>
              </a:lnSpc>
              <a:spcBef>
                <a:spcPts val="1000"/>
              </a:spcBef>
              <a:spcAft>
                <a:spcPts val="0"/>
              </a:spcAft>
              <a:buClr>
                <a:schemeClr val="dk1"/>
              </a:buClr>
              <a:buSzPts val="2700"/>
              <a:buFont typeface="Calibri"/>
              <a:buAutoNum type="arabicPeriod"/>
            </a:pPr>
            <a:r>
              <a:rPr lang="en-US" sz="2700">
                <a:latin typeface="Times New Roman"/>
                <a:ea typeface="Times New Roman"/>
                <a:cs typeface="Times New Roman"/>
                <a:sym typeface="Times New Roman"/>
              </a:rPr>
              <a:t>Flow Diagram</a:t>
            </a:r>
            <a:endParaRPr/>
          </a:p>
          <a:p>
            <a:pPr indent="-514350" lvl="0" marL="514350" rtl="0" algn="l">
              <a:lnSpc>
                <a:spcPct val="90000"/>
              </a:lnSpc>
              <a:spcBef>
                <a:spcPts val="1000"/>
              </a:spcBef>
              <a:spcAft>
                <a:spcPts val="0"/>
              </a:spcAft>
              <a:buClr>
                <a:schemeClr val="dk1"/>
              </a:buClr>
              <a:buSzPts val="2700"/>
              <a:buFont typeface="Calibri"/>
              <a:buAutoNum type="arabicPeriod"/>
            </a:pPr>
            <a:r>
              <a:rPr lang="en-US" sz="2700">
                <a:latin typeface="Times New Roman"/>
                <a:ea typeface="Times New Roman"/>
                <a:cs typeface="Times New Roman"/>
                <a:sym typeface="Times New Roman"/>
              </a:rPr>
              <a:t>Modules Description</a:t>
            </a:r>
            <a:endParaRPr/>
          </a:p>
          <a:p>
            <a:pPr indent="-514350" lvl="0" marL="514350" rtl="0" algn="l">
              <a:lnSpc>
                <a:spcPct val="90000"/>
              </a:lnSpc>
              <a:spcBef>
                <a:spcPts val="1000"/>
              </a:spcBef>
              <a:spcAft>
                <a:spcPts val="0"/>
              </a:spcAft>
              <a:buClr>
                <a:schemeClr val="dk1"/>
              </a:buClr>
              <a:buSzPts val="2700"/>
              <a:buFont typeface="Calibri"/>
              <a:buAutoNum type="arabicPeriod"/>
            </a:pPr>
            <a:r>
              <a:rPr lang="en-US" sz="2700">
                <a:latin typeface="Times New Roman"/>
                <a:ea typeface="Times New Roman"/>
                <a:cs typeface="Times New Roman"/>
                <a:sym typeface="Times New Roman"/>
              </a:rPr>
              <a:t>Result Analysis</a:t>
            </a:r>
            <a:endParaRPr/>
          </a:p>
          <a:p>
            <a:pPr indent="-514350" lvl="0" marL="514350" rtl="0" algn="l">
              <a:lnSpc>
                <a:spcPct val="90000"/>
              </a:lnSpc>
              <a:spcBef>
                <a:spcPts val="1000"/>
              </a:spcBef>
              <a:spcAft>
                <a:spcPts val="0"/>
              </a:spcAft>
              <a:buClr>
                <a:schemeClr val="dk1"/>
              </a:buClr>
              <a:buSzPts val="2700"/>
              <a:buFont typeface="Calibri"/>
              <a:buAutoNum type="arabicPeriod"/>
            </a:pPr>
            <a:r>
              <a:rPr lang="en-US" sz="2700">
                <a:latin typeface="Times New Roman"/>
                <a:ea typeface="Times New Roman"/>
                <a:cs typeface="Times New Roman"/>
                <a:sym typeface="Times New Roman"/>
              </a:rPr>
              <a:t>References</a:t>
            </a:r>
            <a:endParaRPr sz="2700">
              <a:latin typeface="Times New Roman"/>
              <a:ea typeface="Times New Roman"/>
              <a:cs typeface="Times New Roman"/>
              <a:sym typeface="Times New Roman"/>
            </a:endParaRPr>
          </a:p>
        </p:txBody>
      </p:sp>
      <p:sp>
        <p:nvSpPr>
          <p:cNvPr id="99" name="Google Shape;99;p2"/>
          <p:cNvSpPr txBox="1"/>
          <p:nvPr>
            <p:ph idx="12" type="sldNum"/>
          </p:nvPr>
        </p:nvSpPr>
        <p:spPr>
          <a:xfrm>
            <a:off x="8610600" y="622688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sz="1700">
                <a:solidFill>
                  <a:schemeClr val="dk1"/>
                </a:solidFill>
                <a:latin typeface="Times New Roman"/>
                <a:ea typeface="Times New Roman"/>
                <a:cs typeface="Times New Roman"/>
                <a:sym typeface="Times New Roman"/>
              </a:rPr>
              <a:t>2</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4" name="Google Shape;244;p32"/>
          <p:cNvSpPr txBox="1"/>
          <p:nvPr/>
        </p:nvSpPr>
        <p:spPr>
          <a:xfrm>
            <a:off x="838200" y="208927"/>
            <a:ext cx="10515600" cy="43115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000"/>
              <a:buFont typeface="Times New Roman"/>
              <a:buNone/>
            </a:pPr>
            <a:r>
              <a:rPr b="1" lang="en-US" sz="3000" u="sng">
                <a:solidFill>
                  <a:schemeClr val="dk1"/>
                </a:solidFill>
                <a:latin typeface="Times New Roman"/>
                <a:ea typeface="Times New Roman"/>
                <a:cs typeface="Times New Roman"/>
                <a:sym typeface="Times New Roman"/>
              </a:rPr>
              <a:t>PERFORMANCE METRICS</a:t>
            </a:r>
            <a:endParaRPr b="1" sz="3000" u="sng">
              <a:solidFill>
                <a:schemeClr val="dk1"/>
              </a:solidFill>
              <a:latin typeface="Times New Roman"/>
              <a:ea typeface="Times New Roman"/>
              <a:cs typeface="Times New Roman"/>
              <a:sym typeface="Times New Roman"/>
            </a:endParaRPr>
          </a:p>
        </p:txBody>
      </p:sp>
      <p:pic>
        <p:nvPicPr>
          <p:cNvPr id="245" name="Google Shape;245;p32"/>
          <p:cNvPicPr preferRelativeResize="0"/>
          <p:nvPr/>
        </p:nvPicPr>
        <p:blipFill>
          <a:blip r:embed="rId3">
            <a:alphaModFix/>
          </a:blip>
          <a:stretch>
            <a:fillRect/>
          </a:stretch>
        </p:blipFill>
        <p:spPr>
          <a:xfrm>
            <a:off x="1915250" y="1668321"/>
            <a:ext cx="8622375" cy="4494300"/>
          </a:xfrm>
          <a:prstGeom prst="rect">
            <a:avLst/>
          </a:prstGeom>
          <a:noFill/>
          <a:ln>
            <a:noFill/>
          </a:ln>
        </p:spPr>
      </p:pic>
      <p:sp>
        <p:nvSpPr>
          <p:cNvPr id="246" name="Google Shape;246;p32"/>
          <p:cNvSpPr txBox="1"/>
          <p:nvPr/>
        </p:nvSpPr>
        <p:spPr>
          <a:xfrm>
            <a:off x="838200" y="1043502"/>
            <a:ext cx="10515600" cy="431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000"/>
              <a:buFont typeface="Times New Roman"/>
              <a:buNone/>
            </a:pPr>
            <a:r>
              <a:rPr lang="en-US" sz="2500">
                <a:solidFill>
                  <a:schemeClr val="dk1"/>
                </a:solidFill>
                <a:latin typeface="Times New Roman"/>
                <a:ea typeface="Times New Roman"/>
                <a:cs typeface="Times New Roman"/>
                <a:sym typeface="Times New Roman"/>
              </a:rPr>
              <a:t>The result shows that Gradient Boosting Algorithm Provide the Best Accurate Classification for the Accident Data</a:t>
            </a:r>
            <a:endParaRPr sz="25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1a49e67488f_0_6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2" name="Google Shape;252;g1a49e67488f_0_67"/>
          <p:cNvSpPr txBox="1"/>
          <p:nvPr/>
        </p:nvSpPr>
        <p:spPr>
          <a:xfrm>
            <a:off x="838200" y="208927"/>
            <a:ext cx="10515600" cy="431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000"/>
              <a:buFont typeface="Times New Roman"/>
              <a:buNone/>
            </a:pPr>
            <a:r>
              <a:rPr b="1" lang="en-US" sz="3000" u="sng">
                <a:solidFill>
                  <a:schemeClr val="dk1"/>
                </a:solidFill>
                <a:latin typeface="Times New Roman"/>
                <a:ea typeface="Times New Roman"/>
                <a:cs typeface="Times New Roman"/>
                <a:sym typeface="Times New Roman"/>
              </a:rPr>
              <a:t>Module V : Implementatiom OF UI</a:t>
            </a:r>
            <a:endParaRPr b="1" sz="3000" u="sng">
              <a:solidFill>
                <a:schemeClr val="dk1"/>
              </a:solidFill>
              <a:latin typeface="Times New Roman"/>
              <a:ea typeface="Times New Roman"/>
              <a:cs typeface="Times New Roman"/>
              <a:sym typeface="Times New Roman"/>
            </a:endParaRPr>
          </a:p>
        </p:txBody>
      </p:sp>
      <p:pic>
        <p:nvPicPr>
          <p:cNvPr id="253" name="Google Shape;253;g1a49e67488f_0_67"/>
          <p:cNvPicPr preferRelativeResize="0"/>
          <p:nvPr/>
        </p:nvPicPr>
        <p:blipFill>
          <a:blip r:embed="rId3">
            <a:alphaModFix/>
          </a:blip>
          <a:stretch>
            <a:fillRect/>
          </a:stretch>
        </p:blipFill>
        <p:spPr>
          <a:xfrm>
            <a:off x="1350300" y="1616724"/>
            <a:ext cx="9940349" cy="4970175"/>
          </a:xfrm>
          <a:prstGeom prst="rect">
            <a:avLst/>
          </a:prstGeom>
          <a:noFill/>
          <a:ln>
            <a:noFill/>
          </a:ln>
        </p:spPr>
      </p:pic>
      <p:sp>
        <p:nvSpPr>
          <p:cNvPr id="254" name="Google Shape;254;g1a49e67488f_0_67"/>
          <p:cNvSpPr txBox="1"/>
          <p:nvPr/>
        </p:nvSpPr>
        <p:spPr>
          <a:xfrm>
            <a:off x="913675" y="912827"/>
            <a:ext cx="10515600" cy="431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000"/>
              <a:buFont typeface="Times New Roman"/>
              <a:buNone/>
            </a:pPr>
            <a:r>
              <a:rPr b="1" lang="en-US" sz="3000" u="sng">
                <a:solidFill>
                  <a:schemeClr val="dk1"/>
                </a:solidFill>
                <a:latin typeface="Times New Roman"/>
                <a:ea typeface="Times New Roman"/>
                <a:cs typeface="Times New Roman"/>
                <a:sym typeface="Times New Roman"/>
              </a:rPr>
              <a:t>User Authendication</a:t>
            </a:r>
            <a:endParaRPr b="1" sz="3000" u="sng">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a49e67488f_0_7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0" name="Google Shape;260;g1a49e67488f_0_76"/>
          <p:cNvSpPr txBox="1"/>
          <p:nvPr/>
        </p:nvSpPr>
        <p:spPr>
          <a:xfrm>
            <a:off x="924675" y="385302"/>
            <a:ext cx="10515600" cy="431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000"/>
              <a:buFont typeface="Times New Roman"/>
              <a:buNone/>
            </a:pPr>
            <a:r>
              <a:rPr b="1" lang="en-US" sz="3000" u="sng">
                <a:solidFill>
                  <a:schemeClr val="dk1"/>
                </a:solidFill>
                <a:latin typeface="Times New Roman"/>
                <a:ea typeface="Times New Roman"/>
                <a:cs typeface="Times New Roman"/>
                <a:sym typeface="Times New Roman"/>
              </a:rPr>
              <a:t>GB Based Road Accident Classification</a:t>
            </a:r>
            <a:endParaRPr b="1" sz="3000" u="sng">
              <a:solidFill>
                <a:schemeClr val="dk1"/>
              </a:solidFill>
              <a:latin typeface="Times New Roman"/>
              <a:ea typeface="Times New Roman"/>
              <a:cs typeface="Times New Roman"/>
              <a:sym typeface="Times New Roman"/>
            </a:endParaRPr>
          </a:p>
        </p:txBody>
      </p:sp>
      <p:pic>
        <p:nvPicPr>
          <p:cNvPr id="261" name="Google Shape;261;g1a49e67488f_0_76"/>
          <p:cNvPicPr preferRelativeResize="0"/>
          <p:nvPr/>
        </p:nvPicPr>
        <p:blipFill>
          <a:blip r:embed="rId3">
            <a:alphaModFix/>
          </a:blip>
          <a:stretch>
            <a:fillRect/>
          </a:stretch>
        </p:blipFill>
        <p:spPr>
          <a:xfrm>
            <a:off x="924675" y="1177624"/>
            <a:ext cx="10018075" cy="5009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1a49e67488f_0_1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7" name="Google Shape;267;g1a49e67488f_0_112"/>
          <p:cNvSpPr txBox="1"/>
          <p:nvPr/>
        </p:nvSpPr>
        <p:spPr>
          <a:xfrm>
            <a:off x="924675" y="385302"/>
            <a:ext cx="10515600" cy="431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000"/>
              <a:buFont typeface="Times New Roman"/>
              <a:buNone/>
            </a:pPr>
            <a:r>
              <a:rPr b="1" lang="en-US" sz="3000" u="sng">
                <a:solidFill>
                  <a:schemeClr val="dk1"/>
                </a:solidFill>
                <a:latin typeface="Times New Roman"/>
                <a:ea typeface="Times New Roman"/>
                <a:cs typeface="Times New Roman"/>
                <a:sym typeface="Times New Roman"/>
              </a:rPr>
              <a:t>Report</a:t>
            </a:r>
            <a:endParaRPr b="1" sz="3000" u="sng">
              <a:solidFill>
                <a:schemeClr val="dk1"/>
              </a:solidFill>
              <a:latin typeface="Times New Roman"/>
              <a:ea typeface="Times New Roman"/>
              <a:cs typeface="Times New Roman"/>
              <a:sym typeface="Times New Roman"/>
            </a:endParaRPr>
          </a:p>
        </p:txBody>
      </p:sp>
      <p:pic>
        <p:nvPicPr>
          <p:cNvPr id="268" name="Google Shape;268;g1a49e67488f_0_112"/>
          <p:cNvPicPr preferRelativeResize="0"/>
          <p:nvPr/>
        </p:nvPicPr>
        <p:blipFill rotWithShape="1">
          <a:blip r:embed="rId3">
            <a:alphaModFix/>
          </a:blip>
          <a:srcRect b="6022" l="0" r="4251" t="7814"/>
          <a:stretch/>
        </p:blipFill>
        <p:spPr>
          <a:xfrm>
            <a:off x="1196500" y="1296451"/>
            <a:ext cx="9333700" cy="4729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1a49e67488f_0_1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4" name="Google Shape;274;g1a49e67488f_0_118"/>
          <p:cNvSpPr txBox="1"/>
          <p:nvPr/>
        </p:nvSpPr>
        <p:spPr>
          <a:xfrm>
            <a:off x="924675" y="385302"/>
            <a:ext cx="10515600" cy="431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000"/>
              <a:buFont typeface="Times New Roman"/>
              <a:buNone/>
            </a:pPr>
            <a:r>
              <a:rPr b="1" lang="en-US" sz="3000" u="sng">
                <a:solidFill>
                  <a:schemeClr val="dk1"/>
                </a:solidFill>
                <a:latin typeface="Times New Roman"/>
                <a:ea typeface="Times New Roman"/>
                <a:cs typeface="Times New Roman"/>
                <a:sym typeface="Times New Roman"/>
              </a:rPr>
              <a:t>E-mail Report</a:t>
            </a:r>
            <a:endParaRPr b="1" sz="3000" u="sng">
              <a:solidFill>
                <a:schemeClr val="dk1"/>
              </a:solidFill>
              <a:latin typeface="Times New Roman"/>
              <a:ea typeface="Times New Roman"/>
              <a:cs typeface="Times New Roman"/>
              <a:sym typeface="Times New Roman"/>
            </a:endParaRPr>
          </a:p>
        </p:txBody>
      </p:sp>
      <p:pic>
        <p:nvPicPr>
          <p:cNvPr id="275" name="Google Shape;275;g1a49e67488f_0_118"/>
          <p:cNvPicPr preferRelativeResize="0"/>
          <p:nvPr/>
        </p:nvPicPr>
        <p:blipFill rotWithShape="1">
          <a:blip r:embed="rId3">
            <a:alphaModFix/>
          </a:blip>
          <a:srcRect b="7017" l="2067" r="9569" t="2787"/>
          <a:stretch/>
        </p:blipFill>
        <p:spPr>
          <a:xfrm>
            <a:off x="1172300" y="1190625"/>
            <a:ext cx="8986432" cy="5165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1a49e67488f_0_10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1" name="Google Shape;281;g1a49e67488f_0_106"/>
          <p:cNvSpPr txBox="1"/>
          <p:nvPr/>
        </p:nvSpPr>
        <p:spPr>
          <a:xfrm>
            <a:off x="924675" y="385302"/>
            <a:ext cx="10515600" cy="431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000"/>
              <a:buFont typeface="Times New Roman"/>
              <a:buNone/>
            </a:pPr>
            <a:r>
              <a:rPr b="1" lang="en-US" sz="3000" u="sng">
                <a:solidFill>
                  <a:schemeClr val="dk1"/>
                </a:solidFill>
                <a:latin typeface="Times New Roman"/>
                <a:ea typeface="Times New Roman"/>
                <a:cs typeface="Times New Roman"/>
                <a:sym typeface="Times New Roman"/>
              </a:rPr>
              <a:t>Data Descriptive Charts</a:t>
            </a:r>
            <a:endParaRPr b="1" sz="3000" u="sng">
              <a:solidFill>
                <a:schemeClr val="dk1"/>
              </a:solidFill>
              <a:latin typeface="Times New Roman"/>
              <a:ea typeface="Times New Roman"/>
              <a:cs typeface="Times New Roman"/>
              <a:sym typeface="Times New Roman"/>
            </a:endParaRPr>
          </a:p>
        </p:txBody>
      </p:sp>
      <p:pic>
        <p:nvPicPr>
          <p:cNvPr id="282" name="Google Shape;282;g1a49e67488f_0_106"/>
          <p:cNvPicPr preferRelativeResize="0"/>
          <p:nvPr/>
        </p:nvPicPr>
        <p:blipFill rotWithShape="1">
          <a:blip r:embed="rId3">
            <a:alphaModFix/>
          </a:blip>
          <a:srcRect b="11119" l="1012" r="2602" t="8540"/>
          <a:stretch/>
        </p:blipFill>
        <p:spPr>
          <a:xfrm>
            <a:off x="731350" y="1233225"/>
            <a:ext cx="10261049" cy="4816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graphicFrame>
        <p:nvGraphicFramePr>
          <p:cNvPr id="287" name="Google Shape;287;g1a49e67488f_0_59"/>
          <p:cNvGraphicFramePr/>
          <p:nvPr/>
        </p:nvGraphicFramePr>
        <p:xfrm>
          <a:off x="265611" y="196260"/>
          <a:ext cx="3000000" cy="3000000"/>
        </p:xfrm>
        <a:graphic>
          <a:graphicData uri="http://schemas.openxmlformats.org/drawingml/2006/table">
            <a:tbl>
              <a:tblPr>
                <a:noFill/>
                <a:tableStyleId>{1A5C2CF7-66FA-4206-B37D-C6D4C52465C7}</a:tableStyleId>
              </a:tblPr>
              <a:tblGrid>
                <a:gridCol w="11545400"/>
              </a:tblGrid>
              <a:tr h="6570625">
                <a:tc>
                  <a:txBody>
                    <a:bodyPr/>
                    <a:lstStyle/>
                    <a:p>
                      <a:pPr indent="0" lvl="0" marL="0" marR="0" rtl="0" algn="l">
                        <a:spcBef>
                          <a:spcPts val="0"/>
                        </a:spcBef>
                        <a:spcAft>
                          <a:spcPts val="0"/>
                        </a:spcAft>
                        <a:buNone/>
                      </a:pPr>
                      <a:r>
                        <a:rPr lang="en-US" sz="1800"/>
                        <a:t> </a:t>
                      </a:r>
                      <a:endParaRPr sz="1800"/>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88" name="Google Shape;288;g1a49e67488f_0_59"/>
          <p:cNvSpPr txBox="1"/>
          <p:nvPr>
            <p:ph type="title"/>
          </p:nvPr>
        </p:nvSpPr>
        <p:spPr>
          <a:xfrm>
            <a:off x="838200" y="365125"/>
            <a:ext cx="10515600" cy="705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289" name="Google Shape;289;g1a49e67488f_0_59"/>
          <p:cNvSpPr txBox="1"/>
          <p:nvPr>
            <p:ph idx="1" type="body"/>
          </p:nvPr>
        </p:nvSpPr>
        <p:spPr>
          <a:xfrm>
            <a:off x="838200" y="1345474"/>
            <a:ext cx="10515600" cy="4831500"/>
          </a:xfrm>
          <a:prstGeom prst="rect">
            <a:avLst/>
          </a:prstGeom>
          <a:noFill/>
          <a:ln>
            <a:noFill/>
          </a:ln>
        </p:spPr>
        <p:txBody>
          <a:bodyPr anchorCtr="0" anchor="t" bIns="45700" lIns="91425" spcFirstLastPara="1" rIns="91425" wrap="square" tIns="45700">
            <a:noAutofit/>
          </a:bodyPr>
          <a:lstStyle/>
          <a:p>
            <a:pPr indent="2138" lvl="0" marL="190367" marR="499178" rtl="0" algn="just">
              <a:lnSpc>
                <a:spcPct val="130000"/>
              </a:lnSpc>
              <a:spcBef>
                <a:spcPts val="2085"/>
              </a:spcBef>
              <a:spcAft>
                <a:spcPts val="0"/>
              </a:spcAft>
              <a:buClr>
                <a:schemeClr val="dk1"/>
              </a:buClr>
              <a:buSzPts val="1100"/>
              <a:buFont typeface="Arial"/>
              <a:buNone/>
            </a:pPr>
            <a:r>
              <a:rPr lang="en-US" sz="1504">
                <a:latin typeface="Times New Roman"/>
                <a:ea typeface="Times New Roman"/>
                <a:cs typeface="Times New Roman"/>
                <a:sym typeface="Times New Roman"/>
              </a:rPr>
              <a:t> Road accidents are one of the most regrettable hazards in this hectic world. Road  accidents lead to numerous casualties, injuries, and fatalities each year, as well as  significant economic losses. Predicting the accident severity is one of the major tasks.  The proposed model could achieve an accuracy of 90 percent. Number of  Vehicles, Road Class, Road Surface, Lighting Conditions, Spot Weather Conditions,  Casualty Class, Sex of Casualty, Age of Casualty, Type of Vehicle are used to predict  the accident severity. This is extraordinarily beneficial for the highway authorities,  police departments and for journalists. </a:t>
            </a:r>
            <a:endParaRPr sz="1504">
              <a:latin typeface="Times New Roman"/>
              <a:ea typeface="Times New Roman"/>
              <a:cs typeface="Times New Roman"/>
              <a:sym typeface="Times New Roman"/>
            </a:endParaRPr>
          </a:p>
          <a:p>
            <a:pPr indent="0" lvl="0" marL="193667" rtl="0" algn="just">
              <a:lnSpc>
                <a:spcPct val="130000"/>
              </a:lnSpc>
              <a:spcBef>
                <a:spcPts val="1402"/>
              </a:spcBef>
              <a:spcAft>
                <a:spcPts val="0"/>
              </a:spcAft>
              <a:buClr>
                <a:schemeClr val="dk1"/>
              </a:buClr>
              <a:buSzPts val="1100"/>
              <a:buFont typeface="Arial"/>
              <a:buNone/>
            </a:pPr>
            <a:r>
              <a:rPr b="1" lang="en-US" sz="1600">
                <a:latin typeface="Times New Roman"/>
                <a:ea typeface="Times New Roman"/>
                <a:cs typeface="Times New Roman"/>
                <a:sym typeface="Times New Roman"/>
              </a:rPr>
              <a:t>5.1 Advantages </a:t>
            </a:r>
            <a:endParaRPr b="1" sz="1600">
              <a:latin typeface="Times New Roman"/>
              <a:ea typeface="Times New Roman"/>
              <a:cs typeface="Times New Roman"/>
              <a:sym typeface="Times New Roman"/>
            </a:endParaRPr>
          </a:p>
          <a:p>
            <a:pPr indent="0" lvl="0" marL="192506" rtl="0" algn="just">
              <a:lnSpc>
                <a:spcPct val="130000"/>
              </a:lnSpc>
              <a:spcBef>
                <a:spcPts val="2017"/>
              </a:spcBef>
              <a:spcAft>
                <a:spcPts val="0"/>
              </a:spcAft>
              <a:buClr>
                <a:schemeClr val="dk1"/>
              </a:buClr>
              <a:buSzPts val="1100"/>
              <a:buFont typeface="Arial"/>
              <a:buNone/>
            </a:pPr>
            <a:r>
              <a:rPr lang="en-US" sz="1504">
                <a:latin typeface="Times New Roman"/>
                <a:ea typeface="Times New Roman"/>
                <a:cs typeface="Times New Roman"/>
                <a:sym typeface="Times New Roman"/>
              </a:rPr>
              <a:t>The key advantages of this model is: </a:t>
            </a:r>
            <a:endParaRPr sz="1504">
              <a:latin typeface="Times New Roman"/>
              <a:ea typeface="Times New Roman"/>
              <a:cs typeface="Times New Roman"/>
              <a:sym typeface="Times New Roman"/>
            </a:endParaRPr>
          </a:p>
          <a:p>
            <a:pPr indent="0" lvl="0" marL="427347" rtl="0" algn="just">
              <a:lnSpc>
                <a:spcPct val="130000"/>
              </a:lnSpc>
              <a:spcBef>
                <a:spcPts val="2070"/>
              </a:spcBef>
              <a:spcAft>
                <a:spcPts val="0"/>
              </a:spcAft>
              <a:buClr>
                <a:schemeClr val="dk1"/>
              </a:buClr>
              <a:buSzPts val="1100"/>
              <a:buFont typeface="Arial"/>
              <a:buNone/>
            </a:pPr>
            <a:r>
              <a:rPr lang="en-US" sz="1504">
                <a:latin typeface="Times New Roman"/>
                <a:ea typeface="Times New Roman"/>
                <a:cs typeface="Times New Roman"/>
                <a:sym typeface="Times New Roman"/>
              </a:rPr>
              <a:t>∙ Early accident severity prediction </a:t>
            </a:r>
            <a:endParaRPr sz="1504">
              <a:latin typeface="Times New Roman"/>
              <a:ea typeface="Times New Roman"/>
              <a:cs typeface="Times New Roman"/>
              <a:sym typeface="Times New Roman"/>
            </a:endParaRPr>
          </a:p>
          <a:p>
            <a:pPr indent="0" lvl="0" marL="427347" rtl="0" algn="just">
              <a:lnSpc>
                <a:spcPct val="130000"/>
              </a:lnSpc>
              <a:spcBef>
                <a:spcPts val="882"/>
              </a:spcBef>
              <a:spcAft>
                <a:spcPts val="0"/>
              </a:spcAft>
              <a:buClr>
                <a:schemeClr val="dk1"/>
              </a:buClr>
              <a:buSzPts val="1100"/>
              <a:buFont typeface="Arial"/>
              <a:buNone/>
            </a:pPr>
            <a:r>
              <a:rPr lang="en-US" sz="1504">
                <a:latin typeface="Times New Roman"/>
                <a:ea typeface="Times New Roman"/>
                <a:cs typeface="Times New Roman"/>
                <a:sym typeface="Times New Roman"/>
              </a:rPr>
              <a:t>∙ No expert knowledge required </a:t>
            </a:r>
            <a:endParaRPr sz="1504">
              <a:latin typeface="Times New Roman"/>
              <a:ea typeface="Times New Roman"/>
              <a:cs typeface="Times New Roman"/>
              <a:sym typeface="Times New Roman"/>
            </a:endParaRPr>
          </a:p>
          <a:p>
            <a:pPr indent="0" lvl="0" marL="427347" rtl="0" algn="just">
              <a:lnSpc>
                <a:spcPct val="130000"/>
              </a:lnSpc>
              <a:spcBef>
                <a:spcPts val="885"/>
              </a:spcBef>
              <a:spcAft>
                <a:spcPts val="0"/>
              </a:spcAft>
              <a:buClr>
                <a:schemeClr val="dk1"/>
              </a:buClr>
              <a:buSzPts val="1100"/>
              <a:buFont typeface="Arial"/>
              <a:buNone/>
            </a:pPr>
            <a:r>
              <a:rPr lang="en-US" sz="1504">
                <a:latin typeface="Times New Roman"/>
                <a:ea typeface="Times New Roman"/>
                <a:cs typeface="Times New Roman"/>
                <a:sym typeface="Times New Roman"/>
              </a:rPr>
              <a:t>∙ Can be access the model anytime and anywhere </a:t>
            </a:r>
            <a:endParaRPr sz="1504">
              <a:latin typeface="Times New Roman"/>
              <a:ea typeface="Times New Roman"/>
              <a:cs typeface="Times New Roman"/>
              <a:sym typeface="Times New Roman"/>
            </a:endParaRPr>
          </a:p>
          <a:p>
            <a:pPr indent="0" lvl="0" marL="427347" rtl="0" algn="just">
              <a:lnSpc>
                <a:spcPct val="130000"/>
              </a:lnSpc>
              <a:spcBef>
                <a:spcPts val="870"/>
              </a:spcBef>
              <a:spcAft>
                <a:spcPts val="0"/>
              </a:spcAft>
              <a:buClr>
                <a:schemeClr val="dk1"/>
              </a:buClr>
              <a:buSzPts val="1100"/>
              <a:buFont typeface="Arial"/>
              <a:buNone/>
            </a:pPr>
            <a:r>
              <a:rPr lang="en-US" sz="1504">
                <a:latin typeface="Times New Roman"/>
                <a:ea typeface="Times New Roman"/>
                <a:cs typeface="Times New Roman"/>
                <a:sym typeface="Times New Roman"/>
              </a:rPr>
              <a:t>∙ Can be access the previous predictions </a:t>
            </a:r>
            <a:endParaRPr sz="1504">
              <a:latin typeface="Times New Roman"/>
              <a:ea typeface="Times New Roman"/>
              <a:cs typeface="Times New Roman"/>
              <a:sym typeface="Times New Roman"/>
            </a:endParaRPr>
          </a:p>
          <a:p>
            <a:pPr indent="0" lvl="0" marL="427347" rtl="0" algn="just">
              <a:lnSpc>
                <a:spcPct val="130000"/>
              </a:lnSpc>
              <a:spcBef>
                <a:spcPts val="882"/>
              </a:spcBef>
              <a:spcAft>
                <a:spcPts val="0"/>
              </a:spcAft>
              <a:buClr>
                <a:schemeClr val="dk1"/>
              </a:buClr>
              <a:buSzPts val="1100"/>
              <a:buFont typeface="Arial"/>
              <a:buNone/>
            </a:pPr>
            <a:r>
              <a:rPr lang="en-US" sz="1504">
                <a:latin typeface="Times New Roman"/>
                <a:ea typeface="Times New Roman"/>
                <a:cs typeface="Times New Roman"/>
                <a:sym typeface="Times New Roman"/>
              </a:rPr>
              <a:t>∙ Can send mail immediately to the respective authority.</a:t>
            </a:r>
            <a:endParaRPr sz="2900">
              <a:latin typeface="Times New Roman"/>
              <a:ea typeface="Times New Roman"/>
              <a:cs typeface="Times New Roman"/>
              <a:sym typeface="Times New Roman"/>
            </a:endParaRPr>
          </a:p>
        </p:txBody>
      </p:sp>
      <p:sp>
        <p:nvSpPr>
          <p:cNvPr id="290" name="Google Shape;290;g1a49e67488f_0_5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3"/>
          <p:cNvSpPr txBox="1"/>
          <p:nvPr>
            <p:ph type="title"/>
          </p:nvPr>
        </p:nvSpPr>
        <p:spPr>
          <a:xfrm>
            <a:off x="576942" y="306818"/>
            <a:ext cx="10515600" cy="39252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Times New Roman"/>
              <a:buNone/>
            </a:pPr>
            <a:br>
              <a:rPr b="1" lang="en-US" sz="3200">
                <a:latin typeface="Times New Roman"/>
                <a:ea typeface="Times New Roman"/>
                <a:cs typeface="Times New Roman"/>
                <a:sym typeface="Times New Roman"/>
              </a:rPr>
            </a:br>
            <a:r>
              <a:rPr b="1" lang="en-US" sz="3200">
                <a:latin typeface="Times New Roman"/>
                <a:ea typeface="Times New Roman"/>
                <a:cs typeface="Times New Roman"/>
                <a:sym typeface="Times New Roman"/>
              </a:rPr>
              <a:t>References</a:t>
            </a:r>
            <a:endParaRPr b="1" sz="3200">
              <a:latin typeface="Times New Roman"/>
              <a:ea typeface="Times New Roman"/>
              <a:cs typeface="Times New Roman"/>
              <a:sym typeface="Times New Roman"/>
            </a:endParaRPr>
          </a:p>
        </p:txBody>
      </p:sp>
      <p:graphicFrame>
        <p:nvGraphicFramePr>
          <p:cNvPr id="296" name="Google Shape;296;p33"/>
          <p:cNvGraphicFramePr/>
          <p:nvPr/>
        </p:nvGraphicFramePr>
        <p:xfrm>
          <a:off x="265611" y="196260"/>
          <a:ext cx="3000000" cy="3000000"/>
        </p:xfrm>
        <a:graphic>
          <a:graphicData uri="http://schemas.openxmlformats.org/drawingml/2006/table">
            <a:tbl>
              <a:tblPr>
                <a:noFill/>
                <a:tableStyleId>{1A5C2CF7-66FA-4206-B37D-C6D4C52465C7}</a:tableStyleId>
              </a:tblPr>
              <a:tblGrid>
                <a:gridCol w="11545400"/>
              </a:tblGrid>
              <a:tr h="6570625">
                <a:tc>
                  <a:txBody>
                    <a:bodyPr/>
                    <a:lstStyle/>
                    <a:p>
                      <a:pPr indent="0" lvl="0" marL="0" marR="0" rtl="0" algn="l">
                        <a:spcBef>
                          <a:spcPts val="0"/>
                        </a:spcBef>
                        <a:spcAft>
                          <a:spcPts val="0"/>
                        </a:spcAft>
                        <a:buNone/>
                      </a:pPr>
                      <a:r>
                        <a:t/>
                      </a:r>
                      <a:endParaRPr sz="1800"/>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97" name="Google Shape;297;p33"/>
          <p:cNvSpPr txBox="1"/>
          <p:nvPr>
            <p:ph idx="1" type="body"/>
          </p:nvPr>
        </p:nvSpPr>
        <p:spPr>
          <a:xfrm>
            <a:off x="668382" y="809897"/>
            <a:ext cx="10515600" cy="5546452"/>
          </a:xfrm>
          <a:prstGeom prst="rect">
            <a:avLst/>
          </a:prstGeom>
          <a:noFill/>
          <a:ln>
            <a:noFill/>
          </a:ln>
        </p:spPr>
        <p:txBody>
          <a:bodyPr anchorCtr="0" anchor="t" bIns="45700" lIns="91425" spcFirstLastPara="1" rIns="91425" wrap="square" tIns="45700">
            <a:noAutofit/>
          </a:bodyPr>
          <a:lstStyle/>
          <a:p>
            <a:pPr indent="0" lvl="0" marL="0" marR="642194" rtl="0" algn="just">
              <a:lnSpc>
                <a:spcPct val="150000"/>
              </a:lnSpc>
              <a:spcBef>
                <a:spcPts val="1000"/>
              </a:spcBef>
              <a:spcAft>
                <a:spcPts val="0"/>
              </a:spcAft>
              <a:buClr>
                <a:schemeClr val="dk1"/>
              </a:buClr>
              <a:buSzPts val="1100"/>
              <a:buNone/>
            </a:pPr>
            <a:r>
              <a:t/>
            </a:r>
            <a:endParaRPr sz="1900">
              <a:latin typeface="Times New Roman"/>
              <a:ea typeface="Times New Roman"/>
              <a:cs typeface="Times New Roman"/>
              <a:sym typeface="Times New Roman"/>
            </a:endParaRPr>
          </a:p>
          <a:p>
            <a:pPr indent="0" lvl="0" marL="0" marR="642194" rtl="0" algn="just">
              <a:lnSpc>
                <a:spcPct val="150000"/>
              </a:lnSpc>
              <a:spcBef>
                <a:spcPts val="1000"/>
              </a:spcBef>
              <a:spcAft>
                <a:spcPts val="0"/>
              </a:spcAft>
              <a:buClr>
                <a:schemeClr val="dk1"/>
              </a:buClr>
              <a:buSzPts val="1100"/>
              <a:buNone/>
            </a:pPr>
            <a:r>
              <a:rPr lang="en-US" sz="1504">
                <a:latin typeface="Times"/>
                <a:ea typeface="Times"/>
                <a:cs typeface="Times"/>
                <a:sym typeface="Times"/>
              </a:rPr>
              <a:t>[1] Mubariz mansoor, Muhammad umar , Saima sadiq , Abid isaq, Saleem ullah,   Hamza, and Carmen, "RFCNN: Traffic Accident Severity Prediction Based on   Decision Level Fusion of Machine and Deep Learning Model", Digital Object   Identifier 10.1109/ACCESS.2021.3112546. </a:t>
            </a:r>
            <a:endParaRPr sz="1504">
              <a:latin typeface="Times"/>
              <a:ea typeface="Times"/>
              <a:cs typeface="Times"/>
              <a:sym typeface="Times"/>
            </a:endParaRPr>
          </a:p>
          <a:p>
            <a:pPr indent="0" lvl="0" marL="0" marR="642194" rtl="0" algn="just">
              <a:lnSpc>
                <a:spcPct val="150000"/>
              </a:lnSpc>
              <a:spcBef>
                <a:spcPts val="1000"/>
              </a:spcBef>
              <a:spcAft>
                <a:spcPts val="0"/>
              </a:spcAft>
              <a:buClr>
                <a:schemeClr val="dk1"/>
              </a:buClr>
              <a:buSzPts val="1100"/>
              <a:buFont typeface="Arial"/>
              <a:buNone/>
            </a:pPr>
            <a:r>
              <a:rPr lang="en-US" sz="1504">
                <a:latin typeface="Times"/>
                <a:ea typeface="Times"/>
                <a:cs typeface="Times"/>
                <a:sym typeface="Times"/>
              </a:rPr>
              <a:t>[2] Sachin Kumar and Durga Toshniwal, "A data mining framework to analyze road   accident data", DOI 10.1186/s40537-015-0035-y </a:t>
            </a:r>
            <a:endParaRPr sz="1504">
              <a:latin typeface="Times"/>
              <a:ea typeface="Times"/>
              <a:cs typeface="Times"/>
              <a:sym typeface="Times"/>
            </a:endParaRPr>
          </a:p>
          <a:p>
            <a:pPr indent="0" lvl="0" marL="0" marR="475015" rtl="0" algn="just">
              <a:lnSpc>
                <a:spcPct val="150000"/>
              </a:lnSpc>
              <a:spcBef>
                <a:spcPts val="1000"/>
              </a:spcBef>
              <a:spcAft>
                <a:spcPts val="0"/>
              </a:spcAft>
              <a:buClr>
                <a:schemeClr val="dk1"/>
              </a:buClr>
              <a:buSzPts val="1100"/>
              <a:buNone/>
            </a:pPr>
            <a:r>
              <a:rPr lang="en-US" sz="1504">
                <a:latin typeface="Times"/>
                <a:ea typeface="Times"/>
                <a:cs typeface="Times"/>
                <a:sym typeface="Times"/>
              </a:rPr>
              <a:t>[3] Shakil Ahmed, Md Akbar Hossain, Md Mafijul Islam Bhuiyan, Sayan Kumar Ray,   "A Comparative Study of Machine Learning Algorithms to Predict Road Accident   Severity", 978-1-6654-6667-7/21/$31.00 ©2021 IEEE DOI 10.1109/IUCC-CIT-  DSCI-SmartCNS55181.2021.00069 </a:t>
            </a:r>
            <a:endParaRPr sz="1504">
              <a:latin typeface="Times"/>
              <a:ea typeface="Times"/>
              <a:cs typeface="Times"/>
              <a:sym typeface="Times"/>
            </a:endParaRPr>
          </a:p>
          <a:p>
            <a:pPr indent="0" lvl="0" marL="0" marR="475015" rtl="0" algn="just">
              <a:lnSpc>
                <a:spcPct val="150000"/>
              </a:lnSpc>
              <a:spcBef>
                <a:spcPts val="1000"/>
              </a:spcBef>
              <a:spcAft>
                <a:spcPts val="0"/>
              </a:spcAft>
              <a:buClr>
                <a:schemeClr val="dk1"/>
              </a:buClr>
              <a:buSzPts val="1100"/>
              <a:buFont typeface="Arial"/>
              <a:buNone/>
            </a:pPr>
            <a:r>
              <a:rPr lang="en-US" sz="1504">
                <a:latin typeface="Times"/>
                <a:ea typeface="Times"/>
                <a:cs typeface="Times"/>
                <a:sym typeface="Times"/>
              </a:rPr>
              <a:t>[4] Accident Data Analysis to Develop Target Groups For Countermeasures, Max   Cameron </a:t>
            </a:r>
            <a:endParaRPr sz="1504">
              <a:latin typeface="Times"/>
              <a:ea typeface="Times"/>
              <a:cs typeface="Times"/>
              <a:sym typeface="Times"/>
            </a:endParaRPr>
          </a:p>
          <a:p>
            <a:pPr indent="0" lvl="0" marL="0" marR="627646" rtl="0" algn="just">
              <a:lnSpc>
                <a:spcPct val="150000"/>
              </a:lnSpc>
              <a:spcBef>
                <a:spcPts val="1000"/>
              </a:spcBef>
              <a:spcAft>
                <a:spcPts val="0"/>
              </a:spcAft>
              <a:buClr>
                <a:schemeClr val="dk1"/>
              </a:buClr>
              <a:buSzPts val="1100"/>
              <a:buFont typeface="Arial"/>
              <a:buNone/>
            </a:pPr>
            <a:r>
              <a:rPr lang="en-US" sz="1504">
                <a:latin typeface="Times"/>
                <a:ea typeface="Times"/>
                <a:cs typeface="Times"/>
                <a:sym typeface="Times"/>
              </a:rPr>
              <a:t>[5] Mohamed K Nour, Atif Naseer, Basem Alkazemi, Muhammad, "Road Traffic   Accidents Injury Data Analytics", (IJACSA) International Journal of Advanced   Computer Science and Applications, Vol. 11, No. 12, 2020 </a:t>
            </a:r>
            <a:endParaRPr sz="1504">
              <a:latin typeface="Times"/>
              <a:ea typeface="Times"/>
              <a:cs typeface="Times"/>
              <a:sym typeface="Times"/>
            </a:endParaRPr>
          </a:p>
          <a:p>
            <a:pPr indent="0" lvl="0" marL="0" rtl="0" algn="l">
              <a:lnSpc>
                <a:spcPct val="90000"/>
              </a:lnSpc>
              <a:spcBef>
                <a:spcPts val="1000"/>
              </a:spcBef>
              <a:spcAft>
                <a:spcPts val="0"/>
              </a:spcAft>
              <a:buClr>
                <a:schemeClr val="dk1"/>
              </a:buClr>
              <a:buSzPts val="2000"/>
              <a:buNone/>
            </a:pPr>
            <a:r>
              <a:rPr lang="en-US" sz="1504">
                <a:latin typeface="Times"/>
                <a:ea typeface="Times"/>
                <a:cs typeface="Times"/>
                <a:sym typeface="Times"/>
              </a:rPr>
              <a:t>[6] A. Mehdizadeh, M. Cai, Q. Hu, M. A. A. Yazdi, N. Mohabbati-Kalejahi, A. Vinel,   S. E. Rigdon, K. C. Davis, and F. M. Megahed, “A review of data analytic based   applications in road traffic safety. Part 1: Descriptive and predictive modeling,”   Sensors (Switzerland), vol. 20,    no. 4, pp. 1–24, 2020. </a:t>
            </a:r>
            <a:br>
              <a:rPr lang="en-US" sz="2000"/>
            </a:br>
            <a:endParaRPr sz="1900">
              <a:latin typeface="Times New Roman"/>
              <a:ea typeface="Times New Roman"/>
              <a:cs typeface="Times New Roman"/>
              <a:sym typeface="Times New Roman"/>
            </a:endParaRPr>
          </a:p>
        </p:txBody>
      </p:sp>
      <p:sp>
        <p:nvSpPr>
          <p:cNvPr id="298" name="Google Shape;298;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graphicFrame>
        <p:nvGraphicFramePr>
          <p:cNvPr id="303" name="Google Shape;303;p34"/>
          <p:cNvGraphicFramePr/>
          <p:nvPr/>
        </p:nvGraphicFramePr>
        <p:xfrm>
          <a:off x="265611" y="196260"/>
          <a:ext cx="3000000" cy="3000000"/>
        </p:xfrm>
        <a:graphic>
          <a:graphicData uri="http://schemas.openxmlformats.org/drawingml/2006/table">
            <a:tbl>
              <a:tblPr>
                <a:noFill/>
                <a:tableStyleId>{1A5C2CF7-66FA-4206-B37D-C6D4C52465C7}</a:tableStyleId>
              </a:tblPr>
              <a:tblGrid>
                <a:gridCol w="11545400"/>
              </a:tblGrid>
              <a:tr h="6570625">
                <a:tc>
                  <a:txBody>
                    <a:bodyPr/>
                    <a:lstStyle/>
                    <a:p>
                      <a:pPr indent="0" lvl="0" marL="0" marR="0" rtl="0" algn="l">
                        <a:spcBef>
                          <a:spcPts val="0"/>
                        </a:spcBef>
                        <a:spcAft>
                          <a:spcPts val="0"/>
                        </a:spcAft>
                        <a:buNone/>
                      </a:pPr>
                      <a:r>
                        <a:rPr lang="en-US" sz="1800"/>
                        <a:t> </a:t>
                      </a:r>
                      <a:endParaRPr sz="1800"/>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04" name="Google Shape;304;p34"/>
          <p:cNvSpPr txBox="1"/>
          <p:nvPr/>
        </p:nvSpPr>
        <p:spPr>
          <a:xfrm>
            <a:off x="668382" y="1541417"/>
            <a:ext cx="10515600" cy="4217534"/>
          </a:xfrm>
          <a:prstGeom prst="rect">
            <a:avLst/>
          </a:prstGeom>
          <a:noFill/>
          <a:ln>
            <a:noFill/>
          </a:ln>
        </p:spPr>
        <p:txBody>
          <a:bodyPr anchorCtr="0" anchor="t" bIns="45700" lIns="91425" spcFirstLastPara="1" rIns="91425" wrap="square" tIns="45700">
            <a:noAutofit/>
          </a:bodyPr>
          <a:lstStyle/>
          <a:p>
            <a:pPr indent="0" lvl="0" marL="0" marR="472511" rtl="0" algn="just">
              <a:lnSpc>
                <a:spcPct val="150000"/>
              </a:lnSpc>
              <a:spcBef>
                <a:spcPts val="0"/>
              </a:spcBef>
              <a:spcAft>
                <a:spcPts val="0"/>
              </a:spcAft>
              <a:buNone/>
            </a:pPr>
            <a:r>
              <a:rPr lang="en-US" sz="1500">
                <a:solidFill>
                  <a:schemeClr val="dk1"/>
                </a:solidFill>
                <a:latin typeface="Times"/>
                <a:ea typeface="Times"/>
                <a:cs typeface="Times"/>
                <a:sym typeface="Times"/>
              </a:rPr>
              <a:t>[7] Q. Hu, M. Cai, N. Mohabbati-Kalejahi, A. Mehdizadeh, M. A. A. Yazdi, A. Vinel,   S. E. Rigdon, K. C. Davis, and F. M. Megahed, “A review of data analytic   applications in road traffic safety. Part 2: Prescriptive modeling,” Sensors   (Switzerland), vol. 20, no. 4, pp. 1–19, 2020. </a:t>
            </a:r>
            <a:endParaRPr sz="1500">
              <a:solidFill>
                <a:schemeClr val="dk1"/>
              </a:solidFill>
              <a:latin typeface="Times"/>
              <a:ea typeface="Times"/>
              <a:cs typeface="Times"/>
              <a:sym typeface="Times"/>
            </a:endParaRPr>
          </a:p>
          <a:p>
            <a:pPr indent="0" lvl="0" marL="0" marR="472511" rtl="0" algn="just">
              <a:lnSpc>
                <a:spcPct val="150000"/>
              </a:lnSpc>
              <a:spcBef>
                <a:spcPts val="0"/>
              </a:spcBef>
              <a:spcAft>
                <a:spcPts val="0"/>
              </a:spcAft>
              <a:buClr>
                <a:schemeClr val="dk1"/>
              </a:buClr>
              <a:buSzPts val="1100"/>
              <a:buFont typeface="Arial"/>
              <a:buNone/>
            </a:pPr>
            <a:r>
              <a:t/>
            </a:r>
            <a:endParaRPr sz="1500">
              <a:solidFill>
                <a:schemeClr val="dk1"/>
              </a:solidFill>
              <a:latin typeface="Times"/>
              <a:ea typeface="Times"/>
              <a:cs typeface="Times"/>
              <a:sym typeface="Times"/>
            </a:endParaRPr>
          </a:p>
          <a:p>
            <a:pPr indent="0" lvl="0" marL="0" marR="0" rtl="0" algn="l">
              <a:lnSpc>
                <a:spcPct val="150000"/>
              </a:lnSpc>
              <a:spcBef>
                <a:spcPts val="0"/>
              </a:spcBef>
              <a:spcAft>
                <a:spcPts val="0"/>
              </a:spcAft>
              <a:buNone/>
            </a:pPr>
            <a:r>
              <a:rPr lang="en-US" sz="1500">
                <a:solidFill>
                  <a:schemeClr val="dk1"/>
                </a:solidFill>
                <a:latin typeface="Times"/>
                <a:ea typeface="Times"/>
                <a:cs typeface="Times"/>
                <a:sym typeface="Times"/>
              </a:rPr>
              <a:t>[8] J. Ma, Y. Ding, J. C. Cheng, Y. Tan, V. J. Gan, and J. Zhang, “Analyzing the   Leading Causes of Traffic Fatalities Using XGBoost and Grid-Based Analysis: A   City Management Perspective,” IEEE Access, vol. 7, pp. 148 059–148 072, 2019. </a:t>
            </a:r>
            <a:endParaRPr sz="1500">
              <a:solidFill>
                <a:schemeClr val="dk1"/>
              </a:solidFill>
              <a:latin typeface="Times"/>
              <a:ea typeface="Times"/>
              <a:cs typeface="Times"/>
              <a:sym typeface="Times"/>
            </a:endParaRPr>
          </a:p>
          <a:p>
            <a:pPr indent="0" lvl="0" marL="0" marR="512466" rtl="0" algn="just">
              <a:lnSpc>
                <a:spcPct val="150000"/>
              </a:lnSpc>
              <a:spcBef>
                <a:spcPts val="1000"/>
              </a:spcBef>
              <a:spcAft>
                <a:spcPts val="0"/>
              </a:spcAft>
              <a:buNone/>
            </a:pPr>
            <a:r>
              <a:rPr lang="en-US" sz="1500">
                <a:solidFill>
                  <a:schemeClr val="dk1"/>
                </a:solidFill>
                <a:latin typeface="Times"/>
                <a:ea typeface="Times"/>
                <a:cs typeface="Times"/>
                <a:sym typeface="Times"/>
              </a:rPr>
              <a:t>[9] N. Zagorodnikh, A. Novikov, and A. Yastrebkov, “Algorithm and software for   identifying accident-prone road sections,” Transp. Res. Procedia, vol. 36, pp. 817–  825, 2018. [Online]. Available: </a:t>
            </a:r>
            <a:r>
              <a:rPr lang="en-US" sz="1500" u="sng">
                <a:solidFill>
                  <a:srgbClr val="0563C1"/>
                </a:solidFill>
                <a:latin typeface="Times"/>
                <a:ea typeface="Times"/>
                <a:cs typeface="Times"/>
                <a:sym typeface="Times"/>
              </a:rPr>
              <a:t>https://doi.org/10.1016/j.trpro.2018.12.074</a:t>
            </a:r>
            <a:r>
              <a:rPr lang="en-US" sz="1500">
                <a:solidFill>
                  <a:schemeClr val="dk1"/>
                </a:solidFill>
                <a:latin typeface="Times"/>
                <a:ea typeface="Times"/>
                <a:cs typeface="Times"/>
                <a:sym typeface="Times"/>
              </a:rPr>
              <a:t>. </a:t>
            </a:r>
            <a:endParaRPr sz="1500">
              <a:solidFill>
                <a:schemeClr val="dk1"/>
              </a:solidFill>
              <a:latin typeface="Times"/>
              <a:ea typeface="Times"/>
              <a:cs typeface="Times"/>
              <a:sym typeface="Times"/>
            </a:endParaRPr>
          </a:p>
          <a:p>
            <a:pPr indent="0" lvl="0" marL="0" marR="512466" rtl="0" algn="just">
              <a:lnSpc>
                <a:spcPct val="150000"/>
              </a:lnSpc>
              <a:spcBef>
                <a:spcPts val="1000"/>
              </a:spcBef>
              <a:spcAft>
                <a:spcPts val="0"/>
              </a:spcAft>
              <a:buClr>
                <a:schemeClr val="dk1"/>
              </a:buClr>
              <a:buSzPts val="1100"/>
              <a:buFont typeface="Arial"/>
              <a:buNone/>
            </a:pPr>
            <a:r>
              <a:t/>
            </a:r>
            <a:endParaRPr sz="1500">
              <a:solidFill>
                <a:schemeClr val="dk1"/>
              </a:solidFill>
              <a:latin typeface="Times"/>
              <a:ea typeface="Times"/>
              <a:cs typeface="Times"/>
              <a:sym typeface="Times"/>
            </a:endParaRPr>
          </a:p>
          <a:p>
            <a:pPr indent="0" lvl="0" marL="0" marR="0" rtl="0" algn="l">
              <a:lnSpc>
                <a:spcPct val="150000"/>
              </a:lnSpc>
              <a:spcBef>
                <a:spcPts val="0"/>
              </a:spcBef>
              <a:spcAft>
                <a:spcPts val="0"/>
              </a:spcAft>
              <a:buNone/>
            </a:pPr>
            <a:r>
              <a:rPr lang="en-US" sz="1500">
                <a:solidFill>
                  <a:schemeClr val="dk1"/>
                </a:solidFill>
                <a:latin typeface="Times"/>
                <a:ea typeface="Times"/>
                <a:cs typeface="Times"/>
                <a:sym typeface="Times"/>
              </a:rPr>
              <a:t>[10] L. G. Cuenca, E. Puertas, N. Aliane, and J. F. Andres, “Traffic Accidents   Classification and Injury Severity Prediction,” in 2018 3rd IEEE Int. Conf. Intell.   Transp. Eng. ICITE 2018, 2018, pp. 52–57 </a:t>
            </a:r>
            <a:br>
              <a:rPr lang="en-US" sz="2800">
                <a:solidFill>
                  <a:schemeClr val="dk1"/>
                </a:solidFill>
                <a:latin typeface="Calibri"/>
                <a:ea typeface="Calibri"/>
                <a:cs typeface="Calibri"/>
                <a:sym typeface="Calibri"/>
              </a:rPr>
            </a:br>
            <a:br>
              <a:rPr lang="en-US" sz="2800">
                <a:solidFill>
                  <a:schemeClr val="dk1"/>
                </a:solidFill>
                <a:latin typeface="Calibri"/>
                <a:ea typeface="Calibri"/>
                <a:cs typeface="Calibri"/>
                <a:sym typeface="Calibri"/>
              </a:rPr>
            </a:br>
            <a:r>
              <a:rPr lang="en-US" sz="2800">
                <a:solidFill>
                  <a:schemeClr val="dk1"/>
                </a:solidFill>
                <a:latin typeface="Calibri"/>
                <a:ea typeface="Calibri"/>
                <a:cs typeface="Calibri"/>
                <a:sym typeface="Calibri"/>
              </a:rPr>
              <a:t> </a:t>
            </a:r>
            <a:br>
              <a:rPr lang="en-US" sz="2800">
                <a:solidFill>
                  <a:schemeClr val="dk1"/>
                </a:solidFill>
                <a:latin typeface="Calibri"/>
                <a:ea typeface="Calibri"/>
                <a:cs typeface="Calibri"/>
                <a:sym typeface="Calibri"/>
              </a:rPr>
            </a:br>
            <a:r>
              <a:rPr b="1" lang="en-US" sz="2800">
                <a:solidFill>
                  <a:schemeClr val="dk1"/>
                </a:solidFill>
                <a:latin typeface="Calibri"/>
                <a:ea typeface="Calibri"/>
                <a:cs typeface="Calibri"/>
                <a:sym typeface="Calibri"/>
              </a:rPr>
              <a:t> </a:t>
            </a:r>
            <a:br>
              <a:rPr b="1" lang="en-US" sz="2800">
                <a:solidFill>
                  <a:schemeClr val="dk1"/>
                </a:solidFill>
                <a:latin typeface="Calibri"/>
                <a:ea typeface="Calibri"/>
                <a:cs typeface="Calibri"/>
                <a:sym typeface="Calibri"/>
              </a:rPr>
            </a:br>
            <a:br>
              <a:rPr lang="en-US" sz="2000">
                <a:solidFill>
                  <a:schemeClr val="dk1"/>
                </a:solidFill>
                <a:latin typeface="Calibri"/>
                <a:ea typeface="Calibri"/>
                <a:cs typeface="Calibri"/>
                <a:sym typeface="Calibri"/>
              </a:rPr>
            </a:br>
            <a:r>
              <a:rPr lang="en-US" sz="1900">
                <a:solidFill>
                  <a:schemeClr val="dk1"/>
                </a:solidFill>
                <a:latin typeface="Times New Roman"/>
                <a:ea typeface="Times New Roman"/>
                <a:cs typeface="Times New Roman"/>
                <a:sym typeface="Times New Roman"/>
              </a:rPr>
              <a:t> </a:t>
            </a:r>
            <a:br>
              <a:rPr lang="en-US" sz="1900">
                <a:solidFill>
                  <a:schemeClr val="dk1"/>
                </a:solidFill>
                <a:latin typeface="Times New Roman"/>
                <a:ea typeface="Times New Roman"/>
                <a:cs typeface="Times New Roman"/>
                <a:sym typeface="Times New Roman"/>
              </a:rPr>
            </a:br>
            <a:br>
              <a:rPr lang="en-US" sz="2800">
                <a:solidFill>
                  <a:schemeClr val="dk1"/>
                </a:solidFill>
                <a:latin typeface="Calibri"/>
                <a:ea typeface="Calibri"/>
                <a:cs typeface="Calibri"/>
                <a:sym typeface="Calibri"/>
              </a:rPr>
            </a:br>
            <a:r>
              <a:rPr lang="en-US" sz="2800">
                <a:solidFill>
                  <a:schemeClr val="dk1"/>
                </a:solidFill>
                <a:latin typeface="Calibri"/>
                <a:ea typeface="Calibri"/>
                <a:cs typeface="Calibri"/>
                <a:sym typeface="Calibri"/>
              </a:rPr>
              <a:t> </a:t>
            </a:r>
            <a:br>
              <a:rPr lang="en-US" sz="2000">
                <a:solidFill>
                  <a:schemeClr val="dk1"/>
                </a:solidFill>
                <a:latin typeface="Calibri"/>
                <a:ea typeface="Calibri"/>
                <a:cs typeface="Calibri"/>
                <a:sym typeface="Calibri"/>
              </a:rPr>
            </a:br>
            <a:br>
              <a:rPr lang="en-US" sz="2000">
                <a:solidFill>
                  <a:schemeClr val="dk1"/>
                </a:solidFill>
                <a:latin typeface="Calibri"/>
                <a:ea typeface="Calibri"/>
                <a:cs typeface="Calibri"/>
                <a:sym typeface="Calibri"/>
              </a:rPr>
            </a:br>
            <a:br>
              <a:rPr lang="en-US" sz="2000">
                <a:solidFill>
                  <a:schemeClr val="dk1"/>
                </a:solidFill>
                <a:latin typeface="Calibri"/>
                <a:ea typeface="Calibri"/>
                <a:cs typeface="Calibri"/>
                <a:sym typeface="Calibri"/>
              </a:rPr>
            </a:br>
            <a:r>
              <a:rPr lang="en-US" sz="1900">
                <a:solidFill>
                  <a:schemeClr val="dk1"/>
                </a:solidFill>
                <a:latin typeface="Times New Roman"/>
                <a:ea typeface="Times New Roman"/>
                <a:cs typeface="Times New Roman"/>
                <a:sym typeface="Times New Roman"/>
              </a:rPr>
              <a:t> </a:t>
            </a:r>
            <a:br>
              <a:rPr lang="en-US" sz="2000">
                <a:solidFill>
                  <a:schemeClr val="dk1"/>
                </a:solidFill>
                <a:latin typeface="Calibri"/>
                <a:ea typeface="Calibri"/>
                <a:cs typeface="Calibri"/>
                <a:sym typeface="Calibri"/>
              </a:rPr>
            </a:br>
            <a:br>
              <a:rPr lang="en-US" sz="2000">
                <a:solidFill>
                  <a:schemeClr val="dk1"/>
                </a:solidFill>
                <a:latin typeface="Calibri"/>
                <a:ea typeface="Calibri"/>
                <a:cs typeface="Calibri"/>
                <a:sym typeface="Calibri"/>
              </a:rPr>
            </a:br>
            <a:endParaRPr sz="1900">
              <a:solidFill>
                <a:schemeClr val="dk1"/>
              </a:solidFill>
              <a:latin typeface="Times New Roman"/>
              <a:ea typeface="Times New Roman"/>
              <a:cs typeface="Times New Roman"/>
              <a:sym typeface="Times New Roman"/>
            </a:endParaRPr>
          </a:p>
        </p:txBody>
      </p:sp>
      <p:sp>
        <p:nvSpPr>
          <p:cNvPr id="305" name="Google Shape;305;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6" name="Google Shape;306;p34"/>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07" name="Google Shape;307;p34"/>
          <p:cNvSpPr txBox="1"/>
          <p:nvPr/>
        </p:nvSpPr>
        <p:spPr>
          <a:xfrm>
            <a:off x="668382" y="417375"/>
            <a:ext cx="10515600" cy="3925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Times New Roman"/>
              <a:buNone/>
            </a:pPr>
            <a:r>
              <a:rPr b="1" lang="en-US" sz="3200">
                <a:solidFill>
                  <a:schemeClr val="dk1"/>
                </a:solidFill>
                <a:latin typeface="Times New Roman"/>
                <a:ea typeface="Times New Roman"/>
                <a:cs typeface="Times New Roman"/>
                <a:sym typeface="Times New Roman"/>
              </a:rPr>
              <a:t>References contd..  </a:t>
            </a:r>
            <a:endParaRPr/>
          </a:p>
          <a:p>
            <a:pPr indent="0" lvl="0" marL="0" marR="0" rtl="0" algn="l">
              <a:lnSpc>
                <a:spcPct val="90000"/>
              </a:lnSpc>
              <a:spcBef>
                <a:spcPts val="0"/>
              </a:spcBef>
              <a:spcAft>
                <a:spcPts val="0"/>
              </a:spcAft>
              <a:buClr>
                <a:schemeClr val="dk1"/>
              </a:buClr>
              <a:buSzPts val="3200"/>
              <a:buFont typeface="Calibri"/>
              <a:buNone/>
            </a:pPr>
            <a:r>
              <a:t/>
            </a:r>
            <a:endParaRPr b="1" sz="32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5"/>
          <p:cNvSpPr/>
          <p:nvPr/>
        </p:nvSpPr>
        <p:spPr>
          <a:xfrm>
            <a:off x="744584" y="901337"/>
            <a:ext cx="10332720" cy="5682343"/>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5000">
                <a:solidFill>
                  <a:schemeClr val="dk1"/>
                </a:solidFill>
                <a:latin typeface="Times New Roman"/>
                <a:ea typeface="Times New Roman"/>
                <a:cs typeface="Times New Roman"/>
                <a:sym typeface="Times New Roman"/>
              </a:rPr>
              <a:t>Thank you☺</a:t>
            </a:r>
            <a:endParaRPr b="1" sz="5000">
              <a:solidFill>
                <a:schemeClr val="dk1"/>
              </a:solidFill>
              <a:latin typeface="Times New Roman"/>
              <a:ea typeface="Times New Roman"/>
              <a:cs typeface="Times New Roman"/>
              <a:sym typeface="Times New Roman"/>
            </a:endParaRPr>
          </a:p>
        </p:txBody>
      </p:sp>
      <p:sp>
        <p:nvSpPr>
          <p:cNvPr id="313" name="Google Shape;31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graphicFrame>
        <p:nvGraphicFramePr>
          <p:cNvPr id="104" name="Google Shape;104;p3"/>
          <p:cNvGraphicFramePr/>
          <p:nvPr/>
        </p:nvGraphicFramePr>
        <p:xfrm>
          <a:off x="367937" y="425178"/>
          <a:ext cx="3000000" cy="3000000"/>
        </p:xfrm>
        <a:graphic>
          <a:graphicData uri="http://schemas.openxmlformats.org/drawingml/2006/table">
            <a:tbl>
              <a:tblPr>
                <a:noFill/>
                <a:tableStyleId>{1A5C2CF7-66FA-4206-B37D-C6D4C52465C7}</a:tableStyleId>
              </a:tblPr>
              <a:tblGrid>
                <a:gridCol w="11456125"/>
              </a:tblGrid>
              <a:tr h="6296300">
                <a:tc>
                  <a:txBody>
                    <a:bodyPr/>
                    <a:lstStyle/>
                    <a:p>
                      <a:pPr indent="0" lvl="0" marL="0" marR="0" rtl="0" algn="l">
                        <a:spcBef>
                          <a:spcPts val="0"/>
                        </a:spcBef>
                        <a:spcAft>
                          <a:spcPts val="0"/>
                        </a:spcAft>
                        <a:buNone/>
                      </a:pPr>
                      <a:r>
                        <a:t/>
                      </a:r>
                      <a:endParaRPr sz="1800"/>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05" name="Google Shape;105;p3"/>
          <p:cNvSpPr txBox="1"/>
          <p:nvPr>
            <p:ph type="title"/>
          </p:nvPr>
        </p:nvSpPr>
        <p:spPr>
          <a:xfrm>
            <a:off x="838200" y="796200"/>
            <a:ext cx="10515600" cy="7190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b="1" lang="en-US" sz="3200" u="sng">
                <a:latin typeface="Times New Roman"/>
                <a:ea typeface="Times New Roman"/>
                <a:cs typeface="Times New Roman"/>
                <a:sym typeface="Times New Roman"/>
              </a:rPr>
              <a:t>OBJECTIVE</a:t>
            </a:r>
            <a:endParaRPr b="1" sz="3200" u="sng">
              <a:latin typeface="Times New Roman"/>
              <a:ea typeface="Times New Roman"/>
              <a:cs typeface="Times New Roman"/>
              <a:sym typeface="Times New Roman"/>
            </a:endParaRPr>
          </a:p>
        </p:txBody>
      </p:sp>
      <p:sp>
        <p:nvSpPr>
          <p:cNvPr id="106" name="Google Shape;106;p3"/>
          <p:cNvSpPr txBox="1"/>
          <p:nvPr>
            <p:ph idx="1" type="body"/>
          </p:nvPr>
        </p:nvSpPr>
        <p:spPr>
          <a:xfrm>
            <a:off x="838200" y="1711234"/>
            <a:ext cx="10515600" cy="4465729"/>
          </a:xfrm>
          <a:prstGeom prst="rect">
            <a:avLst/>
          </a:prstGeom>
          <a:noFill/>
          <a:ln>
            <a:noFill/>
          </a:ln>
        </p:spPr>
        <p:txBody>
          <a:bodyPr anchorCtr="0" anchor="t" bIns="45700" lIns="91425" spcFirstLastPara="1" rIns="91425" wrap="square" tIns="45700">
            <a:normAutofit/>
          </a:bodyPr>
          <a:lstStyle/>
          <a:p>
            <a:pPr indent="0" lvl="0" marL="194825" rtl="0" algn="just">
              <a:lnSpc>
                <a:spcPct val="150000"/>
              </a:lnSpc>
              <a:spcBef>
                <a:spcPts val="2045"/>
              </a:spcBef>
              <a:spcAft>
                <a:spcPts val="0"/>
              </a:spcAft>
              <a:buClr>
                <a:schemeClr val="dk1"/>
              </a:buClr>
              <a:buSzPts val="1100"/>
              <a:buFont typeface="Arial"/>
              <a:buNone/>
            </a:pPr>
            <a:r>
              <a:rPr lang="en-US" sz="1704">
                <a:latin typeface="Times"/>
                <a:ea typeface="Times"/>
                <a:cs typeface="Times"/>
                <a:sym typeface="Times"/>
              </a:rPr>
              <a:t>The project’s major purpose is to</a:t>
            </a:r>
            <a:r>
              <a:rPr lang="en-US" sz="1704">
                <a:latin typeface="Cambria Math"/>
                <a:ea typeface="Cambria Math"/>
                <a:cs typeface="Cambria Math"/>
                <a:sym typeface="Cambria Math"/>
              </a:rPr>
              <a:t>: </a:t>
            </a:r>
            <a:endParaRPr sz="1704">
              <a:latin typeface="Cambria Math"/>
              <a:ea typeface="Cambria Math"/>
              <a:cs typeface="Cambria Math"/>
              <a:sym typeface="Cambria Math"/>
            </a:endParaRPr>
          </a:p>
          <a:p>
            <a:pPr indent="-336804" lvl="0" marL="457200" rtl="0" algn="just">
              <a:lnSpc>
                <a:spcPct val="150000"/>
              </a:lnSpc>
              <a:spcBef>
                <a:spcPts val="2094"/>
              </a:spcBef>
              <a:spcAft>
                <a:spcPts val="0"/>
              </a:spcAft>
              <a:buSzPts val="1704"/>
              <a:buFont typeface="Times"/>
              <a:buChar char="•"/>
            </a:pPr>
            <a:r>
              <a:rPr lang="en-US" sz="1704">
                <a:latin typeface="Times"/>
                <a:ea typeface="Times"/>
                <a:cs typeface="Times"/>
                <a:sym typeface="Times"/>
              </a:rPr>
              <a:t>Identify the group of factors lead to the road accident </a:t>
            </a:r>
            <a:endParaRPr sz="1704">
              <a:latin typeface="Times"/>
              <a:ea typeface="Times"/>
              <a:cs typeface="Times"/>
              <a:sym typeface="Times"/>
            </a:endParaRPr>
          </a:p>
          <a:p>
            <a:pPr indent="-336804" lvl="0" marL="457200" rtl="0" algn="just">
              <a:lnSpc>
                <a:spcPct val="150000"/>
              </a:lnSpc>
              <a:spcBef>
                <a:spcPts val="0"/>
              </a:spcBef>
              <a:spcAft>
                <a:spcPts val="0"/>
              </a:spcAft>
              <a:buSzPts val="1704"/>
              <a:buFont typeface="Times"/>
              <a:buChar char="•"/>
            </a:pPr>
            <a:r>
              <a:rPr lang="en-US" sz="1704">
                <a:latin typeface="Times"/>
                <a:ea typeface="Times"/>
                <a:cs typeface="Times"/>
                <a:sym typeface="Times"/>
              </a:rPr>
              <a:t>Develop a system to identify the road accident severity </a:t>
            </a:r>
            <a:endParaRPr sz="1704">
              <a:latin typeface="Times"/>
              <a:ea typeface="Times"/>
              <a:cs typeface="Times"/>
              <a:sym typeface="Times"/>
            </a:endParaRPr>
          </a:p>
          <a:p>
            <a:pPr indent="-336804" lvl="0" marL="457200" rtl="0" algn="just">
              <a:lnSpc>
                <a:spcPct val="150000"/>
              </a:lnSpc>
              <a:spcBef>
                <a:spcPts val="0"/>
              </a:spcBef>
              <a:spcAft>
                <a:spcPts val="0"/>
              </a:spcAft>
              <a:buSzPts val="1704"/>
              <a:buFont typeface="Times"/>
              <a:buChar char="•"/>
            </a:pPr>
            <a:r>
              <a:rPr lang="en-US" sz="1704">
                <a:latin typeface="Times"/>
                <a:ea typeface="Times"/>
                <a:cs typeface="Times"/>
                <a:sym typeface="Times"/>
              </a:rPr>
              <a:t>Deploying a model with higher accuracy and lower error rate </a:t>
            </a:r>
            <a:endParaRPr sz="1704">
              <a:latin typeface="Times"/>
              <a:ea typeface="Times"/>
              <a:cs typeface="Times"/>
              <a:sym typeface="Times"/>
            </a:endParaRPr>
          </a:p>
          <a:p>
            <a:pPr indent="-336804" lvl="0" marL="457200" rtl="0" algn="just">
              <a:lnSpc>
                <a:spcPct val="150000"/>
              </a:lnSpc>
              <a:spcBef>
                <a:spcPts val="0"/>
              </a:spcBef>
              <a:spcAft>
                <a:spcPts val="0"/>
              </a:spcAft>
              <a:buSzPts val="1704"/>
              <a:buFont typeface="Times"/>
              <a:buChar char="•"/>
            </a:pPr>
            <a:r>
              <a:rPr lang="en-US" sz="1704">
                <a:latin typeface="Times"/>
                <a:ea typeface="Times"/>
                <a:cs typeface="Times"/>
                <a:sym typeface="Times"/>
              </a:rPr>
              <a:t>Developing countermeasures for accident injuries </a:t>
            </a:r>
            <a:endParaRPr sz="1704">
              <a:latin typeface="Times"/>
              <a:ea typeface="Times"/>
              <a:cs typeface="Times"/>
              <a:sym typeface="Times"/>
            </a:endParaRPr>
          </a:p>
          <a:p>
            <a:pPr indent="-336804" lvl="0" marL="457200" rtl="0" algn="just">
              <a:lnSpc>
                <a:spcPct val="150000"/>
              </a:lnSpc>
              <a:spcBef>
                <a:spcPts val="0"/>
              </a:spcBef>
              <a:spcAft>
                <a:spcPts val="0"/>
              </a:spcAft>
              <a:buSzPts val="1704"/>
              <a:buFont typeface="Times"/>
              <a:buChar char="•"/>
            </a:pPr>
            <a:r>
              <a:rPr lang="en-US" sz="1704">
                <a:latin typeface="Times"/>
                <a:ea typeface="Times"/>
                <a:cs typeface="Times"/>
                <a:sym typeface="Times"/>
              </a:rPr>
              <a:t>Developing E-mail based road accident tracing system </a:t>
            </a:r>
            <a:endParaRPr sz="3100">
              <a:latin typeface="Times New Roman"/>
              <a:ea typeface="Times New Roman"/>
              <a:cs typeface="Times New Roman"/>
              <a:sym typeface="Times New Roman"/>
            </a:endParaRPr>
          </a:p>
        </p:txBody>
      </p:sp>
      <p:sp>
        <p:nvSpPr>
          <p:cNvPr id="107" name="Google Shape;10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8" name="Google Shape;108;p3"/>
          <p:cNvSpPr txBox="1"/>
          <p:nvPr/>
        </p:nvSpPr>
        <p:spPr>
          <a:xfrm>
            <a:off x="8610600" y="6348049"/>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700" u="none" cap="none" strike="noStrike">
                <a:solidFill>
                  <a:schemeClr val="dk1"/>
                </a:solidFill>
                <a:latin typeface="Times New Roman"/>
                <a:ea typeface="Times New Roman"/>
                <a:cs typeface="Times New Roman"/>
                <a:sym typeface="Times New Roman"/>
              </a:rPr>
              <a:t>3</a:t>
            </a:r>
            <a:endParaRPr b="0" i="0" sz="17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224245" y="273685"/>
            <a:ext cx="10515600" cy="36639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Times New Roman"/>
              <a:buNone/>
            </a:pPr>
            <a:r>
              <a:rPr b="1" lang="en-US" sz="3200" u="sng">
                <a:latin typeface="Times New Roman"/>
                <a:ea typeface="Times New Roman"/>
                <a:cs typeface="Times New Roman"/>
                <a:sym typeface="Times New Roman"/>
              </a:rPr>
              <a:t>LITERATURE SURVEY </a:t>
            </a:r>
            <a:endParaRPr b="1" sz="3200" u="sng">
              <a:latin typeface="Times New Roman"/>
              <a:ea typeface="Times New Roman"/>
              <a:cs typeface="Times New Roman"/>
              <a:sym typeface="Times New Roman"/>
            </a:endParaRPr>
          </a:p>
        </p:txBody>
      </p:sp>
      <p:graphicFrame>
        <p:nvGraphicFramePr>
          <p:cNvPr id="114" name="Google Shape;114;p4"/>
          <p:cNvGraphicFramePr/>
          <p:nvPr/>
        </p:nvGraphicFramePr>
        <p:xfrm>
          <a:off x="132803" y="777958"/>
          <a:ext cx="3000000" cy="3000000"/>
        </p:xfrm>
        <a:graphic>
          <a:graphicData uri="http://schemas.openxmlformats.org/drawingml/2006/table">
            <a:tbl>
              <a:tblPr bandRow="1" firstRow="1">
                <a:noFill/>
                <a:tableStyleId>{9D449822-C13A-417F-9CF0-71C0C00FF744}</a:tableStyleId>
              </a:tblPr>
              <a:tblGrid>
                <a:gridCol w="1552300"/>
                <a:gridCol w="3156750"/>
                <a:gridCol w="2274400"/>
                <a:gridCol w="4055975"/>
              </a:tblGrid>
              <a:tr h="1095825">
                <a:tc>
                  <a:txBody>
                    <a:bodyPr/>
                    <a:lstStyle/>
                    <a:p>
                      <a:pPr indent="0" lvl="0" marL="0" marR="0" rtl="0" algn="ctr">
                        <a:spcBef>
                          <a:spcPts val="0"/>
                        </a:spcBef>
                        <a:spcAft>
                          <a:spcPts val="0"/>
                        </a:spcAft>
                        <a:buNone/>
                      </a:pPr>
                      <a:r>
                        <a:rPr lang="en-US" sz="1700">
                          <a:solidFill>
                            <a:schemeClr val="dk1"/>
                          </a:solidFill>
                          <a:latin typeface="Times New Roman"/>
                          <a:ea typeface="Times New Roman"/>
                          <a:cs typeface="Times New Roman"/>
                          <a:sym typeface="Times New Roman"/>
                        </a:rPr>
                        <a:t> </a:t>
                      </a:r>
                      <a:endParaRPr/>
                    </a:p>
                    <a:p>
                      <a:pPr indent="0" lvl="0" marL="0" marR="0" rtl="0" algn="ctr">
                        <a:spcBef>
                          <a:spcPts val="0"/>
                        </a:spcBef>
                        <a:spcAft>
                          <a:spcPts val="0"/>
                        </a:spcAft>
                        <a:buNone/>
                      </a:pPr>
                      <a:r>
                        <a:rPr lang="en-US" sz="1700">
                          <a:solidFill>
                            <a:schemeClr val="dk1"/>
                          </a:solidFill>
                          <a:latin typeface="Times New Roman"/>
                          <a:ea typeface="Times New Roman"/>
                          <a:cs typeface="Times New Roman"/>
                          <a:sym typeface="Times New Roman"/>
                        </a:rPr>
                        <a:t>NAME OF THE AUTHOR</a:t>
                      </a:r>
                      <a:endParaRPr sz="17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700">
                          <a:solidFill>
                            <a:schemeClr val="dk1"/>
                          </a:solidFill>
                          <a:latin typeface="Times New Roman"/>
                          <a:ea typeface="Times New Roman"/>
                          <a:cs typeface="Times New Roman"/>
                          <a:sym typeface="Times New Roman"/>
                        </a:rPr>
                        <a:t>         </a:t>
                      </a:r>
                      <a:endParaRPr/>
                    </a:p>
                    <a:p>
                      <a:pPr indent="0" lvl="0" marL="0" marR="0" rtl="0" algn="ctr">
                        <a:spcBef>
                          <a:spcPts val="0"/>
                        </a:spcBef>
                        <a:spcAft>
                          <a:spcPts val="0"/>
                        </a:spcAft>
                        <a:buNone/>
                      </a:pPr>
                      <a:r>
                        <a:rPr lang="en-US" sz="1700">
                          <a:solidFill>
                            <a:schemeClr val="dk1"/>
                          </a:solidFill>
                          <a:latin typeface="Times New Roman"/>
                          <a:ea typeface="Times New Roman"/>
                          <a:cs typeface="Times New Roman"/>
                          <a:sym typeface="Times New Roman"/>
                        </a:rPr>
                        <a:t> DESCRIPTION</a:t>
                      </a:r>
                      <a:endParaRPr sz="17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700">
                          <a:solidFill>
                            <a:schemeClr val="dk1"/>
                          </a:solidFill>
                          <a:latin typeface="Times New Roman"/>
                          <a:ea typeface="Times New Roman"/>
                          <a:cs typeface="Times New Roman"/>
                          <a:sym typeface="Times New Roman"/>
                        </a:rPr>
                        <a:t> </a:t>
                      </a:r>
                      <a:endParaRPr/>
                    </a:p>
                    <a:p>
                      <a:pPr indent="0" lvl="0" marL="0" marR="0" rtl="0" algn="ctr">
                        <a:spcBef>
                          <a:spcPts val="0"/>
                        </a:spcBef>
                        <a:spcAft>
                          <a:spcPts val="0"/>
                        </a:spcAft>
                        <a:buNone/>
                      </a:pPr>
                      <a:r>
                        <a:rPr lang="en-US" sz="1700">
                          <a:solidFill>
                            <a:schemeClr val="dk1"/>
                          </a:solidFill>
                          <a:latin typeface="Times New Roman"/>
                          <a:ea typeface="Times New Roman"/>
                          <a:cs typeface="Times New Roman"/>
                          <a:sym typeface="Times New Roman"/>
                        </a:rPr>
                        <a:t> TECHNIQUES</a:t>
                      </a:r>
                      <a:r>
                        <a:rPr lang="en-US" sz="1700">
                          <a:solidFill>
                            <a:schemeClr val="dk1"/>
                          </a:solidFill>
                          <a:latin typeface="Times New Roman"/>
                          <a:ea typeface="Times New Roman"/>
                          <a:cs typeface="Times New Roman"/>
                          <a:sym typeface="Times New Roman"/>
                        </a:rPr>
                        <a:t> USED</a:t>
                      </a:r>
                      <a:endParaRPr sz="17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700"/>
                        <a:buFont typeface="Calibri"/>
                        <a:buNone/>
                      </a:pPr>
                      <a:r>
                        <a:t/>
                      </a:r>
                      <a:endParaRPr sz="17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700"/>
                        <a:buFont typeface="Times New Roman"/>
                        <a:buNone/>
                      </a:pPr>
                      <a:r>
                        <a:rPr lang="en-US" sz="1700">
                          <a:solidFill>
                            <a:schemeClr val="dk1"/>
                          </a:solidFill>
                          <a:latin typeface="Times New Roman"/>
                          <a:ea typeface="Times New Roman"/>
                          <a:cs typeface="Times New Roman"/>
                          <a:sym typeface="Times New Roman"/>
                        </a:rPr>
                        <a:t>MERITS</a:t>
                      </a:r>
                      <a:r>
                        <a:rPr lang="en-US" sz="1700">
                          <a:solidFill>
                            <a:schemeClr val="dk1"/>
                          </a:solidFill>
                          <a:latin typeface="Times New Roman"/>
                          <a:ea typeface="Times New Roman"/>
                          <a:cs typeface="Times New Roman"/>
                          <a:sym typeface="Times New Roman"/>
                        </a:rPr>
                        <a:t> </a:t>
                      </a:r>
                      <a:r>
                        <a:rPr b="1" lang="en-US" sz="1700">
                          <a:solidFill>
                            <a:schemeClr val="dk1"/>
                          </a:solidFill>
                          <a:latin typeface="Times New Roman"/>
                          <a:ea typeface="Times New Roman"/>
                          <a:cs typeface="Times New Roman"/>
                          <a:sym typeface="Times New Roman"/>
                        </a:rPr>
                        <a:t>/ </a:t>
                      </a:r>
                      <a:r>
                        <a:rPr lang="en-US" sz="1700">
                          <a:solidFill>
                            <a:schemeClr val="dk1"/>
                          </a:solidFill>
                          <a:latin typeface="Times New Roman"/>
                          <a:ea typeface="Times New Roman"/>
                          <a:cs typeface="Times New Roman"/>
                          <a:sym typeface="Times New Roman"/>
                        </a:rPr>
                        <a:t>DE-MERITS</a:t>
                      </a:r>
                      <a:endParaRPr sz="17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306175">
                <a:tc>
                  <a:txBody>
                    <a:bodyPr/>
                    <a:lstStyle/>
                    <a:p>
                      <a:pPr indent="0" lvl="0" marL="0" marR="0" rtl="0" algn="ctr">
                        <a:spcBef>
                          <a:spcPts val="0"/>
                        </a:spcBef>
                        <a:spcAft>
                          <a:spcPts val="0"/>
                        </a:spcAft>
                        <a:buClr>
                          <a:srgbClr val="000000"/>
                        </a:buClr>
                        <a:buSzPts val="1700"/>
                        <a:buFont typeface="Calibri"/>
                        <a:buNone/>
                      </a:pPr>
                      <a:r>
                        <a:rPr i="0" lang="en-US" sz="1800">
                          <a:solidFill>
                            <a:srgbClr val="000000"/>
                          </a:solidFill>
                          <a:latin typeface="Times New Roman"/>
                          <a:ea typeface="Times New Roman"/>
                          <a:cs typeface="Times New Roman"/>
                          <a:sym typeface="Times New Roman"/>
                        </a:rPr>
                        <a:t>1. </a:t>
                      </a:r>
                      <a:r>
                        <a:rPr lang="en-US" sz="1800">
                          <a:latin typeface="Times New Roman"/>
                          <a:ea typeface="Times New Roman"/>
                          <a:cs typeface="Times New Roman"/>
                          <a:sym typeface="Times New Roman"/>
                        </a:rPr>
                        <a:t>Mubariz et al</a:t>
                      </a:r>
                      <a:endParaRPr i="0" sz="1800">
                        <a:solidFill>
                          <a:srgbClr val="000000"/>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severity of the accidents based on decision level fusion  of machines and deep learning models</a:t>
                      </a:r>
                      <a:br>
                        <a:rPr lang="en-US"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342900" lvl="0" marL="457200" marR="471426" rtl="0" algn="just">
                        <a:lnSpc>
                          <a:spcPct val="150000"/>
                        </a:lnSpc>
                        <a:spcBef>
                          <a:spcPts val="2008"/>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RFCNN </a:t>
                      </a:r>
                      <a:endParaRPr sz="1800">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234950" lvl="0" marL="342900" marR="0" rtl="0" algn="l">
                        <a:spcBef>
                          <a:spcPts val="0"/>
                        </a:spcBef>
                        <a:spcAft>
                          <a:spcPts val="0"/>
                        </a:spcAft>
                        <a:buClr>
                          <a:schemeClr val="dk1"/>
                        </a:buClr>
                        <a:buSzPts val="1700"/>
                        <a:buFont typeface="Calibri"/>
                        <a:buNone/>
                      </a:pPr>
                      <a:r>
                        <a:t/>
                      </a:r>
                      <a:endParaRPr sz="1800">
                        <a:latin typeface="Times New Roman"/>
                        <a:ea typeface="Times New Roman"/>
                        <a:cs typeface="Times New Roman"/>
                        <a:sym typeface="Times New Roman"/>
                      </a:endParaRPr>
                    </a:p>
                    <a:p>
                      <a:pPr indent="-349250" lvl="0" marL="342900" marR="0" rtl="0" algn="l">
                        <a:spcBef>
                          <a:spcPts val="0"/>
                        </a:spcBef>
                        <a:spcAft>
                          <a:spcPts val="0"/>
                        </a:spcAft>
                        <a:buClr>
                          <a:schemeClr val="dk1"/>
                        </a:buClr>
                        <a:buSzPts val="1800"/>
                        <a:buFont typeface="Times New Roman"/>
                        <a:buAutoNum type="arabicPeriod"/>
                      </a:pPr>
                      <a:r>
                        <a:rPr lang="en-US" sz="1800">
                          <a:latin typeface="Times New Roman"/>
                          <a:ea typeface="Times New Roman"/>
                          <a:cs typeface="Times New Roman"/>
                          <a:sym typeface="Times New Roman"/>
                        </a:rPr>
                        <a:t>RFCNN gives the best occuracy than the traditional CNN and RF</a:t>
                      </a:r>
                      <a:endParaRPr sz="1800">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424350">
                <a:tc>
                  <a:txBody>
                    <a:bodyPr/>
                    <a:lstStyle/>
                    <a:p>
                      <a:pPr indent="0" lvl="0" marL="0" marR="0" rtl="0" algn="ctr">
                        <a:spcBef>
                          <a:spcPts val="0"/>
                        </a:spcBef>
                        <a:spcAft>
                          <a:spcPts val="0"/>
                        </a:spcAft>
                        <a:buClr>
                          <a:schemeClr val="dk1"/>
                        </a:buClr>
                        <a:buSzPts val="1700"/>
                        <a:buFont typeface="Calibri"/>
                        <a:buNone/>
                      </a:pPr>
                      <a:r>
                        <a:rPr i="0" lang="en-US" sz="1800">
                          <a:solidFill>
                            <a:schemeClr val="dk1"/>
                          </a:solidFill>
                          <a:latin typeface="Times New Roman"/>
                          <a:ea typeface="Times New Roman"/>
                          <a:cs typeface="Times New Roman"/>
                          <a:sym typeface="Times New Roman"/>
                        </a:rPr>
                        <a:t>2. </a:t>
                      </a:r>
                      <a:r>
                        <a:rPr lang="en-US" sz="1800">
                          <a:latin typeface="Times New Roman"/>
                          <a:ea typeface="Times New Roman"/>
                          <a:cs typeface="Times New Roman"/>
                          <a:sym typeface="Times New Roman"/>
                        </a:rPr>
                        <a:t> Sachin et al.</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800">
                          <a:latin typeface="Times New Roman"/>
                          <a:ea typeface="Times New Roman"/>
                          <a:cs typeface="Times New Roman"/>
                          <a:sym typeface="Times New Roman"/>
                        </a:rPr>
                        <a:t>accident data analysis to identify the main factors associated  with a road and traffic accident</a:t>
                      </a:r>
                      <a:br>
                        <a:rPr lang="en-US"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342900" lvl="0" marL="457200" marR="475999" rtl="0" algn="just">
                        <a:lnSpc>
                          <a:spcPct val="150000"/>
                        </a:lnSpc>
                        <a:spcBef>
                          <a:spcPts val="1381"/>
                        </a:spcBef>
                        <a:spcAft>
                          <a:spcPts val="0"/>
                        </a:spcAft>
                        <a:buClr>
                          <a:schemeClr val="dk1"/>
                        </a:buClr>
                        <a:buSzPts val="1800"/>
                        <a:buFont typeface="Times New Roman"/>
                        <a:buChar char="•"/>
                      </a:pPr>
                      <a:r>
                        <a:rPr lang="en-US" sz="1800">
                          <a:latin typeface="Times New Roman"/>
                          <a:ea typeface="Times New Roman"/>
                          <a:cs typeface="Times New Roman"/>
                          <a:sym typeface="Times New Roman"/>
                        </a:rPr>
                        <a:t>K-modes clustering  algorithm</a:t>
                      </a:r>
                      <a:endParaRPr sz="1800">
                        <a:latin typeface="Times New Roman"/>
                        <a:ea typeface="Times New Roman"/>
                        <a:cs typeface="Times New Roman"/>
                        <a:sym typeface="Times New Roman"/>
                      </a:endParaRPr>
                    </a:p>
                    <a:p>
                      <a:pPr indent="-234950" lvl="0" marL="342900" marR="0" rtl="0" algn="l">
                        <a:spcBef>
                          <a:spcPts val="0"/>
                        </a:spcBef>
                        <a:spcAft>
                          <a:spcPts val="0"/>
                        </a:spcAft>
                        <a:buClr>
                          <a:schemeClr val="dk1"/>
                        </a:buClr>
                        <a:buSzPts val="1700"/>
                        <a:buFont typeface="Arial"/>
                        <a:buNone/>
                      </a:pPr>
                      <a:r>
                        <a:t/>
                      </a:r>
                      <a:endParaRPr sz="1800">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349250" lvl="0" marL="342900" marR="0" rtl="0" algn="l">
                        <a:spcBef>
                          <a:spcPts val="0"/>
                        </a:spcBef>
                        <a:spcAft>
                          <a:spcPts val="0"/>
                        </a:spcAft>
                        <a:buClr>
                          <a:schemeClr val="dk1"/>
                        </a:buClr>
                        <a:buSzPts val="1800"/>
                        <a:buFont typeface="Calibri"/>
                        <a:buAutoNum type="arabicPeriod"/>
                      </a:pPr>
                      <a:r>
                        <a:rPr lang="en-US" sz="1800">
                          <a:latin typeface="Times New Roman"/>
                          <a:ea typeface="Times New Roman"/>
                          <a:cs typeface="Times New Roman"/>
                          <a:sym typeface="Times New Roman"/>
                        </a:rPr>
                        <a:t>Segmenting the accident data makes the unstuctured data to the stuctured data for supervised learning based model</a:t>
                      </a:r>
                      <a:br>
                        <a:rPr lang="en-US" sz="1800">
                          <a:latin typeface="Times New Roman"/>
                          <a:ea typeface="Times New Roman"/>
                          <a:cs typeface="Times New Roman"/>
                          <a:sym typeface="Times New Roman"/>
                        </a:rPr>
                      </a:br>
                      <a:endParaRPr i="0" sz="1800">
                        <a:solidFill>
                          <a:schemeClr val="dk1"/>
                        </a:solidFill>
                        <a:latin typeface="Times New Roman"/>
                        <a:ea typeface="Times New Roman"/>
                        <a:cs typeface="Times New Roman"/>
                        <a:sym typeface="Times New Roman"/>
                      </a:endParaRPr>
                    </a:p>
                    <a:p>
                      <a:pPr indent="-234950" lvl="0" marL="342900" marR="0" rtl="0" algn="l">
                        <a:spcBef>
                          <a:spcPts val="0"/>
                        </a:spcBef>
                        <a:spcAft>
                          <a:spcPts val="0"/>
                        </a:spcAft>
                        <a:buClr>
                          <a:schemeClr val="dk1"/>
                        </a:buClr>
                        <a:buSzPts val="1700"/>
                        <a:buFont typeface="Calibri"/>
                        <a:buNone/>
                      </a:pPr>
                      <a:r>
                        <a:t/>
                      </a:r>
                      <a:endParaRPr i="0" sz="1800">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115" name="Google Shape;11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sz="1700">
                <a:solidFill>
                  <a:schemeClr val="dk1"/>
                </a:solidFill>
                <a:latin typeface="Times New Roman"/>
                <a:ea typeface="Times New Roman"/>
                <a:cs typeface="Times New Roman"/>
                <a:sym typeface="Times New Roman"/>
              </a:rPr>
              <a:t>4</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aphicFrame>
        <p:nvGraphicFramePr>
          <p:cNvPr id="120" name="Google Shape;120;p5"/>
          <p:cNvGraphicFramePr/>
          <p:nvPr/>
        </p:nvGraphicFramePr>
        <p:xfrm>
          <a:off x="132803" y="561704"/>
          <a:ext cx="3000000" cy="3000000"/>
        </p:xfrm>
        <a:graphic>
          <a:graphicData uri="http://schemas.openxmlformats.org/drawingml/2006/table">
            <a:tbl>
              <a:tblPr bandRow="1" firstRow="1">
                <a:noFill/>
                <a:tableStyleId>{9D449822-C13A-417F-9CF0-71C0C00FF744}</a:tableStyleId>
              </a:tblPr>
              <a:tblGrid>
                <a:gridCol w="1552300"/>
                <a:gridCol w="3596375"/>
                <a:gridCol w="1823800"/>
                <a:gridCol w="4198825"/>
              </a:tblGrid>
              <a:tr h="1142500">
                <a:tc>
                  <a:txBody>
                    <a:bodyPr/>
                    <a:lstStyle/>
                    <a:p>
                      <a:pPr indent="0" lvl="0" marL="0" marR="0" rtl="0" algn="ctr">
                        <a:spcBef>
                          <a:spcPts val="0"/>
                        </a:spcBef>
                        <a:spcAft>
                          <a:spcPts val="0"/>
                        </a:spcAft>
                        <a:buNone/>
                      </a:pPr>
                      <a:r>
                        <a:rPr lang="en-US" sz="1700">
                          <a:solidFill>
                            <a:schemeClr val="dk1"/>
                          </a:solidFill>
                          <a:latin typeface="Times New Roman"/>
                          <a:ea typeface="Times New Roman"/>
                          <a:cs typeface="Times New Roman"/>
                          <a:sym typeface="Times New Roman"/>
                        </a:rPr>
                        <a:t> </a:t>
                      </a:r>
                      <a:endParaRPr/>
                    </a:p>
                    <a:p>
                      <a:pPr indent="0" lvl="0" marL="0" marR="0" rtl="0" algn="ctr">
                        <a:spcBef>
                          <a:spcPts val="0"/>
                        </a:spcBef>
                        <a:spcAft>
                          <a:spcPts val="0"/>
                        </a:spcAft>
                        <a:buNone/>
                      </a:pPr>
                      <a:r>
                        <a:rPr lang="en-US" sz="1700">
                          <a:solidFill>
                            <a:schemeClr val="dk1"/>
                          </a:solidFill>
                          <a:latin typeface="Times New Roman"/>
                          <a:ea typeface="Times New Roman"/>
                          <a:cs typeface="Times New Roman"/>
                          <a:sym typeface="Times New Roman"/>
                        </a:rPr>
                        <a:t>NAME OF THE AUTHOR</a:t>
                      </a:r>
                      <a:endParaRPr sz="17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700">
                          <a:solidFill>
                            <a:schemeClr val="dk1"/>
                          </a:solidFill>
                          <a:latin typeface="Times New Roman"/>
                          <a:ea typeface="Times New Roman"/>
                          <a:cs typeface="Times New Roman"/>
                          <a:sym typeface="Times New Roman"/>
                        </a:rPr>
                        <a:t>         </a:t>
                      </a:r>
                      <a:endParaRPr/>
                    </a:p>
                    <a:p>
                      <a:pPr indent="0" lvl="0" marL="0" marR="0" rtl="0" algn="ctr">
                        <a:spcBef>
                          <a:spcPts val="0"/>
                        </a:spcBef>
                        <a:spcAft>
                          <a:spcPts val="0"/>
                        </a:spcAft>
                        <a:buNone/>
                      </a:pPr>
                      <a:r>
                        <a:rPr lang="en-US" sz="1700">
                          <a:solidFill>
                            <a:schemeClr val="dk1"/>
                          </a:solidFill>
                          <a:latin typeface="Times New Roman"/>
                          <a:ea typeface="Times New Roman"/>
                          <a:cs typeface="Times New Roman"/>
                          <a:sym typeface="Times New Roman"/>
                        </a:rPr>
                        <a:t> DESCRIPTION</a:t>
                      </a:r>
                      <a:endParaRPr sz="17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700">
                          <a:solidFill>
                            <a:schemeClr val="dk1"/>
                          </a:solidFill>
                          <a:latin typeface="Times New Roman"/>
                          <a:ea typeface="Times New Roman"/>
                          <a:cs typeface="Times New Roman"/>
                          <a:sym typeface="Times New Roman"/>
                        </a:rPr>
                        <a:t> </a:t>
                      </a:r>
                      <a:endParaRPr/>
                    </a:p>
                    <a:p>
                      <a:pPr indent="0" lvl="0" marL="0" marR="0" rtl="0" algn="ctr">
                        <a:spcBef>
                          <a:spcPts val="0"/>
                        </a:spcBef>
                        <a:spcAft>
                          <a:spcPts val="0"/>
                        </a:spcAft>
                        <a:buNone/>
                      </a:pPr>
                      <a:r>
                        <a:rPr lang="en-US" sz="1700">
                          <a:solidFill>
                            <a:schemeClr val="dk1"/>
                          </a:solidFill>
                          <a:latin typeface="Times New Roman"/>
                          <a:ea typeface="Times New Roman"/>
                          <a:cs typeface="Times New Roman"/>
                          <a:sym typeface="Times New Roman"/>
                        </a:rPr>
                        <a:t> TECHNIQUES</a:t>
                      </a:r>
                      <a:r>
                        <a:rPr lang="en-US" sz="1700">
                          <a:solidFill>
                            <a:schemeClr val="dk1"/>
                          </a:solidFill>
                          <a:latin typeface="Times New Roman"/>
                          <a:ea typeface="Times New Roman"/>
                          <a:cs typeface="Times New Roman"/>
                          <a:sym typeface="Times New Roman"/>
                        </a:rPr>
                        <a:t> USED</a:t>
                      </a:r>
                      <a:endParaRPr sz="17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700"/>
                        <a:buFont typeface="Calibri"/>
                        <a:buNone/>
                      </a:pPr>
                      <a:r>
                        <a:t/>
                      </a:r>
                      <a:endParaRPr sz="17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700"/>
                        <a:buFont typeface="Times New Roman"/>
                        <a:buNone/>
                      </a:pPr>
                      <a:r>
                        <a:rPr lang="en-US" sz="1700">
                          <a:solidFill>
                            <a:schemeClr val="dk1"/>
                          </a:solidFill>
                          <a:latin typeface="Times New Roman"/>
                          <a:ea typeface="Times New Roman"/>
                          <a:cs typeface="Times New Roman"/>
                          <a:sym typeface="Times New Roman"/>
                        </a:rPr>
                        <a:t>MERITS</a:t>
                      </a:r>
                      <a:r>
                        <a:rPr lang="en-US" sz="1700">
                          <a:solidFill>
                            <a:schemeClr val="dk1"/>
                          </a:solidFill>
                          <a:latin typeface="Times New Roman"/>
                          <a:ea typeface="Times New Roman"/>
                          <a:cs typeface="Times New Roman"/>
                          <a:sym typeface="Times New Roman"/>
                        </a:rPr>
                        <a:t> </a:t>
                      </a:r>
                      <a:r>
                        <a:rPr b="1" lang="en-US" sz="1700">
                          <a:solidFill>
                            <a:schemeClr val="dk1"/>
                          </a:solidFill>
                          <a:latin typeface="Times New Roman"/>
                          <a:ea typeface="Times New Roman"/>
                          <a:cs typeface="Times New Roman"/>
                          <a:sym typeface="Times New Roman"/>
                        </a:rPr>
                        <a:t>/ </a:t>
                      </a:r>
                      <a:r>
                        <a:rPr lang="en-US" sz="1700">
                          <a:solidFill>
                            <a:schemeClr val="dk1"/>
                          </a:solidFill>
                          <a:latin typeface="Times New Roman"/>
                          <a:ea typeface="Times New Roman"/>
                          <a:cs typeface="Times New Roman"/>
                          <a:sym typeface="Times New Roman"/>
                        </a:rPr>
                        <a:t>DE-MERITS</a:t>
                      </a:r>
                      <a:endParaRPr sz="17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404425">
                <a:tc>
                  <a:txBody>
                    <a:bodyPr/>
                    <a:lstStyle/>
                    <a:p>
                      <a:pPr indent="0" lvl="0" marL="0" marR="0" rtl="0" algn="ctr">
                        <a:spcBef>
                          <a:spcPts val="0"/>
                        </a:spcBef>
                        <a:spcAft>
                          <a:spcPts val="0"/>
                        </a:spcAft>
                        <a:buClr>
                          <a:srgbClr val="000000"/>
                        </a:buClr>
                        <a:buSzPts val="1700"/>
                        <a:buFont typeface="Calibri"/>
                        <a:buNone/>
                      </a:pPr>
                      <a:r>
                        <a:rPr i="0" lang="en-US" sz="1700">
                          <a:solidFill>
                            <a:srgbClr val="000000"/>
                          </a:solidFill>
                          <a:latin typeface="Times New Roman"/>
                          <a:ea typeface="Times New Roman"/>
                          <a:cs typeface="Times New Roman"/>
                          <a:sym typeface="Times New Roman"/>
                        </a:rPr>
                        <a:t>3. </a:t>
                      </a:r>
                      <a:r>
                        <a:rPr lang="en-US" sz="1700">
                          <a:latin typeface="Times New Roman"/>
                          <a:ea typeface="Times New Roman"/>
                          <a:cs typeface="Times New Roman"/>
                          <a:sym typeface="Times New Roman"/>
                        </a:rPr>
                        <a:t>Shakil et al. </a:t>
                      </a:r>
                      <a:endParaRPr i="0" sz="1700">
                        <a:solidFill>
                          <a:srgbClr val="000000"/>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br>
                        <a:rPr lang="en-US" sz="1700">
                          <a:latin typeface="Times New Roman"/>
                          <a:ea typeface="Times New Roman"/>
                          <a:cs typeface="Times New Roman"/>
                          <a:sym typeface="Times New Roman"/>
                        </a:rPr>
                      </a:br>
                      <a:r>
                        <a:rPr lang="en-US" sz="1700">
                          <a:latin typeface="Times New Roman"/>
                          <a:ea typeface="Times New Roman"/>
                          <a:cs typeface="Times New Roman"/>
                          <a:sym typeface="Times New Roman"/>
                        </a:rPr>
                        <a:t>machine learning model for identifying the severity of the  accident</a:t>
                      </a:r>
                      <a:br>
                        <a:rPr lang="en-US" sz="1700">
                          <a:latin typeface="Times New Roman"/>
                          <a:ea typeface="Times New Roman"/>
                          <a:cs typeface="Times New Roman"/>
                          <a:sym typeface="Times New Roman"/>
                        </a:rPr>
                      </a:br>
                      <a:endParaRPr sz="1700">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700">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700"/>
                        <a:buFont typeface="Times New Roman"/>
                        <a:buChar char="•"/>
                      </a:pPr>
                      <a:r>
                        <a:rPr lang="en-US" sz="1700">
                          <a:latin typeface="Times New Roman"/>
                          <a:ea typeface="Times New Roman"/>
                          <a:cs typeface="Times New Roman"/>
                          <a:sym typeface="Times New Roman"/>
                        </a:rPr>
                        <a:t>KNN</a:t>
                      </a:r>
                      <a:endParaRPr sz="1700">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342900" lvl="0" marL="342900" marR="0" rtl="0" algn="l">
                        <a:spcBef>
                          <a:spcPts val="0"/>
                        </a:spcBef>
                        <a:spcAft>
                          <a:spcPts val="0"/>
                        </a:spcAft>
                        <a:buClr>
                          <a:schemeClr val="dk1"/>
                        </a:buClr>
                        <a:buSzPts val="1700"/>
                        <a:buFont typeface="Times New Roman"/>
                        <a:buAutoNum type="arabicPeriod"/>
                      </a:pPr>
                      <a:r>
                        <a:rPr lang="en-US" sz="1700">
                          <a:latin typeface="Times New Roman"/>
                          <a:ea typeface="Times New Roman"/>
                          <a:cs typeface="Times New Roman"/>
                          <a:sym typeface="Times New Roman"/>
                        </a:rPr>
                        <a:t>KNN m odel used for accident severity prediction</a:t>
                      </a:r>
                      <a:endParaRPr sz="1700">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527625">
                <a:tc>
                  <a:txBody>
                    <a:bodyPr/>
                    <a:lstStyle/>
                    <a:p>
                      <a:pPr indent="0" lvl="0" marL="0" marR="0" rtl="0" algn="ctr">
                        <a:spcBef>
                          <a:spcPts val="0"/>
                        </a:spcBef>
                        <a:spcAft>
                          <a:spcPts val="0"/>
                        </a:spcAft>
                        <a:buNone/>
                      </a:pPr>
                      <a:r>
                        <a:rPr lang="en-US" sz="1700">
                          <a:latin typeface="Times New Roman"/>
                          <a:ea typeface="Times New Roman"/>
                          <a:cs typeface="Times New Roman"/>
                          <a:sym typeface="Times New Roman"/>
                        </a:rPr>
                        <a:t>4. </a:t>
                      </a:r>
                      <a:r>
                        <a:rPr lang="en-US" sz="1700">
                          <a:latin typeface="Times New Roman"/>
                          <a:ea typeface="Times New Roman"/>
                          <a:cs typeface="Times New Roman"/>
                          <a:sym typeface="Times New Roman"/>
                        </a:rPr>
                        <a:t> Mohamed et al</a:t>
                      </a:r>
                      <a:endParaRPr sz="1700">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br>
                        <a:rPr lang="en-US" sz="1700">
                          <a:latin typeface="Times New Roman"/>
                          <a:ea typeface="Times New Roman"/>
                          <a:cs typeface="Times New Roman"/>
                          <a:sym typeface="Times New Roman"/>
                        </a:rPr>
                      </a:br>
                      <a:r>
                        <a:rPr lang="en-US" sz="1700">
                          <a:latin typeface="Times New Roman"/>
                          <a:ea typeface="Times New Roman"/>
                          <a:cs typeface="Times New Roman"/>
                          <a:sym typeface="Times New Roman"/>
                        </a:rPr>
                        <a:t>data analytics on accident injury data </a:t>
                      </a:r>
                      <a:endParaRPr sz="1700">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285750" lvl="0" marL="285750" marR="0" rtl="0" algn="l">
                        <a:spcBef>
                          <a:spcPts val="0"/>
                        </a:spcBef>
                        <a:spcAft>
                          <a:spcPts val="0"/>
                        </a:spcAft>
                        <a:buClr>
                          <a:schemeClr val="dk1"/>
                        </a:buClr>
                        <a:buSzPts val="1700"/>
                        <a:buFont typeface="Times New Roman"/>
                        <a:buChar char="•"/>
                      </a:pPr>
                      <a:r>
                        <a:rPr lang="en-US" sz="1700">
                          <a:latin typeface="Times New Roman"/>
                          <a:ea typeface="Times New Roman"/>
                          <a:cs typeface="Times New Roman"/>
                          <a:sym typeface="Times New Roman"/>
                        </a:rPr>
                        <a:t>XGBoost</a:t>
                      </a:r>
                      <a:endParaRPr sz="1700">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342900" lvl="0" marL="342900" marR="0" rtl="0" algn="l">
                        <a:spcBef>
                          <a:spcPts val="0"/>
                        </a:spcBef>
                        <a:spcAft>
                          <a:spcPts val="0"/>
                        </a:spcAft>
                        <a:buClr>
                          <a:schemeClr val="dk1"/>
                        </a:buClr>
                        <a:buSzPts val="1700"/>
                        <a:buFont typeface="Times New Roman"/>
                        <a:buAutoNum type="arabicPeriod"/>
                      </a:pPr>
                      <a:r>
                        <a:rPr lang="en-US" sz="1700">
                          <a:latin typeface="Times New Roman"/>
                          <a:ea typeface="Times New Roman"/>
                          <a:cs typeface="Times New Roman"/>
                          <a:sym typeface="Times New Roman"/>
                        </a:rPr>
                        <a:t>XGBoost algorithm provide best accuracy when compared with traditional ANN</a:t>
                      </a:r>
                      <a:endParaRPr i="0" sz="1700">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121" name="Google Shape;12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sz="1700">
                <a:solidFill>
                  <a:schemeClr val="dk1"/>
                </a:solidFill>
                <a:latin typeface="Times New Roman"/>
                <a:ea typeface="Times New Roman"/>
                <a:cs typeface="Times New Roman"/>
                <a:sym typeface="Times New Roman"/>
              </a:rPr>
              <a:t>5</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27" name="Google Shape;127;p8"/>
          <p:cNvGraphicFramePr/>
          <p:nvPr/>
        </p:nvGraphicFramePr>
        <p:xfrm>
          <a:off x="237306" y="302654"/>
          <a:ext cx="3000000" cy="3000000"/>
        </p:xfrm>
        <a:graphic>
          <a:graphicData uri="http://schemas.openxmlformats.org/drawingml/2006/table">
            <a:tbl>
              <a:tblPr bandRow="1" firstRow="1">
                <a:noFill/>
                <a:tableStyleId>{9D449822-C13A-417F-9CF0-71C0C00FF744}</a:tableStyleId>
              </a:tblPr>
              <a:tblGrid>
                <a:gridCol w="1552300"/>
                <a:gridCol w="3321600"/>
                <a:gridCol w="2472225"/>
                <a:gridCol w="3693275"/>
              </a:tblGrid>
              <a:tr h="1142500">
                <a:tc>
                  <a:txBody>
                    <a:bodyPr/>
                    <a:lstStyle/>
                    <a:p>
                      <a:pPr indent="0" lvl="0" marL="0" marR="0" rtl="0" algn="ctr">
                        <a:spcBef>
                          <a:spcPts val="0"/>
                        </a:spcBef>
                        <a:spcAft>
                          <a:spcPts val="0"/>
                        </a:spcAft>
                        <a:buNone/>
                      </a:pPr>
                      <a:r>
                        <a:rPr lang="en-US" sz="1700">
                          <a:solidFill>
                            <a:schemeClr val="dk1"/>
                          </a:solidFill>
                          <a:latin typeface="Times New Roman"/>
                          <a:ea typeface="Times New Roman"/>
                          <a:cs typeface="Times New Roman"/>
                          <a:sym typeface="Times New Roman"/>
                        </a:rPr>
                        <a:t> </a:t>
                      </a:r>
                      <a:endParaRPr/>
                    </a:p>
                    <a:p>
                      <a:pPr indent="0" lvl="0" marL="0" marR="0" rtl="0" algn="ctr">
                        <a:spcBef>
                          <a:spcPts val="0"/>
                        </a:spcBef>
                        <a:spcAft>
                          <a:spcPts val="0"/>
                        </a:spcAft>
                        <a:buNone/>
                      </a:pPr>
                      <a:r>
                        <a:rPr lang="en-US" sz="1700">
                          <a:solidFill>
                            <a:schemeClr val="dk1"/>
                          </a:solidFill>
                          <a:latin typeface="Times New Roman"/>
                          <a:ea typeface="Times New Roman"/>
                          <a:cs typeface="Times New Roman"/>
                          <a:sym typeface="Times New Roman"/>
                        </a:rPr>
                        <a:t>NAME OF THE AUTHOR</a:t>
                      </a:r>
                      <a:endParaRPr sz="17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700">
                          <a:solidFill>
                            <a:schemeClr val="dk1"/>
                          </a:solidFill>
                          <a:latin typeface="Times New Roman"/>
                          <a:ea typeface="Times New Roman"/>
                          <a:cs typeface="Times New Roman"/>
                          <a:sym typeface="Times New Roman"/>
                        </a:rPr>
                        <a:t>         </a:t>
                      </a:r>
                      <a:endParaRPr/>
                    </a:p>
                    <a:p>
                      <a:pPr indent="0" lvl="0" marL="0" marR="0" rtl="0" algn="ctr">
                        <a:spcBef>
                          <a:spcPts val="0"/>
                        </a:spcBef>
                        <a:spcAft>
                          <a:spcPts val="0"/>
                        </a:spcAft>
                        <a:buNone/>
                      </a:pPr>
                      <a:r>
                        <a:rPr lang="en-US" sz="1700">
                          <a:solidFill>
                            <a:schemeClr val="dk1"/>
                          </a:solidFill>
                          <a:latin typeface="Times New Roman"/>
                          <a:ea typeface="Times New Roman"/>
                          <a:cs typeface="Times New Roman"/>
                          <a:sym typeface="Times New Roman"/>
                        </a:rPr>
                        <a:t> DESCRIPTION</a:t>
                      </a:r>
                      <a:endParaRPr sz="17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700">
                          <a:solidFill>
                            <a:schemeClr val="dk1"/>
                          </a:solidFill>
                          <a:latin typeface="Times New Roman"/>
                          <a:ea typeface="Times New Roman"/>
                          <a:cs typeface="Times New Roman"/>
                          <a:sym typeface="Times New Roman"/>
                        </a:rPr>
                        <a:t> </a:t>
                      </a:r>
                      <a:endParaRPr/>
                    </a:p>
                    <a:p>
                      <a:pPr indent="0" lvl="0" marL="0" marR="0" rtl="0" algn="ctr">
                        <a:spcBef>
                          <a:spcPts val="0"/>
                        </a:spcBef>
                        <a:spcAft>
                          <a:spcPts val="0"/>
                        </a:spcAft>
                        <a:buNone/>
                      </a:pPr>
                      <a:r>
                        <a:rPr lang="en-US" sz="1700">
                          <a:solidFill>
                            <a:schemeClr val="dk1"/>
                          </a:solidFill>
                          <a:latin typeface="Times New Roman"/>
                          <a:ea typeface="Times New Roman"/>
                          <a:cs typeface="Times New Roman"/>
                          <a:sym typeface="Times New Roman"/>
                        </a:rPr>
                        <a:t> TECHNIQUES</a:t>
                      </a:r>
                      <a:r>
                        <a:rPr lang="en-US" sz="1700">
                          <a:solidFill>
                            <a:schemeClr val="dk1"/>
                          </a:solidFill>
                          <a:latin typeface="Times New Roman"/>
                          <a:ea typeface="Times New Roman"/>
                          <a:cs typeface="Times New Roman"/>
                          <a:sym typeface="Times New Roman"/>
                        </a:rPr>
                        <a:t> USED</a:t>
                      </a:r>
                      <a:endParaRPr sz="17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700"/>
                        <a:buFont typeface="Calibri"/>
                        <a:buNone/>
                      </a:pPr>
                      <a:r>
                        <a:t/>
                      </a:r>
                      <a:endParaRPr sz="17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700"/>
                        <a:buFont typeface="Times New Roman"/>
                        <a:buNone/>
                      </a:pPr>
                      <a:r>
                        <a:rPr lang="en-US" sz="1700">
                          <a:solidFill>
                            <a:schemeClr val="dk1"/>
                          </a:solidFill>
                          <a:latin typeface="Times New Roman"/>
                          <a:ea typeface="Times New Roman"/>
                          <a:cs typeface="Times New Roman"/>
                          <a:sym typeface="Times New Roman"/>
                        </a:rPr>
                        <a:t>MERITS</a:t>
                      </a:r>
                      <a:r>
                        <a:rPr lang="en-US" sz="1700">
                          <a:solidFill>
                            <a:schemeClr val="dk1"/>
                          </a:solidFill>
                          <a:latin typeface="Times New Roman"/>
                          <a:ea typeface="Times New Roman"/>
                          <a:cs typeface="Times New Roman"/>
                          <a:sym typeface="Times New Roman"/>
                        </a:rPr>
                        <a:t> </a:t>
                      </a:r>
                      <a:r>
                        <a:rPr b="1" lang="en-US" sz="1700">
                          <a:solidFill>
                            <a:schemeClr val="dk1"/>
                          </a:solidFill>
                          <a:latin typeface="Times New Roman"/>
                          <a:ea typeface="Times New Roman"/>
                          <a:cs typeface="Times New Roman"/>
                          <a:sym typeface="Times New Roman"/>
                        </a:rPr>
                        <a:t>/ </a:t>
                      </a:r>
                      <a:r>
                        <a:rPr lang="en-US" sz="1700">
                          <a:solidFill>
                            <a:schemeClr val="dk1"/>
                          </a:solidFill>
                          <a:latin typeface="Times New Roman"/>
                          <a:ea typeface="Times New Roman"/>
                          <a:cs typeface="Times New Roman"/>
                          <a:sym typeface="Times New Roman"/>
                        </a:rPr>
                        <a:t>DE-MERITS</a:t>
                      </a:r>
                      <a:endParaRPr sz="17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404425">
                <a:tc>
                  <a:txBody>
                    <a:bodyPr/>
                    <a:lstStyle/>
                    <a:p>
                      <a:pPr indent="0" lvl="0" marL="0" marR="0" rtl="0" algn="ctr">
                        <a:spcBef>
                          <a:spcPts val="0"/>
                        </a:spcBef>
                        <a:spcAft>
                          <a:spcPts val="0"/>
                        </a:spcAft>
                        <a:buClr>
                          <a:srgbClr val="000000"/>
                        </a:buClr>
                        <a:buSzPts val="1700"/>
                        <a:buFont typeface="Calibri"/>
                        <a:buNone/>
                      </a:pPr>
                      <a:r>
                        <a:rPr lang="en-US" sz="1700">
                          <a:solidFill>
                            <a:srgbClr val="000000"/>
                          </a:solidFill>
                          <a:latin typeface="Times New Roman"/>
                          <a:ea typeface="Times New Roman"/>
                          <a:cs typeface="Times New Roman"/>
                          <a:sym typeface="Times New Roman"/>
                        </a:rPr>
                        <a:t>5</a:t>
                      </a:r>
                      <a:r>
                        <a:rPr i="0" lang="en-US" sz="1700">
                          <a:solidFill>
                            <a:srgbClr val="000000"/>
                          </a:solidFill>
                          <a:latin typeface="Times New Roman"/>
                          <a:ea typeface="Times New Roman"/>
                          <a:cs typeface="Times New Roman"/>
                          <a:sym typeface="Times New Roman"/>
                        </a:rPr>
                        <a:t>.</a:t>
                      </a:r>
                      <a:r>
                        <a:rPr i="0" lang="en-US" sz="1700">
                          <a:solidFill>
                            <a:srgbClr val="000000"/>
                          </a:solidFill>
                          <a:latin typeface="Times New Roman"/>
                          <a:ea typeface="Times New Roman"/>
                          <a:cs typeface="Times New Roman"/>
                          <a:sym typeface="Times New Roman"/>
                        </a:rPr>
                        <a:t> </a:t>
                      </a:r>
                      <a:r>
                        <a:rPr lang="en-US" sz="1700">
                          <a:latin typeface="Times New Roman"/>
                          <a:ea typeface="Times New Roman"/>
                          <a:cs typeface="Times New Roman"/>
                          <a:sym typeface="Times New Roman"/>
                        </a:rPr>
                        <a:t> Sharma et al.</a:t>
                      </a:r>
                      <a:br>
                        <a:rPr lang="en-US" sz="1700">
                          <a:latin typeface="Times New Roman"/>
                          <a:ea typeface="Times New Roman"/>
                          <a:cs typeface="Times New Roman"/>
                          <a:sym typeface="Times New Roman"/>
                        </a:rPr>
                      </a:br>
                      <a:endParaRPr i="0" sz="1700">
                        <a:solidFill>
                          <a:srgbClr val="000000"/>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700">
                          <a:latin typeface="Times New Roman"/>
                          <a:ea typeface="Times New Roman"/>
                          <a:cs typeface="Times New Roman"/>
                          <a:sym typeface="Times New Roman"/>
                        </a:rPr>
                        <a:t>upport vector machines with different Gaussian kernel  functions for crash to extract important features related to accident occurrence</a:t>
                      </a:r>
                      <a:br>
                        <a:rPr lang="en-US" sz="1700">
                          <a:latin typeface="Times New Roman"/>
                          <a:ea typeface="Times New Roman"/>
                          <a:cs typeface="Times New Roman"/>
                          <a:sym typeface="Times New Roman"/>
                        </a:rPr>
                      </a:br>
                      <a:endParaRPr sz="1700">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285750" lvl="0" marL="285750" marR="0" rtl="0" algn="l">
                        <a:spcBef>
                          <a:spcPts val="0"/>
                        </a:spcBef>
                        <a:spcAft>
                          <a:spcPts val="0"/>
                        </a:spcAft>
                        <a:buClr>
                          <a:schemeClr val="dk1"/>
                        </a:buClr>
                        <a:buSzPts val="1700"/>
                        <a:buFont typeface="Times New Roman"/>
                        <a:buChar char="•"/>
                      </a:pPr>
                      <a:r>
                        <a:rPr lang="en-US" sz="1700">
                          <a:latin typeface="Times New Roman"/>
                          <a:ea typeface="Times New Roman"/>
                          <a:cs typeface="Times New Roman"/>
                          <a:sym typeface="Times New Roman"/>
                        </a:rPr>
                        <a:t>SVM</a:t>
                      </a:r>
                      <a:endParaRPr sz="1700">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336550" lvl="0" marL="457200" marR="470692" rtl="0" algn="just">
                        <a:lnSpc>
                          <a:spcPct val="150000"/>
                        </a:lnSpc>
                        <a:spcBef>
                          <a:spcPts val="1380"/>
                        </a:spcBef>
                        <a:spcAft>
                          <a:spcPts val="0"/>
                        </a:spcAft>
                        <a:buClr>
                          <a:schemeClr val="dk1"/>
                        </a:buClr>
                        <a:buSzPts val="1700"/>
                        <a:buFont typeface="Times New Roman"/>
                        <a:buAutoNum type="arabicPeriod"/>
                      </a:pPr>
                      <a:r>
                        <a:rPr lang="en-US" sz="1700">
                          <a:latin typeface="Times New Roman"/>
                          <a:ea typeface="Times New Roman"/>
                          <a:cs typeface="Times New Roman"/>
                          <a:sym typeface="Times New Roman"/>
                        </a:rPr>
                        <a:t>The SVMs method has the same  disadvantages of ANN in traffic accident severity prediction</a:t>
                      </a:r>
                      <a:endParaRPr sz="1700">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527625">
                <a:tc>
                  <a:txBody>
                    <a:bodyPr/>
                    <a:lstStyle/>
                    <a:p>
                      <a:pPr indent="0" lvl="0" marL="0" marR="0" rtl="0" algn="ctr">
                        <a:spcBef>
                          <a:spcPts val="0"/>
                        </a:spcBef>
                        <a:spcAft>
                          <a:spcPts val="0"/>
                        </a:spcAft>
                        <a:buNone/>
                      </a:pPr>
                      <a:r>
                        <a:rPr lang="en-US" sz="1700">
                          <a:latin typeface="Times New Roman"/>
                          <a:ea typeface="Times New Roman"/>
                          <a:cs typeface="Times New Roman"/>
                          <a:sym typeface="Times New Roman"/>
                        </a:rPr>
                        <a:t>6</a:t>
                      </a:r>
                      <a:r>
                        <a:rPr lang="en-US" sz="1700">
                          <a:latin typeface="Times New Roman"/>
                          <a:ea typeface="Times New Roman"/>
                          <a:cs typeface="Times New Roman"/>
                          <a:sym typeface="Times New Roman"/>
                        </a:rPr>
                        <a:t>. </a:t>
                      </a:r>
                      <a:r>
                        <a:rPr lang="en-US" sz="1700">
                          <a:latin typeface="Times New Roman"/>
                          <a:ea typeface="Times New Roman"/>
                          <a:cs typeface="Times New Roman"/>
                          <a:sym typeface="Times New Roman"/>
                        </a:rPr>
                        <a:t>  Mehdizadeh et al</a:t>
                      </a:r>
                      <a:br>
                        <a:rPr lang="en-US" sz="1700">
                          <a:latin typeface="Times New Roman"/>
                          <a:ea typeface="Times New Roman"/>
                          <a:cs typeface="Times New Roman"/>
                          <a:sym typeface="Times New Roman"/>
                        </a:rPr>
                      </a:br>
                      <a:br>
                        <a:rPr lang="en-US" sz="1700">
                          <a:latin typeface="Times New Roman"/>
                          <a:ea typeface="Times New Roman"/>
                          <a:cs typeface="Times New Roman"/>
                          <a:sym typeface="Times New Roman"/>
                        </a:rPr>
                      </a:br>
                      <a:r>
                        <a:rPr lang="en-US"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br>
                        <a:rPr lang="en-US" sz="1700">
                          <a:latin typeface="Times New Roman"/>
                          <a:ea typeface="Times New Roman"/>
                          <a:cs typeface="Times New Roman"/>
                          <a:sym typeface="Times New Roman"/>
                        </a:rPr>
                      </a:br>
                      <a:r>
                        <a:rPr lang="en-US" sz="1700">
                          <a:latin typeface="Times New Roman"/>
                          <a:ea typeface="Times New Roman"/>
                          <a:cs typeface="Times New Roman"/>
                          <a:sym typeface="Times New Roman"/>
                        </a:rPr>
                        <a:t>a comprehensive review on data analytic methods in  road safety</a:t>
                      </a:r>
                      <a:br>
                        <a:rPr lang="en-US" sz="1700">
                          <a:latin typeface="Times New Roman"/>
                          <a:ea typeface="Times New Roman"/>
                          <a:cs typeface="Times New Roman"/>
                          <a:sym typeface="Times New Roman"/>
                        </a:rPr>
                      </a:br>
                      <a:br>
                        <a:rPr lang="en-US" sz="1700">
                          <a:latin typeface="Times New Roman"/>
                          <a:ea typeface="Times New Roman"/>
                          <a:cs typeface="Times New Roman"/>
                          <a:sym typeface="Times New Roman"/>
                        </a:rPr>
                      </a:br>
                      <a:br>
                        <a:rPr lang="en-US" sz="1700">
                          <a:latin typeface="Times New Roman"/>
                          <a:ea typeface="Times New Roman"/>
                          <a:cs typeface="Times New Roman"/>
                          <a:sym typeface="Times New Roman"/>
                        </a:rPr>
                      </a:br>
                      <a:endParaRPr sz="1700">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285750" lvl="0" marL="285750" marR="0" rtl="0" algn="l">
                        <a:spcBef>
                          <a:spcPts val="0"/>
                        </a:spcBef>
                        <a:spcAft>
                          <a:spcPts val="0"/>
                        </a:spcAft>
                        <a:buClr>
                          <a:schemeClr val="dk1"/>
                        </a:buClr>
                        <a:buSzPts val="1700"/>
                        <a:buFont typeface="Times New Roman"/>
                        <a:buChar char="•"/>
                      </a:pPr>
                      <a:r>
                        <a:rPr lang="en-US" sz="1700">
                          <a:latin typeface="Times New Roman"/>
                          <a:ea typeface="Times New Roman"/>
                          <a:cs typeface="Times New Roman"/>
                          <a:sym typeface="Times New Roman"/>
                        </a:rPr>
                        <a:t>Comprehencive Study</a:t>
                      </a:r>
                      <a:endParaRPr sz="1700">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342900" lvl="0" marL="342900" marR="0" rtl="0" algn="l">
                        <a:spcBef>
                          <a:spcPts val="0"/>
                        </a:spcBef>
                        <a:spcAft>
                          <a:spcPts val="0"/>
                        </a:spcAft>
                        <a:buClr>
                          <a:schemeClr val="dk1"/>
                        </a:buClr>
                        <a:buSzPts val="1700"/>
                        <a:buFont typeface="Calibri"/>
                        <a:buAutoNum type="arabicPeriod"/>
                      </a:pPr>
                      <a:r>
                        <a:rPr i="0" lang="en-US" sz="1700">
                          <a:solidFill>
                            <a:schemeClr val="dk1"/>
                          </a:solidFill>
                          <a:latin typeface="Times New Roman"/>
                          <a:ea typeface="Times New Roman"/>
                          <a:cs typeface="Times New Roman"/>
                          <a:sym typeface="Times New Roman"/>
                        </a:rPr>
                        <a:t> </a:t>
                      </a:r>
                      <a:r>
                        <a:rPr lang="en-US" sz="1700">
                          <a:latin typeface="Times New Roman"/>
                          <a:ea typeface="Times New Roman"/>
                          <a:cs typeface="Times New Roman"/>
                          <a:sym typeface="Times New Roman"/>
                        </a:rPr>
                        <a:t>Provide the historical researches on road accident severity prediction</a:t>
                      </a:r>
                      <a:br>
                        <a:rPr lang="en-US" sz="1700">
                          <a:latin typeface="Times New Roman"/>
                          <a:ea typeface="Times New Roman"/>
                          <a:cs typeface="Times New Roman"/>
                          <a:sym typeface="Times New Roman"/>
                        </a:rPr>
                      </a:br>
                      <a:br>
                        <a:rPr lang="en-US" sz="1700">
                          <a:latin typeface="Times New Roman"/>
                          <a:ea typeface="Times New Roman"/>
                          <a:cs typeface="Times New Roman"/>
                          <a:sym typeface="Times New Roman"/>
                        </a:rPr>
                      </a:br>
                      <a:endParaRPr i="0" sz="1700">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128" name="Google Shape;128;p8"/>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1700" u="none" cap="none" strike="noStrike">
                <a:solidFill>
                  <a:schemeClr val="dk1"/>
                </a:solidFill>
                <a:latin typeface="Times New Roman"/>
                <a:ea typeface="Times New Roman"/>
                <a:cs typeface="Times New Roman"/>
                <a:sym typeface="Times New Roman"/>
              </a:rPr>
              <a:t>8</a:t>
            </a:r>
            <a:endParaRPr b="0" i="0" sz="17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aphicFrame>
        <p:nvGraphicFramePr>
          <p:cNvPr id="133" name="Google Shape;133;p9"/>
          <p:cNvGraphicFramePr/>
          <p:nvPr/>
        </p:nvGraphicFramePr>
        <p:xfrm>
          <a:off x="274320" y="138110"/>
          <a:ext cx="3000000" cy="3000000"/>
        </p:xfrm>
        <a:graphic>
          <a:graphicData uri="http://schemas.openxmlformats.org/drawingml/2006/table">
            <a:tbl>
              <a:tblPr>
                <a:noFill/>
                <a:tableStyleId>{1A5C2CF7-66FA-4206-B37D-C6D4C52465C7}</a:tableStyleId>
              </a:tblPr>
              <a:tblGrid>
                <a:gridCol w="11612875"/>
              </a:tblGrid>
              <a:tr h="6719900">
                <a:tc>
                  <a:txBody>
                    <a:bodyPr/>
                    <a:lstStyle/>
                    <a:p>
                      <a:pPr indent="0" lvl="0" marL="0" marR="0" rtl="0" algn="l">
                        <a:spcBef>
                          <a:spcPts val="0"/>
                        </a:spcBef>
                        <a:spcAft>
                          <a:spcPts val="0"/>
                        </a:spcAft>
                        <a:buNone/>
                      </a:pPr>
                      <a:r>
                        <a:t/>
                      </a:r>
                      <a:endParaRPr sz="1800"/>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34" name="Google Shape;134;p9"/>
          <p:cNvSpPr txBox="1"/>
          <p:nvPr>
            <p:ph type="title"/>
          </p:nvPr>
        </p:nvSpPr>
        <p:spPr>
          <a:xfrm>
            <a:off x="341811" y="138111"/>
            <a:ext cx="10515600" cy="40494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sz="3200" u="sng">
                <a:latin typeface="Times New Roman"/>
                <a:ea typeface="Times New Roman"/>
                <a:cs typeface="Times New Roman"/>
                <a:sym typeface="Times New Roman"/>
              </a:rPr>
              <a:t>BLOCK</a:t>
            </a:r>
            <a:r>
              <a:rPr b="1" lang="en-US" sz="3200" u="sng">
                <a:latin typeface="Times New Roman"/>
                <a:ea typeface="Times New Roman"/>
                <a:cs typeface="Times New Roman"/>
                <a:sym typeface="Times New Roman"/>
              </a:rPr>
              <a:t> DIAGRAM </a:t>
            </a:r>
            <a:endParaRPr b="1" sz="3200" u="sng">
              <a:latin typeface="Times New Roman"/>
              <a:ea typeface="Times New Roman"/>
              <a:cs typeface="Times New Roman"/>
              <a:sym typeface="Times New Roman"/>
            </a:endParaRPr>
          </a:p>
        </p:txBody>
      </p:sp>
      <p:sp>
        <p:nvSpPr>
          <p:cNvPr id="135" name="Google Shape;13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6" name="Google Shape;136;p9"/>
          <p:cNvPicPr preferRelativeResize="0"/>
          <p:nvPr/>
        </p:nvPicPr>
        <p:blipFill>
          <a:blip r:embed="rId3">
            <a:alphaModFix/>
          </a:blip>
          <a:stretch>
            <a:fillRect/>
          </a:stretch>
        </p:blipFill>
        <p:spPr>
          <a:xfrm>
            <a:off x="1049375" y="1231050"/>
            <a:ext cx="10096775" cy="5221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graphicFrame>
        <p:nvGraphicFramePr>
          <p:cNvPr id="141" name="Google Shape;141;g1a49e67488f_0_2"/>
          <p:cNvGraphicFramePr/>
          <p:nvPr/>
        </p:nvGraphicFramePr>
        <p:xfrm>
          <a:off x="274320" y="138110"/>
          <a:ext cx="3000000" cy="3000000"/>
        </p:xfrm>
        <a:graphic>
          <a:graphicData uri="http://schemas.openxmlformats.org/drawingml/2006/table">
            <a:tbl>
              <a:tblPr>
                <a:noFill/>
                <a:tableStyleId>{1A5C2CF7-66FA-4206-B37D-C6D4C52465C7}</a:tableStyleId>
              </a:tblPr>
              <a:tblGrid>
                <a:gridCol w="11612875"/>
              </a:tblGrid>
              <a:tr h="6719900">
                <a:tc>
                  <a:txBody>
                    <a:bodyPr/>
                    <a:lstStyle/>
                    <a:p>
                      <a:pPr indent="0" lvl="0" marL="0" marR="0" rtl="0" algn="l">
                        <a:spcBef>
                          <a:spcPts val="0"/>
                        </a:spcBef>
                        <a:spcAft>
                          <a:spcPts val="0"/>
                        </a:spcAft>
                        <a:buNone/>
                      </a:pPr>
                      <a:r>
                        <a:t/>
                      </a:r>
                      <a:endParaRPr sz="1800"/>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42" name="Google Shape;142;g1a49e67488f_0_2"/>
          <p:cNvSpPr txBox="1"/>
          <p:nvPr>
            <p:ph type="title"/>
          </p:nvPr>
        </p:nvSpPr>
        <p:spPr>
          <a:xfrm>
            <a:off x="341811" y="138111"/>
            <a:ext cx="10515600" cy="405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sz="3200" u="sng">
                <a:latin typeface="Times New Roman"/>
                <a:ea typeface="Times New Roman"/>
                <a:cs typeface="Times New Roman"/>
                <a:sym typeface="Times New Roman"/>
              </a:rPr>
              <a:t>SYSTEM WORK FLOW </a:t>
            </a:r>
            <a:r>
              <a:rPr b="1" lang="en-US" sz="3200" u="sng">
                <a:latin typeface="Times New Roman"/>
                <a:ea typeface="Times New Roman"/>
                <a:cs typeface="Times New Roman"/>
                <a:sym typeface="Times New Roman"/>
              </a:rPr>
              <a:t>DIAGRAM </a:t>
            </a:r>
            <a:endParaRPr b="1" sz="3200" u="sng">
              <a:latin typeface="Times New Roman"/>
              <a:ea typeface="Times New Roman"/>
              <a:cs typeface="Times New Roman"/>
              <a:sym typeface="Times New Roman"/>
            </a:endParaRPr>
          </a:p>
        </p:txBody>
      </p:sp>
      <p:sp>
        <p:nvSpPr>
          <p:cNvPr id="143" name="Google Shape;143;g1a49e67488f_0_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4" name="Google Shape;144;g1a49e67488f_0_2"/>
          <p:cNvPicPr preferRelativeResize="0"/>
          <p:nvPr/>
        </p:nvPicPr>
        <p:blipFill>
          <a:blip r:embed="rId3">
            <a:alphaModFix/>
          </a:blip>
          <a:stretch>
            <a:fillRect/>
          </a:stretch>
        </p:blipFill>
        <p:spPr>
          <a:xfrm>
            <a:off x="838200" y="957225"/>
            <a:ext cx="10300850" cy="5399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nvSpPr>
        <p:spPr>
          <a:xfrm>
            <a:off x="640080" y="927464"/>
            <a:ext cx="10713720" cy="5249499"/>
          </a:xfrm>
          <a:prstGeom prst="rect">
            <a:avLst/>
          </a:prstGeom>
          <a:noFill/>
          <a:ln>
            <a:noFill/>
          </a:ln>
        </p:spPr>
        <p:txBody>
          <a:bodyPr anchorCtr="0" anchor="t" bIns="45700" lIns="91425" spcFirstLastPara="1" rIns="91425" wrap="square" tIns="45700">
            <a:normAutofit/>
          </a:bodyPr>
          <a:lstStyle/>
          <a:p>
            <a:pPr indent="-323850" lvl="0" marL="514350" marR="0" rtl="0" algn="l">
              <a:lnSpc>
                <a:spcPct val="90000"/>
              </a:lnSpc>
              <a:spcBef>
                <a:spcPts val="0"/>
              </a:spcBef>
              <a:spcAft>
                <a:spcPts val="0"/>
              </a:spcAft>
              <a:buClr>
                <a:schemeClr val="dk1"/>
              </a:buClr>
              <a:buSzPts val="3000"/>
              <a:buFont typeface="Calibri"/>
              <a:buNone/>
            </a:pPr>
            <a:r>
              <a:t/>
            </a:r>
            <a:endParaRPr b="0" i="0" sz="3000" u="none" cap="none" strike="noStrike">
              <a:solidFill>
                <a:schemeClr val="dk1"/>
              </a:solidFill>
              <a:latin typeface="Times New Roman"/>
              <a:ea typeface="Times New Roman"/>
              <a:cs typeface="Times New Roman"/>
              <a:sym typeface="Times New Roman"/>
            </a:endParaRPr>
          </a:p>
          <a:p>
            <a:pPr indent="-323850" lvl="0" marL="514350" marR="0" rtl="0" algn="l">
              <a:lnSpc>
                <a:spcPct val="90000"/>
              </a:lnSpc>
              <a:spcBef>
                <a:spcPts val="1000"/>
              </a:spcBef>
              <a:spcAft>
                <a:spcPts val="0"/>
              </a:spcAft>
              <a:buClr>
                <a:schemeClr val="dk1"/>
              </a:buClr>
              <a:buSzPts val="3000"/>
              <a:buFont typeface="Calibri"/>
              <a:buNone/>
            </a:pPr>
            <a:r>
              <a:t/>
            </a:r>
            <a:endParaRPr b="0" i="0" sz="3000" u="none" cap="none" strike="noStrike">
              <a:solidFill>
                <a:schemeClr val="dk1"/>
              </a:solidFill>
              <a:latin typeface="Times New Roman"/>
              <a:ea typeface="Times New Roman"/>
              <a:cs typeface="Times New Roman"/>
              <a:sym typeface="Times New Roman"/>
            </a:endParaRPr>
          </a:p>
          <a:p>
            <a:pPr indent="-571500" lvl="0" marL="571500" marR="0" rtl="0" algn="l">
              <a:lnSpc>
                <a:spcPct val="90000"/>
              </a:lnSpc>
              <a:spcBef>
                <a:spcPts val="1000"/>
              </a:spcBef>
              <a:spcAft>
                <a:spcPts val="0"/>
              </a:spcAft>
              <a:buClr>
                <a:schemeClr val="dk1"/>
              </a:buClr>
              <a:buSzPts val="3000"/>
              <a:buFont typeface="Calibri"/>
              <a:buAutoNum type="romanUcPeriod"/>
            </a:pPr>
            <a:r>
              <a:rPr b="0" i="0" lang="en-US" sz="3000" u="none" cap="none" strike="noStrike">
                <a:solidFill>
                  <a:schemeClr val="dk1"/>
                </a:solidFill>
                <a:latin typeface="Times New Roman"/>
                <a:ea typeface="Times New Roman"/>
                <a:cs typeface="Times New Roman"/>
                <a:sym typeface="Times New Roman"/>
              </a:rPr>
              <a:t>Module 1: Data Collection</a:t>
            </a:r>
            <a:endParaRPr/>
          </a:p>
          <a:p>
            <a:pPr indent="-514350" lvl="0" marL="514350" marR="0" rtl="0" algn="l">
              <a:lnSpc>
                <a:spcPct val="90000"/>
              </a:lnSpc>
              <a:spcBef>
                <a:spcPts val="1000"/>
              </a:spcBef>
              <a:spcAft>
                <a:spcPts val="0"/>
              </a:spcAft>
              <a:buClr>
                <a:schemeClr val="dk1"/>
              </a:buClr>
              <a:buSzPts val="3000"/>
              <a:buFont typeface="Calibri"/>
              <a:buAutoNum type="romanUcPeriod"/>
            </a:pPr>
            <a:r>
              <a:rPr b="0" i="0" lang="en-US" sz="3000" u="none" cap="none" strike="noStrike">
                <a:solidFill>
                  <a:schemeClr val="dk1"/>
                </a:solidFill>
                <a:latin typeface="Times New Roman"/>
                <a:ea typeface="Times New Roman"/>
                <a:cs typeface="Times New Roman"/>
                <a:sym typeface="Times New Roman"/>
              </a:rPr>
              <a:t>Module 2: </a:t>
            </a:r>
            <a:r>
              <a:rPr lang="en-US" sz="3000">
                <a:solidFill>
                  <a:schemeClr val="dk1"/>
                </a:solidFill>
                <a:latin typeface="Times New Roman"/>
                <a:ea typeface="Times New Roman"/>
                <a:cs typeface="Times New Roman"/>
                <a:sym typeface="Times New Roman"/>
              </a:rPr>
              <a:t>Data Preporocessing</a:t>
            </a:r>
            <a:endParaRPr/>
          </a:p>
          <a:p>
            <a:pPr indent="-514350" lvl="0" marL="514350" marR="0" rtl="0" algn="l">
              <a:lnSpc>
                <a:spcPct val="90000"/>
              </a:lnSpc>
              <a:spcBef>
                <a:spcPts val="1000"/>
              </a:spcBef>
              <a:spcAft>
                <a:spcPts val="0"/>
              </a:spcAft>
              <a:buClr>
                <a:schemeClr val="dk1"/>
              </a:buClr>
              <a:buSzPts val="3000"/>
              <a:buFont typeface="Calibri"/>
              <a:buAutoNum type="romanUcPeriod"/>
            </a:pPr>
            <a:r>
              <a:rPr b="0" i="0" lang="en-US" sz="3000" u="none" cap="none" strike="noStrike">
                <a:solidFill>
                  <a:schemeClr val="dk1"/>
                </a:solidFill>
                <a:latin typeface="Times New Roman"/>
                <a:ea typeface="Times New Roman"/>
                <a:cs typeface="Times New Roman"/>
                <a:sym typeface="Times New Roman"/>
              </a:rPr>
              <a:t>Module 3: </a:t>
            </a:r>
            <a:r>
              <a:rPr lang="en-US" sz="3000">
                <a:solidFill>
                  <a:schemeClr val="dk1"/>
                </a:solidFill>
                <a:latin typeface="Times New Roman"/>
                <a:ea typeface="Times New Roman"/>
                <a:cs typeface="Times New Roman"/>
                <a:sym typeface="Times New Roman"/>
              </a:rPr>
              <a:t>Classification</a:t>
            </a:r>
            <a:endParaRPr sz="3000">
              <a:solidFill>
                <a:schemeClr val="dk1"/>
              </a:solidFill>
              <a:latin typeface="Times New Roman"/>
              <a:ea typeface="Times New Roman"/>
              <a:cs typeface="Times New Roman"/>
              <a:sym typeface="Times New Roman"/>
            </a:endParaRPr>
          </a:p>
          <a:p>
            <a:pPr indent="-514350" lvl="0" marL="514350" marR="0" rtl="0" algn="l">
              <a:lnSpc>
                <a:spcPct val="90000"/>
              </a:lnSpc>
              <a:spcBef>
                <a:spcPts val="1000"/>
              </a:spcBef>
              <a:spcAft>
                <a:spcPts val="0"/>
              </a:spcAft>
              <a:buClr>
                <a:schemeClr val="dk1"/>
              </a:buClr>
              <a:buSzPts val="3000"/>
              <a:buFont typeface="Times New Roman"/>
              <a:buAutoNum type="romanUcPeriod"/>
            </a:pPr>
            <a:r>
              <a:rPr lang="en-US" sz="3000">
                <a:solidFill>
                  <a:schemeClr val="dk1"/>
                </a:solidFill>
                <a:latin typeface="Times New Roman"/>
                <a:ea typeface="Times New Roman"/>
                <a:cs typeface="Times New Roman"/>
                <a:sym typeface="Times New Roman"/>
              </a:rPr>
              <a:t>Module 4: Performance Evaluation</a:t>
            </a:r>
            <a:endParaRPr sz="3000">
              <a:solidFill>
                <a:schemeClr val="dk1"/>
              </a:solidFill>
              <a:latin typeface="Times New Roman"/>
              <a:ea typeface="Times New Roman"/>
              <a:cs typeface="Times New Roman"/>
              <a:sym typeface="Times New Roman"/>
            </a:endParaRPr>
          </a:p>
          <a:p>
            <a:pPr indent="-514350" lvl="0" marL="514350" marR="0" rtl="0" algn="l">
              <a:lnSpc>
                <a:spcPct val="90000"/>
              </a:lnSpc>
              <a:spcBef>
                <a:spcPts val="1000"/>
              </a:spcBef>
              <a:spcAft>
                <a:spcPts val="0"/>
              </a:spcAft>
              <a:buClr>
                <a:schemeClr val="dk1"/>
              </a:buClr>
              <a:buSzPts val="3000"/>
              <a:buFont typeface="Times New Roman"/>
              <a:buAutoNum type="romanUcPeriod"/>
            </a:pPr>
            <a:r>
              <a:rPr lang="en-US" sz="3000">
                <a:solidFill>
                  <a:schemeClr val="dk1"/>
                </a:solidFill>
                <a:latin typeface="Times New Roman"/>
                <a:ea typeface="Times New Roman"/>
                <a:cs typeface="Times New Roman"/>
                <a:sym typeface="Times New Roman"/>
              </a:rPr>
              <a:t>Implement UI</a:t>
            </a:r>
            <a:endParaRPr sz="3000">
              <a:solidFill>
                <a:schemeClr val="dk1"/>
              </a:solidFill>
              <a:latin typeface="Times New Roman"/>
              <a:ea typeface="Times New Roman"/>
              <a:cs typeface="Times New Roman"/>
              <a:sym typeface="Times New Roman"/>
            </a:endParaRPr>
          </a:p>
        </p:txBody>
      </p:sp>
      <p:graphicFrame>
        <p:nvGraphicFramePr>
          <p:cNvPr id="150" name="Google Shape;150;p10"/>
          <p:cNvGraphicFramePr/>
          <p:nvPr/>
        </p:nvGraphicFramePr>
        <p:xfrm>
          <a:off x="201875" y="301700"/>
          <a:ext cx="3000000" cy="3000000"/>
        </p:xfrm>
        <a:graphic>
          <a:graphicData uri="http://schemas.openxmlformats.org/drawingml/2006/table">
            <a:tbl>
              <a:tblPr>
                <a:noFill/>
                <a:tableStyleId>{1A5C2CF7-66FA-4206-B37D-C6D4C52465C7}</a:tableStyleId>
              </a:tblPr>
              <a:tblGrid>
                <a:gridCol w="11672125"/>
              </a:tblGrid>
              <a:tr h="6556300">
                <a:tc>
                  <a:txBody>
                    <a:bodyPr/>
                    <a:lstStyle/>
                    <a:p>
                      <a:pPr indent="0" lvl="0" marL="0" marR="0" rtl="0" algn="l">
                        <a:spcBef>
                          <a:spcPts val="0"/>
                        </a:spcBef>
                        <a:spcAft>
                          <a:spcPts val="0"/>
                        </a:spcAft>
                        <a:buNone/>
                      </a:pPr>
                      <a:r>
                        <a:t/>
                      </a:r>
                      <a:endParaRPr sz="1800"/>
                    </a:p>
                  </a:txBody>
                  <a:tcPr marT="45725" marB="45725" marR="91450" marL="91450"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
        <p:nvSpPr>
          <p:cNvPr id="151" name="Google Shape;15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2" name="Google Shape;152;p10"/>
          <p:cNvSpPr txBox="1"/>
          <p:nvPr/>
        </p:nvSpPr>
        <p:spPr>
          <a:xfrm>
            <a:off x="640080" y="1224378"/>
            <a:ext cx="10515600" cy="562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Times New Roman"/>
              <a:buNone/>
            </a:pPr>
            <a:r>
              <a:rPr b="1" i="0" lang="en-US" sz="3200" u="sng" cap="none" strike="noStrike">
                <a:solidFill>
                  <a:schemeClr val="dk1"/>
                </a:solidFill>
                <a:latin typeface="Times New Roman"/>
                <a:ea typeface="Times New Roman"/>
                <a:cs typeface="Times New Roman"/>
                <a:sym typeface="Times New Roman"/>
              </a:rPr>
              <a:t>MODULES</a:t>
            </a:r>
            <a:r>
              <a:rPr b="1" i="0" lang="en-US" sz="3200" u="none" cap="none" strike="noStrike">
                <a:solidFill>
                  <a:schemeClr val="dk1"/>
                </a:solidFill>
                <a:latin typeface="Times New Roman"/>
                <a:ea typeface="Times New Roman"/>
                <a:cs typeface="Times New Roman"/>
                <a:sym typeface="Times New Roman"/>
              </a:rPr>
              <a:t> </a:t>
            </a:r>
            <a:endParaRPr b="1"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2021-01-05T13:42:17Z</dcterms:created>
  <dc:creator>Admin</dc:creator>
</cp:coreProperties>
</file>