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5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57488"/>
            <a:ext cx="4869061" cy="271450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127522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Insurance Claims Analysis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3627120"/>
            <a:ext cx="7415927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detailed presentation outlines a comprehensive analysis of insurance claims data to help detect potential fraud and identify opportunities to improve claim handling processes. Through a combination of exploratory data analysis and rigorous hypothesis testing, the analysis aims to derive actionable insights that can enhance the efficiency and effectiveness of the insurance company's operations.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688574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771CC0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485692" y="6837283"/>
            <a:ext cx="124420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SG</a:t>
            </a:r>
            <a:endParaRPr lang="en-US" sz="768" dirty="0"/>
          </a:p>
        </p:txBody>
      </p:sp>
      <p:sp>
        <p:nvSpPr>
          <p:cNvPr id="10" name="Text 6"/>
          <p:cNvSpPr/>
          <p:nvPr/>
        </p:nvSpPr>
        <p:spPr>
          <a:xfrm>
            <a:off x="6868716" y="6670119"/>
            <a:ext cx="1995130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Santosh  G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1350764" y="601028"/>
            <a:ext cx="5459373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3"/>
              </a:lnSpc>
              <a:buNone/>
            </a:pPr>
            <a:r>
              <a:rPr lang="en-US" sz="4299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 Overview</a:t>
            </a:r>
            <a:endParaRPr lang="en-US" sz="4299" dirty="0"/>
          </a:p>
        </p:txBody>
      </p:sp>
      <p:sp>
        <p:nvSpPr>
          <p:cNvPr id="5" name="Text 3"/>
          <p:cNvSpPr/>
          <p:nvPr/>
        </p:nvSpPr>
        <p:spPr>
          <a:xfrm>
            <a:off x="1350764" y="1829276"/>
            <a:ext cx="2729627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2149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Datasets Used</a:t>
            </a:r>
            <a:endParaRPr lang="en-US" sz="2149" dirty="0"/>
          </a:p>
        </p:txBody>
      </p:sp>
      <p:sp>
        <p:nvSpPr>
          <p:cNvPr id="6" name="Text 4"/>
          <p:cNvSpPr/>
          <p:nvPr/>
        </p:nvSpPr>
        <p:spPr>
          <a:xfrm>
            <a:off x="1350764" y="2388870"/>
            <a:ext cx="3620691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1"/>
              </a:lnSpc>
              <a:buNone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analysis is based on two key datasets:</a:t>
            </a:r>
            <a:endParaRPr lang="en-US" sz="1720" dirty="0"/>
          </a:p>
        </p:txBody>
      </p:sp>
      <p:sp>
        <p:nvSpPr>
          <p:cNvPr id="7" name="Text 5"/>
          <p:cNvSpPr/>
          <p:nvPr/>
        </p:nvSpPr>
        <p:spPr>
          <a:xfrm>
            <a:off x="1699974" y="3283982"/>
            <a:ext cx="3271480" cy="2794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51"/>
              </a:lnSpc>
              <a:buSzPct val="100000"/>
              <a:buChar char="•"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claims_data.csv: Contains information about individual insurance claims, including Claim ID, Incident Cause, Claim Date, Claim Area, Police Report, Claim Type, Claim Amount, Total Policy Claims, and Fraudulent indicator.</a:t>
            </a:r>
            <a:endParaRPr lang="en-US" sz="1720" dirty="0"/>
          </a:p>
        </p:txBody>
      </p:sp>
      <p:sp>
        <p:nvSpPr>
          <p:cNvPr id="8" name="Text 6"/>
          <p:cNvSpPr/>
          <p:nvPr/>
        </p:nvSpPr>
        <p:spPr>
          <a:xfrm>
            <a:off x="1699974" y="6154936"/>
            <a:ext cx="3271480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51"/>
              </a:lnSpc>
              <a:buSzPct val="100000"/>
              <a:buChar char="•"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cust_data.csv: Provides customer demographic information to enable deeper analysis.</a:t>
            </a:r>
            <a:endParaRPr lang="en-US" sz="1720" dirty="0"/>
          </a:p>
        </p:txBody>
      </p:sp>
      <p:sp>
        <p:nvSpPr>
          <p:cNvPr id="9" name="Text 7"/>
          <p:cNvSpPr/>
          <p:nvPr/>
        </p:nvSpPr>
        <p:spPr>
          <a:xfrm>
            <a:off x="5511760" y="1829276"/>
            <a:ext cx="2729627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2149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 Preparation</a:t>
            </a:r>
            <a:endParaRPr lang="en-US" sz="2149" dirty="0"/>
          </a:p>
        </p:txBody>
      </p:sp>
      <p:sp>
        <p:nvSpPr>
          <p:cNvPr id="10" name="Text 8"/>
          <p:cNvSpPr/>
          <p:nvPr/>
        </p:nvSpPr>
        <p:spPr>
          <a:xfrm>
            <a:off x="5511760" y="2388870"/>
            <a:ext cx="3620691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1"/>
              </a:lnSpc>
              <a:buNone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 was imported and merged to create a comprehensive view. Key steps in the data preparation process included:</a:t>
            </a:r>
            <a:endParaRPr lang="en-US" sz="1720" dirty="0"/>
          </a:p>
        </p:txBody>
      </p:sp>
      <p:sp>
        <p:nvSpPr>
          <p:cNvPr id="11" name="Text 9"/>
          <p:cNvSpPr/>
          <p:nvPr/>
        </p:nvSpPr>
        <p:spPr>
          <a:xfrm>
            <a:off x="5861090" y="3982641"/>
            <a:ext cx="3271361" cy="349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51"/>
              </a:lnSpc>
              <a:buSzPct val="100000"/>
              <a:buFont typeface="+mj-lt"/>
              <a:buAutoNum type="arabicPeriod"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Removing duplicate records</a:t>
            </a:r>
            <a:endParaRPr lang="en-US" sz="1720" dirty="0"/>
          </a:p>
        </p:txBody>
      </p:sp>
      <p:sp>
        <p:nvSpPr>
          <p:cNvPr id="12" name="Text 10"/>
          <p:cNvSpPr/>
          <p:nvPr/>
        </p:nvSpPr>
        <p:spPr>
          <a:xfrm>
            <a:off x="5861090" y="4408289"/>
            <a:ext cx="3271361" cy="349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51"/>
              </a:lnSpc>
              <a:buSzPct val="100000"/>
              <a:buFont typeface="+mj-lt"/>
              <a:buAutoNum type="arabicPeriod" startAt="2"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Handling missing values</a:t>
            </a:r>
            <a:endParaRPr lang="en-US" sz="1720" dirty="0"/>
          </a:p>
        </p:txBody>
      </p:sp>
      <p:sp>
        <p:nvSpPr>
          <p:cNvPr id="13" name="Text 11"/>
          <p:cNvSpPr/>
          <p:nvPr/>
        </p:nvSpPr>
        <p:spPr>
          <a:xfrm>
            <a:off x="5861090" y="4833937"/>
            <a:ext cx="3271361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51"/>
              </a:lnSpc>
              <a:buSzPct val="100000"/>
              <a:buFont typeface="+mj-lt"/>
              <a:buAutoNum type="arabicPeriod" startAt="3"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Converting claim_amount to a numeric format</a:t>
            </a:r>
            <a:endParaRPr lang="en-US" sz="1720" dirty="0"/>
          </a:p>
        </p:txBody>
      </p:sp>
      <p:sp>
        <p:nvSpPr>
          <p:cNvPr id="14" name="Text 12"/>
          <p:cNvSpPr/>
          <p:nvPr/>
        </p:nvSpPr>
        <p:spPr>
          <a:xfrm>
            <a:off x="9672757" y="1829276"/>
            <a:ext cx="2729627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2149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 Quality</a:t>
            </a:r>
            <a:endParaRPr lang="en-US" sz="2149" dirty="0"/>
          </a:p>
        </p:txBody>
      </p:sp>
      <p:sp>
        <p:nvSpPr>
          <p:cNvPr id="15" name="Text 13"/>
          <p:cNvSpPr/>
          <p:nvPr/>
        </p:nvSpPr>
        <p:spPr>
          <a:xfrm>
            <a:off x="9672757" y="2388870"/>
            <a:ext cx="3620691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1"/>
              </a:lnSpc>
              <a:buNone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thorough data audit was conducted to ensure the integrity of the data. This included:</a:t>
            </a:r>
            <a:endParaRPr lang="en-US" sz="1720" dirty="0"/>
          </a:p>
        </p:txBody>
      </p:sp>
      <p:sp>
        <p:nvSpPr>
          <p:cNvPr id="16" name="Text 14"/>
          <p:cNvSpPr/>
          <p:nvPr/>
        </p:nvSpPr>
        <p:spPr>
          <a:xfrm>
            <a:off x="10021967" y="3633311"/>
            <a:ext cx="3271480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51"/>
              </a:lnSpc>
              <a:buSzPct val="100000"/>
              <a:buChar char="•"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Verifying data types for all columns</a:t>
            </a:r>
            <a:endParaRPr lang="en-US" sz="1720" dirty="0"/>
          </a:p>
        </p:txBody>
      </p:sp>
      <p:sp>
        <p:nvSpPr>
          <p:cNvPr id="17" name="Text 15"/>
          <p:cNvSpPr/>
          <p:nvPr/>
        </p:nvSpPr>
        <p:spPr>
          <a:xfrm>
            <a:off x="10021967" y="4408289"/>
            <a:ext cx="3271480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51"/>
              </a:lnSpc>
              <a:buSzPct val="100000"/>
              <a:buChar char="•"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Identifying and correcting any data type mismatches</a:t>
            </a:r>
            <a:endParaRPr lang="en-US" sz="1720" dirty="0"/>
          </a:p>
        </p:txBody>
      </p:sp>
      <p:sp>
        <p:nvSpPr>
          <p:cNvPr id="18" name="Text 16"/>
          <p:cNvSpPr/>
          <p:nvPr/>
        </p:nvSpPr>
        <p:spPr>
          <a:xfrm>
            <a:off x="10021967" y="5183267"/>
            <a:ext cx="3271480" cy="698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51"/>
              </a:lnSpc>
              <a:buSzPct val="100000"/>
              <a:buChar char="•"/>
            </a:pPr>
            <a:r>
              <a:rPr lang="en-US" sz="172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Checking for completeness and consistency across the datasets</a:t>
            </a:r>
            <a:endParaRPr lang="en-US" sz="17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73" y="2648783"/>
            <a:ext cx="4920853" cy="29320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7928" y="804029"/>
            <a:ext cx="6713101" cy="706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65"/>
              </a:lnSpc>
              <a:buNone/>
            </a:pPr>
            <a:r>
              <a:rPr lang="en-US" sz="4452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Exploratory Data Analysis</a:t>
            </a:r>
            <a:endParaRPr lang="en-US" sz="4452" dirty="0"/>
          </a:p>
        </p:txBody>
      </p:sp>
      <p:sp>
        <p:nvSpPr>
          <p:cNvPr id="7" name="Shape 3"/>
          <p:cNvSpPr/>
          <p:nvPr/>
        </p:nvSpPr>
        <p:spPr>
          <a:xfrm>
            <a:off x="6277928" y="2104311"/>
            <a:ext cx="508754" cy="50875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8" name="Text 4"/>
          <p:cNvSpPr/>
          <p:nvPr/>
        </p:nvSpPr>
        <p:spPr>
          <a:xfrm>
            <a:off x="6466284" y="2189083"/>
            <a:ext cx="131921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71" dirty="0"/>
          </a:p>
        </p:txBody>
      </p:sp>
      <p:sp>
        <p:nvSpPr>
          <p:cNvPr id="9" name="Text 5"/>
          <p:cNvSpPr/>
          <p:nvPr/>
        </p:nvSpPr>
        <p:spPr>
          <a:xfrm>
            <a:off x="7012781" y="2104311"/>
            <a:ext cx="3524369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Claim Amount Distribution</a:t>
            </a:r>
            <a:endParaRPr lang="en-US" sz="2226" dirty="0"/>
          </a:p>
        </p:txBody>
      </p:sp>
      <p:sp>
        <p:nvSpPr>
          <p:cNvPr id="10" name="Text 6"/>
          <p:cNvSpPr/>
          <p:nvPr/>
        </p:nvSpPr>
        <p:spPr>
          <a:xfrm>
            <a:off x="7012781" y="2593181"/>
            <a:ext cx="6826091" cy="723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Analyzed the distribution of claim amounts to identify any outliers or patterns that may be indicative of fraudulent activity.</a:t>
            </a:r>
            <a:endParaRPr lang="en-US" sz="1781" dirty="0"/>
          </a:p>
        </p:txBody>
      </p:sp>
      <p:sp>
        <p:nvSpPr>
          <p:cNvPr id="11" name="Shape 7"/>
          <p:cNvSpPr/>
          <p:nvPr/>
        </p:nvSpPr>
        <p:spPr>
          <a:xfrm>
            <a:off x="6277928" y="3797022"/>
            <a:ext cx="508754" cy="50875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2" name="Text 8"/>
          <p:cNvSpPr/>
          <p:nvPr/>
        </p:nvSpPr>
        <p:spPr>
          <a:xfrm>
            <a:off x="6438781" y="3881795"/>
            <a:ext cx="186928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71" dirty="0"/>
          </a:p>
        </p:txBody>
      </p:sp>
      <p:sp>
        <p:nvSpPr>
          <p:cNvPr id="13" name="Text 9"/>
          <p:cNvSpPr/>
          <p:nvPr/>
        </p:nvSpPr>
        <p:spPr>
          <a:xfrm>
            <a:off x="7012781" y="3797022"/>
            <a:ext cx="3048953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Incident Cause Insights</a:t>
            </a:r>
            <a:endParaRPr lang="en-US" sz="2226" dirty="0"/>
          </a:p>
        </p:txBody>
      </p:sp>
      <p:sp>
        <p:nvSpPr>
          <p:cNvPr id="14" name="Text 10"/>
          <p:cNvSpPr/>
          <p:nvPr/>
        </p:nvSpPr>
        <p:spPr>
          <a:xfrm>
            <a:off x="7012781" y="4285893"/>
            <a:ext cx="6826091" cy="1085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Explored the most common causes of insurance incidents to understand potential risk factors and areas for enhanced monitoring.</a:t>
            </a:r>
            <a:endParaRPr lang="en-US" sz="1781" dirty="0"/>
          </a:p>
        </p:txBody>
      </p:sp>
      <p:sp>
        <p:nvSpPr>
          <p:cNvPr id="15" name="Shape 11"/>
          <p:cNvSpPr/>
          <p:nvPr/>
        </p:nvSpPr>
        <p:spPr>
          <a:xfrm>
            <a:off x="6277928" y="5851446"/>
            <a:ext cx="508754" cy="50875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6" name="Text 12"/>
          <p:cNvSpPr/>
          <p:nvPr/>
        </p:nvSpPr>
        <p:spPr>
          <a:xfrm>
            <a:off x="6434376" y="5936218"/>
            <a:ext cx="195739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71" dirty="0"/>
          </a:p>
        </p:txBody>
      </p:sp>
      <p:sp>
        <p:nvSpPr>
          <p:cNvPr id="17" name="Text 13"/>
          <p:cNvSpPr/>
          <p:nvPr/>
        </p:nvSpPr>
        <p:spPr>
          <a:xfrm>
            <a:off x="7012781" y="5851446"/>
            <a:ext cx="3621286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Fraudulent Claim Indicators</a:t>
            </a:r>
            <a:endParaRPr lang="en-US" sz="2226" dirty="0"/>
          </a:p>
        </p:txBody>
      </p:sp>
      <p:sp>
        <p:nvSpPr>
          <p:cNvPr id="18" name="Text 14"/>
          <p:cNvSpPr/>
          <p:nvPr/>
        </p:nvSpPr>
        <p:spPr>
          <a:xfrm>
            <a:off x="7012781" y="6340316"/>
            <a:ext cx="6826091" cy="1085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Investigated the relationship between claim amount and the likelihood of a claim being fraudulent, using visualizations to uncover any significant trends.</a:t>
            </a:r>
            <a:endParaRPr lang="en-US" sz="178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2109" y="1005126"/>
            <a:ext cx="4872752" cy="6091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96"/>
              </a:lnSpc>
              <a:buNone/>
            </a:pPr>
            <a:r>
              <a:rPr lang="en-US" sz="3837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Hypothesis Testing</a:t>
            </a:r>
            <a:endParaRPr lang="en-US" sz="3837" dirty="0"/>
          </a:p>
        </p:txBody>
      </p:sp>
      <p:sp>
        <p:nvSpPr>
          <p:cNvPr id="8" name="Shape 4"/>
          <p:cNvSpPr/>
          <p:nvPr/>
        </p:nvSpPr>
        <p:spPr>
          <a:xfrm>
            <a:off x="962978" y="1906548"/>
            <a:ext cx="22860" cy="5317927"/>
          </a:xfrm>
          <a:prstGeom prst="roundRect">
            <a:avLst>
              <a:gd name="adj" fmla="val 127895"/>
            </a:avLst>
          </a:prstGeom>
          <a:solidFill>
            <a:srgbClr val="575757"/>
          </a:solidFill>
          <a:ln/>
        </p:spPr>
      </p:sp>
      <p:sp>
        <p:nvSpPr>
          <p:cNvPr id="9" name="Shape 5"/>
          <p:cNvSpPr/>
          <p:nvPr/>
        </p:nvSpPr>
        <p:spPr>
          <a:xfrm>
            <a:off x="1170801" y="2333506"/>
            <a:ext cx="682109" cy="22860"/>
          </a:xfrm>
          <a:prstGeom prst="roundRect">
            <a:avLst>
              <a:gd name="adj" fmla="val 127895"/>
            </a:avLst>
          </a:prstGeom>
          <a:solidFill>
            <a:srgbClr val="575757"/>
          </a:solidFill>
          <a:ln/>
        </p:spPr>
      </p:sp>
      <p:sp>
        <p:nvSpPr>
          <p:cNvPr id="10" name="Shape 6"/>
          <p:cNvSpPr/>
          <p:nvPr/>
        </p:nvSpPr>
        <p:spPr>
          <a:xfrm>
            <a:off x="755154" y="2125742"/>
            <a:ext cx="438507" cy="43850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1" name="Text 7"/>
          <p:cNvSpPr/>
          <p:nvPr/>
        </p:nvSpPr>
        <p:spPr>
          <a:xfrm>
            <a:off x="917555" y="2198727"/>
            <a:ext cx="113705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2"/>
              </a:lnSpc>
              <a:buNone/>
            </a:pPr>
            <a:r>
              <a:rPr lang="en-US" sz="2302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302" dirty="0"/>
          </a:p>
        </p:txBody>
      </p:sp>
      <p:sp>
        <p:nvSpPr>
          <p:cNvPr id="12" name="Text 8"/>
          <p:cNvSpPr/>
          <p:nvPr/>
        </p:nvSpPr>
        <p:spPr>
          <a:xfrm>
            <a:off x="2046327" y="2101453"/>
            <a:ext cx="2436376" cy="304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8"/>
              </a:lnSpc>
              <a:buNone/>
            </a:pPr>
            <a:r>
              <a:rPr lang="en-US" sz="1918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High Claim Amounts</a:t>
            </a:r>
            <a:endParaRPr lang="en-US" sz="1918" dirty="0"/>
          </a:p>
        </p:txBody>
      </p:sp>
      <p:sp>
        <p:nvSpPr>
          <p:cNvPr id="13" name="Text 9"/>
          <p:cNvSpPr/>
          <p:nvPr/>
        </p:nvSpPr>
        <p:spPr>
          <a:xfrm>
            <a:off x="2046327" y="2522815"/>
            <a:ext cx="6415564" cy="9354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535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Tested the hypothesis that higher claim amounts are more likely to be fraudulent, using t-tests to evaluate the statistical significance of the differences.</a:t>
            </a:r>
            <a:endParaRPr lang="en-US" sz="1535" dirty="0"/>
          </a:p>
        </p:txBody>
      </p:sp>
      <p:sp>
        <p:nvSpPr>
          <p:cNvPr id="14" name="Shape 10"/>
          <p:cNvSpPr/>
          <p:nvPr/>
        </p:nvSpPr>
        <p:spPr>
          <a:xfrm>
            <a:off x="1170801" y="4275058"/>
            <a:ext cx="682109" cy="22860"/>
          </a:xfrm>
          <a:prstGeom prst="roundRect">
            <a:avLst>
              <a:gd name="adj" fmla="val 127895"/>
            </a:avLst>
          </a:prstGeom>
          <a:solidFill>
            <a:srgbClr val="575757"/>
          </a:solidFill>
          <a:ln/>
        </p:spPr>
      </p:sp>
      <p:sp>
        <p:nvSpPr>
          <p:cNvPr id="15" name="Shape 11"/>
          <p:cNvSpPr/>
          <p:nvPr/>
        </p:nvSpPr>
        <p:spPr>
          <a:xfrm>
            <a:off x="755154" y="4067294"/>
            <a:ext cx="438507" cy="43850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6" name="Text 12"/>
          <p:cNvSpPr/>
          <p:nvPr/>
        </p:nvSpPr>
        <p:spPr>
          <a:xfrm>
            <a:off x="893862" y="4140279"/>
            <a:ext cx="161092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2"/>
              </a:lnSpc>
              <a:buNone/>
            </a:pPr>
            <a:r>
              <a:rPr lang="en-US" sz="2302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302" dirty="0"/>
          </a:p>
        </p:txBody>
      </p:sp>
      <p:sp>
        <p:nvSpPr>
          <p:cNvPr id="17" name="Text 13"/>
          <p:cNvSpPr/>
          <p:nvPr/>
        </p:nvSpPr>
        <p:spPr>
          <a:xfrm>
            <a:off x="2046327" y="4043005"/>
            <a:ext cx="2436376" cy="304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8"/>
              </a:lnSpc>
              <a:buNone/>
            </a:pPr>
            <a:r>
              <a:rPr lang="en-US" sz="1918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Incident Causes</a:t>
            </a:r>
            <a:endParaRPr lang="en-US" sz="1918" dirty="0"/>
          </a:p>
        </p:txBody>
      </p:sp>
      <p:sp>
        <p:nvSpPr>
          <p:cNvPr id="18" name="Text 14"/>
          <p:cNvSpPr/>
          <p:nvPr/>
        </p:nvSpPr>
        <p:spPr>
          <a:xfrm>
            <a:off x="2046327" y="4464367"/>
            <a:ext cx="6415564" cy="9354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535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Examined whether certain incident causes are more prone to fraudulent claims, employing chi-square tests to identify any significant associations.</a:t>
            </a:r>
            <a:endParaRPr lang="en-US" sz="1535" dirty="0"/>
          </a:p>
        </p:txBody>
      </p:sp>
      <p:sp>
        <p:nvSpPr>
          <p:cNvPr id="19" name="Shape 15"/>
          <p:cNvSpPr/>
          <p:nvPr/>
        </p:nvSpPr>
        <p:spPr>
          <a:xfrm>
            <a:off x="1170801" y="6216610"/>
            <a:ext cx="682109" cy="22860"/>
          </a:xfrm>
          <a:prstGeom prst="roundRect">
            <a:avLst>
              <a:gd name="adj" fmla="val 127895"/>
            </a:avLst>
          </a:prstGeom>
          <a:solidFill>
            <a:srgbClr val="575757"/>
          </a:solidFill>
          <a:ln/>
        </p:spPr>
      </p:sp>
      <p:sp>
        <p:nvSpPr>
          <p:cNvPr id="20" name="Shape 16"/>
          <p:cNvSpPr/>
          <p:nvPr/>
        </p:nvSpPr>
        <p:spPr>
          <a:xfrm>
            <a:off x="755154" y="6008846"/>
            <a:ext cx="438507" cy="43850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21" name="Text 17"/>
          <p:cNvSpPr/>
          <p:nvPr/>
        </p:nvSpPr>
        <p:spPr>
          <a:xfrm>
            <a:off x="890052" y="6081832"/>
            <a:ext cx="168712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2"/>
              </a:lnSpc>
              <a:buNone/>
            </a:pPr>
            <a:r>
              <a:rPr lang="en-US" sz="2302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302" dirty="0"/>
          </a:p>
        </p:txBody>
      </p:sp>
      <p:sp>
        <p:nvSpPr>
          <p:cNvPr id="22" name="Text 18"/>
          <p:cNvSpPr/>
          <p:nvPr/>
        </p:nvSpPr>
        <p:spPr>
          <a:xfrm>
            <a:off x="2046327" y="5984558"/>
            <a:ext cx="2436376" cy="304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8"/>
              </a:lnSpc>
              <a:buNone/>
            </a:pPr>
            <a:r>
              <a:rPr lang="en-US" sz="1918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Unreported Injuries</a:t>
            </a:r>
            <a:endParaRPr lang="en-US" sz="1918" dirty="0"/>
          </a:p>
        </p:txBody>
      </p:sp>
      <p:sp>
        <p:nvSpPr>
          <p:cNvPr id="23" name="Text 19"/>
          <p:cNvSpPr/>
          <p:nvPr/>
        </p:nvSpPr>
        <p:spPr>
          <a:xfrm>
            <a:off x="2046327" y="6405920"/>
            <a:ext cx="6415564" cy="623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6"/>
              </a:lnSpc>
              <a:buNone/>
            </a:pPr>
            <a:r>
              <a:rPr lang="en-US" sz="1535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Created an alert flag for injury claims that were not reported to the police, as this may be a potential indicator of fraudulent activity.</a:t>
            </a:r>
            <a:endParaRPr lang="en-US" sz="15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91238" y="1219200"/>
            <a:ext cx="6472118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Findings and Recommendations</a:t>
            </a:r>
            <a:endParaRPr lang="en-US" sz="3402" dirty="0"/>
          </a:p>
        </p:txBody>
      </p:sp>
      <p:sp>
        <p:nvSpPr>
          <p:cNvPr id="8" name="Shape 4"/>
          <p:cNvSpPr/>
          <p:nvPr/>
        </p:nvSpPr>
        <p:spPr>
          <a:xfrm>
            <a:off x="6091238" y="2018467"/>
            <a:ext cx="7934325" cy="1548765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9" name="Text 5"/>
          <p:cNvSpPr/>
          <p:nvPr/>
        </p:nvSpPr>
        <p:spPr>
          <a:xfrm>
            <a:off x="6263997" y="219122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Key Fraud Patterns</a:t>
            </a:r>
            <a:endParaRPr lang="en-US" sz="1701" dirty="0"/>
          </a:p>
        </p:txBody>
      </p:sp>
      <p:sp>
        <p:nvSpPr>
          <p:cNvPr id="10" name="Text 6"/>
          <p:cNvSpPr/>
          <p:nvPr/>
        </p:nvSpPr>
        <p:spPr>
          <a:xfrm>
            <a:off x="6263997" y="2564725"/>
            <a:ext cx="7588806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analysis identified several patterns and indicators of fraudulent insurance claims, including higher claim amounts, specific incident causes, and a lack of police reporting for injury claims.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091238" y="3739991"/>
            <a:ext cx="7934325" cy="1548765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12" name="Text 8"/>
          <p:cNvSpPr/>
          <p:nvPr/>
        </p:nvSpPr>
        <p:spPr>
          <a:xfrm>
            <a:off x="6263997" y="3912751"/>
            <a:ext cx="2222421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Improving Verification</a:t>
            </a:r>
            <a:endParaRPr lang="en-US" sz="1701" dirty="0"/>
          </a:p>
        </p:txBody>
      </p:sp>
      <p:sp>
        <p:nvSpPr>
          <p:cNvPr id="13" name="Text 9"/>
          <p:cNvSpPr/>
          <p:nvPr/>
        </p:nvSpPr>
        <p:spPr>
          <a:xfrm>
            <a:off x="6263997" y="4286250"/>
            <a:ext cx="7588806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mitigate the risk of fraud, it is recommended that the insurance company implement stricter verification processes for high-amount claims and increase monitoring of claims with certain incident causes.</a:t>
            </a:r>
            <a:endParaRPr lang="en-US" sz="1361" dirty="0"/>
          </a:p>
        </p:txBody>
      </p:sp>
      <p:sp>
        <p:nvSpPr>
          <p:cNvPr id="14" name="Shape 10"/>
          <p:cNvSpPr/>
          <p:nvPr/>
        </p:nvSpPr>
        <p:spPr>
          <a:xfrm>
            <a:off x="6091238" y="5461516"/>
            <a:ext cx="7934325" cy="1548765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15" name="Text 11"/>
          <p:cNvSpPr/>
          <p:nvPr/>
        </p:nvSpPr>
        <p:spPr>
          <a:xfrm>
            <a:off x="6263997" y="563427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Future Opportunities</a:t>
            </a:r>
            <a:endParaRPr lang="en-US" sz="1701" dirty="0"/>
          </a:p>
        </p:txBody>
      </p:sp>
      <p:sp>
        <p:nvSpPr>
          <p:cNvPr id="16" name="Text 12"/>
          <p:cNvSpPr/>
          <p:nvPr/>
        </p:nvSpPr>
        <p:spPr>
          <a:xfrm>
            <a:off x="6263997" y="6007775"/>
            <a:ext cx="7588806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 analysis on additional datasets and the development of predictive models for real-time fraud detection could enhance the insurance company's fraud prevention efforts and strengthen their overall claims management processes.</a:t>
            </a:r>
            <a:endParaRPr lang="en-US" sz="136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Custom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Instrument Sans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santosh sg</cp:lastModifiedBy>
  <cp:revision>2</cp:revision>
  <dcterms:created xsi:type="dcterms:W3CDTF">2024-08-03T17:42:24Z</dcterms:created>
  <dcterms:modified xsi:type="dcterms:W3CDTF">2024-08-03T17:45:39Z</dcterms:modified>
</cp:coreProperties>
</file>