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7" r:id="rId6"/>
    <p:sldId id="324" r:id="rId7"/>
    <p:sldId id="326" r:id="rId8"/>
    <p:sldId id="325" r:id="rId9"/>
    <p:sldId id="318" r:id="rId10"/>
    <p:sldId id="319" r:id="rId11"/>
    <p:sldId id="321" r:id="rId12"/>
    <p:sldId id="322" r:id="rId13"/>
    <p:sldId id="327" r:id="rId14"/>
    <p:sldId id="328" r:id="rId15"/>
    <p:sldId id="329" r:id="rId16"/>
    <p:sldId id="330" r:id="rId17"/>
    <p:sldId id="331" r:id="rId18"/>
    <p:sldId id="332"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91" autoAdjust="0"/>
  </p:normalViewPr>
  <p:slideViewPr>
    <p:cSldViewPr snapToGrid="0" snapToObjects="1">
      <p:cViewPr varScale="1">
        <p:scale>
          <a:sx n="64" d="100"/>
          <a:sy n="64" d="100"/>
        </p:scale>
        <p:origin x="112"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76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PBI (RETAIL STORE)</a:t>
            </a:r>
            <a:br>
              <a:rPr lang="en-US" dirty="0"/>
            </a:br>
            <a:r>
              <a:rPr lang="en-US" dirty="0"/>
              <a:t>DASHBOARD</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4661-E1C2-B94E-5931-B495B49783F9}"/>
              </a:ext>
            </a:extLst>
          </p:cNvPr>
          <p:cNvSpPr>
            <a:spLocks noGrp="1"/>
          </p:cNvSpPr>
          <p:nvPr>
            <p:ph type="title"/>
          </p:nvPr>
        </p:nvSpPr>
        <p:spPr/>
        <p:txBody>
          <a:bodyPr/>
          <a:lstStyle/>
          <a:p>
            <a:r>
              <a:rPr lang="en-US" dirty="0"/>
              <a:t> 7.Line Chart (Units, Cancelled Units, Net Units by Year)</a:t>
            </a:r>
            <a:endParaRPr lang="en-IN" dirty="0"/>
          </a:p>
        </p:txBody>
      </p:sp>
      <p:sp>
        <p:nvSpPr>
          <p:cNvPr id="4" name="Content Placeholder 3">
            <a:extLst>
              <a:ext uri="{FF2B5EF4-FFF2-40B4-BE49-F238E27FC236}">
                <a16:creationId xmlns:a16="http://schemas.microsoft.com/office/drawing/2014/main" id="{AF36A37D-4D76-26D7-44C8-10977306AE45}"/>
              </a:ext>
            </a:extLst>
          </p:cNvPr>
          <p:cNvSpPr>
            <a:spLocks noGrp="1"/>
          </p:cNvSpPr>
          <p:nvPr>
            <p:ph sz="half" idx="2"/>
          </p:nvPr>
        </p:nvSpPr>
        <p:spPr>
          <a:xfrm>
            <a:off x="1550564" y="2501811"/>
            <a:ext cx="5829147" cy="3961593"/>
          </a:xfrm>
        </p:spPr>
        <p:txBody>
          <a:bodyPr>
            <a:normAutofit/>
          </a:bodyPr>
          <a:lstStyle/>
          <a:p>
            <a:r>
              <a:rPr lang="en-US" sz="2400" dirty="0">
                <a:solidFill>
                  <a:schemeClr val="tx1"/>
                </a:solidFill>
              </a:rPr>
              <a:t>This comparison is crucial for understanding the relationship between total units sold, units cancelled, and the actual net units sold. Trends here can lead to actions targeted at reducing cancellations and increasing customer satisfaction.</a:t>
            </a:r>
            <a:endParaRPr lang="en-IN" sz="2400" dirty="0">
              <a:solidFill>
                <a:schemeClr val="tx1"/>
              </a:solidFill>
            </a:endParaRPr>
          </a:p>
        </p:txBody>
      </p:sp>
      <p:sp>
        <p:nvSpPr>
          <p:cNvPr id="8" name="Content Placeholder 7" hidden="1">
            <a:extLst>
              <a:ext uri="{FF2B5EF4-FFF2-40B4-BE49-F238E27FC236}">
                <a16:creationId xmlns:a16="http://schemas.microsoft.com/office/drawing/2014/main" id="{8684B2B2-9BFD-0ECB-9EA4-08BA2CD0B669}"/>
              </a:ext>
            </a:extLst>
          </p:cNvPr>
          <p:cNvSpPr>
            <a:spLocks noGrp="1"/>
          </p:cNvSpPr>
          <p:nvPr>
            <p:ph sz="half" idx="15"/>
          </p:nvPr>
        </p:nvSpPr>
        <p:spPr/>
        <p:txBody>
          <a:bodyPr/>
          <a:lstStyle/>
          <a:p>
            <a:endParaRPr lang="en-IN" dirty="0"/>
          </a:p>
        </p:txBody>
      </p:sp>
      <p:sp>
        <p:nvSpPr>
          <p:cNvPr id="3" name="Slide Number Placeholder 2">
            <a:extLst>
              <a:ext uri="{FF2B5EF4-FFF2-40B4-BE49-F238E27FC236}">
                <a16:creationId xmlns:a16="http://schemas.microsoft.com/office/drawing/2014/main" id="{B06418FF-2D63-9014-9021-C6E7FF6078A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 name="Picture 6">
            <a:extLst>
              <a:ext uri="{FF2B5EF4-FFF2-40B4-BE49-F238E27FC236}">
                <a16:creationId xmlns:a16="http://schemas.microsoft.com/office/drawing/2014/main" id="{DF21BC3A-395E-4CE6-6400-9741A1288BCF}"/>
              </a:ext>
            </a:extLst>
          </p:cNvPr>
          <p:cNvPicPr>
            <a:picLocks noChangeAspect="1"/>
          </p:cNvPicPr>
          <p:nvPr/>
        </p:nvPicPr>
        <p:blipFill>
          <a:blip r:embed="rId2"/>
          <a:stretch>
            <a:fillRect/>
          </a:stretch>
        </p:blipFill>
        <p:spPr>
          <a:xfrm>
            <a:off x="7171636" y="2498961"/>
            <a:ext cx="4645026" cy="2696355"/>
          </a:xfrm>
          <a:prstGeom prst="rect">
            <a:avLst/>
          </a:prstGeom>
        </p:spPr>
      </p:pic>
    </p:spTree>
    <p:extLst>
      <p:ext uri="{BB962C8B-B14F-4D97-AF65-F5344CB8AC3E}">
        <p14:creationId xmlns:p14="http://schemas.microsoft.com/office/powerpoint/2010/main" val="317334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F60A-DA77-C8E4-9578-36D4012F4FCE}"/>
              </a:ext>
            </a:extLst>
          </p:cNvPr>
          <p:cNvSpPr>
            <a:spLocks noGrp="1"/>
          </p:cNvSpPr>
          <p:nvPr>
            <p:ph type="title"/>
          </p:nvPr>
        </p:nvSpPr>
        <p:spPr>
          <a:xfrm>
            <a:off x="914400" y="278296"/>
            <a:ext cx="8448261" cy="1791760"/>
          </a:xfrm>
        </p:spPr>
        <p:txBody>
          <a:bodyPr/>
          <a:lstStyle/>
          <a:p>
            <a:r>
              <a:rPr lang="en-US" dirty="0"/>
              <a:t>8. Bar Chart (Top 10 Selling Products for Net Units by Product ID)</a:t>
            </a:r>
            <a:endParaRPr lang="en-IN" dirty="0"/>
          </a:p>
        </p:txBody>
      </p:sp>
      <p:sp>
        <p:nvSpPr>
          <p:cNvPr id="3" name="Content Placeholder 2">
            <a:extLst>
              <a:ext uri="{FF2B5EF4-FFF2-40B4-BE49-F238E27FC236}">
                <a16:creationId xmlns:a16="http://schemas.microsoft.com/office/drawing/2014/main" id="{B4B6E954-6D98-1904-E8E6-B4611D473338}"/>
              </a:ext>
            </a:extLst>
          </p:cNvPr>
          <p:cNvSpPr>
            <a:spLocks noGrp="1"/>
          </p:cNvSpPr>
          <p:nvPr>
            <p:ph idx="13"/>
          </p:nvPr>
        </p:nvSpPr>
        <p:spPr>
          <a:xfrm>
            <a:off x="914399" y="2331792"/>
            <a:ext cx="7623313" cy="1315870"/>
          </a:xfrm>
        </p:spPr>
        <p:txBody>
          <a:bodyPr>
            <a:normAutofit fontScale="92500" lnSpcReduction="10000"/>
          </a:bodyPr>
          <a:lstStyle/>
          <a:p>
            <a:r>
              <a:rPr lang="en-US" dirty="0">
                <a:solidFill>
                  <a:schemeClr val="tx1"/>
                </a:solidFill>
              </a:rPr>
              <a:t>Focuses on your best-selling products, which can inform inventory management, production planning, and marketing focus. Also useful for identifying star products or potential areas needing improvement or discontinuation.</a:t>
            </a:r>
            <a:endParaRPr lang="en-IN" dirty="0">
              <a:solidFill>
                <a:schemeClr val="tx1"/>
              </a:solidFill>
            </a:endParaRPr>
          </a:p>
        </p:txBody>
      </p:sp>
      <p:sp>
        <p:nvSpPr>
          <p:cNvPr id="4" name="Picture Placeholder 3" hidden="1">
            <a:extLst>
              <a:ext uri="{FF2B5EF4-FFF2-40B4-BE49-F238E27FC236}">
                <a16:creationId xmlns:a16="http://schemas.microsoft.com/office/drawing/2014/main" id="{6E7438BA-4D0B-216E-387B-F0B1ADFF449E}"/>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24C3FEFF-FDDA-423B-E65D-3C4C5FB422F8}"/>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7" name="Picture 6">
            <a:extLst>
              <a:ext uri="{FF2B5EF4-FFF2-40B4-BE49-F238E27FC236}">
                <a16:creationId xmlns:a16="http://schemas.microsoft.com/office/drawing/2014/main" id="{977A77D9-35CE-ED2A-2FF7-782B6B37729F}"/>
              </a:ext>
            </a:extLst>
          </p:cNvPr>
          <p:cNvPicPr>
            <a:picLocks noChangeAspect="1"/>
          </p:cNvPicPr>
          <p:nvPr/>
        </p:nvPicPr>
        <p:blipFill>
          <a:blip r:embed="rId2"/>
          <a:stretch>
            <a:fillRect/>
          </a:stretch>
        </p:blipFill>
        <p:spPr>
          <a:xfrm>
            <a:off x="2413687" y="3706231"/>
            <a:ext cx="9509982" cy="2792895"/>
          </a:xfrm>
          <a:prstGeom prst="rect">
            <a:avLst/>
          </a:prstGeom>
        </p:spPr>
      </p:pic>
    </p:spTree>
    <p:extLst>
      <p:ext uri="{BB962C8B-B14F-4D97-AF65-F5344CB8AC3E}">
        <p14:creationId xmlns:p14="http://schemas.microsoft.com/office/powerpoint/2010/main" val="67384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6C82C4-091E-1473-B11A-8BC12DC3DE68}"/>
              </a:ext>
            </a:extLst>
          </p:cNvPr>
          <p:cNvSpPr>
            <a:spLocks noGrp="1"/>
          </p:cNvSpPr>
          <p:nvPr>
            <p:ph type="title"/>
          </p:nvPr>
        </p:nvSpPr>
        <p:spPr>
          <a:xfrm>
            <a:off x="765974" y="644064"/>
            <a:ext cx="10660053" cy="1264989"/>
          </a:xfrm>
        </p:spPr>
        <p:txBody>
          <a:bodyPr/>
          <a:lstStyle/>
          <a:p>
            <a:r>
              <a:rPr lang="en-US" dirty="0"/>
              <a:t>9. Line Chart (Top 10 Cities Based on Revenue by Sale)</a:t>
            </a:r>
            <a:endParaRPr lang="en-IN" dirty="0"/>
          </a:p>
        </p:txBody>
      </p:sp>
      <p:sp>
        <p:nvSpPr>
          <p:cNvPr id="10" name="Content Placeholder 9">
            <a:extLst>
              <a:ext uri="{FF2B5EF4-FFF2-40B4-BE49-F238E27FC236}">
                <a16:creationId xmlns:a16="http://schemas.microsoft.com/office/drawing/2014/main" id="{FC2D7033-9E3C-DB22-DF97-CF6E5E149320}"/>
              </a:ext>
            </a:extLst>
          </p:cNvPr>
          <p:cNvSpPr>
            <a:spLocks noGrp="1"/>
          </p:cNvSpPr>
          <p:nvPr>
            <p:ph sz="quarter" idx="4"/>
          </p:nvPr>
        </p:nvSpPr>
        <p:spPr>
          <a:xfrm>
            <a:off x="914400" y="4611757"/>
            <a:ext cx="11111947" cy="1789044"/>
          </a:xfrm>
        </p:spPr>
        <p:txBody>
          <a:bodyPr>
            <a:normAutofit/>
          </a:bodyPr>
          <a:lstStyle/>
          <a:p>
            <a:r>
              <a:rPr lang="en-US" sz="2800" dirty="0">
                <a:solidFill>
                  <a:schemeClr val="tx1"/>
                </a:solidFill>
              </a:rPr>
              <a:t>Identifies key cities driving your business's revenue. This insight can help refine localized marketing campaigns and possibly influence distribution and logistics strategies.</a:t>
            </a:r>
            <a:endParaRPr lang="en-IN" sz="2800" dirty="0">
              <a:solidFill>
                <a:schemeClr val="tx1"/>
              </a:solidFill>
            </a:endParaRPr>
          </a:p>
        </p:txBody>
      </p:sp>
      <p:sp>
        <p:nvSpPr>
          <p:cNvPr id="5" name="Slide Number Placeholder 4">
            <a:extLst>
              <a:ext uri="{FF2B5EF4-FFF2-40B4-BE49-F238E27FC236}">
                <a16:creationId xmlns:a16="http://schemas.microsoft.com/office/drawing/2014/main" id="{47A64E4D-50F1-4BA9-0E1B-4DE354E6A4D5}"/>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12" name="Picture 11">
            <a:extLst>
              <a:ext uri="{FF2B5EF4-FFF2-40B4-BE49-F238E27FC236}">
                <a16:creationId xmlns:a16="http://schemas.microsoft.com/office/drawing/2014/main" id="{D726ABA6-01CE-C2B3-EA7A-5DEE0EC37C38}"/>
              </a:ext>
            </a:extLst>
          </p:cNvPr>
          <p:cNvPicPr>
            <a:picLocks noChangeAspect="1"/>
          </p:cNvPicPr>
          <p:nvPr/>
        </p:nvPicPr>
        <p:blipFill>
          <a:blip r:embed="rId2"/>
          <a:stretch>
            <a:fillRect/>
          </a:stretch>
        </p:blipFill>
        <p:spPr>
          <a:xfrm>
            <a:off x="3240158" y="1909053"/>
            <a:ext cx="5854146" cy="2743583"/>
          </a:xfrm>
          <a:prstGeom prst="rect">
            <a:avLst/>
          </a:prstGeom>
        </p:spPr>
      </p:pic>
    </p:spTree>
    <p:extLst>
      <p:ext uri="{BB962C8B-B14F-4D97-AF65-F5344CB8AC3E}">
        <p14:creationId xmlns:p14="http://schemas.microsoft.com/office/powerpoint/2010/main" val="262891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21D0-38CC-CC2C-132F-3DCA2EF10364}"/>
              </a:ext>
            </a:extLst>
          </p:cNvPr>
          <p:cNvSpPr>
            <a:spLocks noGrp="1"/>
          </p:cNvSpPr>
          <p:nvPr>
            <p:ph type="title"/>
          </p:nvPr>
        </p:nvSpPr>
        <p:spPr>
          <a:xfrm>
            <a:off x="914400" y="0"/>
            <a:ext cx="10614991" cy="1630017"/>
          </a:xfrm>
        </p:spPr>
        <p:txBody>
          <a:bodyPr/>
          <a:lstStyle/>
          <a:p>
            <a:r>
              <a:rPr lang="en-US" sz="3200" dirty="0"/>
              <a:t>10.Tree Chart (Cancelled Units Based on Year, Month, Zone, Cities, etc.)</a:t>
            </a:r>
            <a:endParaRPr lang="en-IN" sz="3200" dirty="0"/>
          </a:p>
        </p:txBody>
      </p:sp>
      <p:sp>
        <p:nvSpPr>
          <p:cNvPr id="3" name="Content Placeholder 2">
            <a:extLst>
              <a:ext uri="{FF2B5EF4-FFF2-40B4-BE49-F238E27FC236}">
                <a16:creationId xmlns:a16="http://schemas.microsoft.com/office/drawing/2014/main" id="{D990DF11-B22F-BB38-4444-73B51672CCDE}"/>
              </a:ext>
            </a:extLst>
          </p:cNvPr>
          <p:cNvSpPr>
            <a:spLocks noGrp="1"/>
          </p:cNvSpPr>
          <p:nvPr>
            <p:ph sz="quarter" idx="4"/>
          </p:nvPr>
        </p:nvSpPr>
        <p:spPr>
          <a:xfrm>
            <a:off x="914399" y="5396948"/>
            <a:ext cx="11012557" cy="867676"/>
          </a:xfrm>
        </p:spPr>
        <p:txBody>
          <a:bodyPr/>
          <a:lstStyle/>
          <a:p>
            <a:r>
              <a:rPr lang="en-US" dirty="0">
                <a:solidFill>
                  <a:schemeClr val="tx1"/>
                </a:solidFill>
              </a:rPr>
              <a:t>Provides a detailed hierarchical view of where and when cancellations are occurring most frequently, which can help in pinpointing operational issues or customer dissatisfaction sources.</a:t>
            </a:r>
            <a:endParaRPr lang="en-IN" dirty="0">
              <a:solidFill>
                <a:schemeClr val="tx1"/>
              </a:solidFill>
            </a:endParaRPr>
          </a:p>
        </p:txBody>
      </p:sp>
      <p:sp>
        <p:nvSpPr>
          <p:cNvPr id="4" name="Slide Number Placeholder 3">
            <a:extLst>
              <a:ext uri="{FF2B5EF4-FFF2-40B4-BE49-F238E27FC236}">
                <a16:creationId xmlns:a16="http://schemas.microsoft.com/office/drawing/2014/main" id="{30F8E109-43C4-46CF-A36C-8E8C19E23E0A}"/>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6" name="Picture 5">
            <a:extLst>
              <a:ext uri="{FF2B5EF4-FFF2-40B4-BE49-F238E27FC236}">
                <a16:creationId xmlns:a16="http://schemas.microsoft.com/office/drawing/2014/main" id="{644ACC9F-906C-8ADD-FFD7-0FE049069A57}"/>
              </a:ext>
            </a:extLst>
          </p:cNvPr>
          <p:cNvPicPr>
            <a:picLocks noChangeAspect="1"/>
          </p:cNvPicPr>
          <p:nvPr/>
        </p:nvPicPr>
        <p:blipFill>
          <a:blip r:embed="rId2"/>
          <a:stretch>
            <a:fillRect/>
          </a:stretch>
        </p:blipFill>
        <p:spPr>
          <a:xfrm>
            <a:off x="530085" y="1682310"/>
            <a:ext cx="11131829" cy="3493380"/>
          </a:xfrm>
          <a:prstGeom prst="rect">
            <a:avLst/>
          </a:prstGeom>
        </p:spPr>
      </p:pic>
    </p:spTree>
    <p:extLst>
      <p:ext uri="{BB962C8B-B14F-4D97-AF65-F5344CB8AC3E}">
        <p14:creationId xmlns:p14="http://schemas.microsoft.com/office/powerpoint/2010/main" val="13120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BF771A-91F2-2B7C-7730-C3F8D104585F}"/>
              </a:ext>
            </a:extLst>
          </p:cNvPr>
          <p:cNvSpPr>
            <a:spLocks noGrp="1"/>
          </p:cNvSpPr>
          <p:nvPr>
            <p:ph type="title"/>
          </p:nvPr>
        </p:nvSpPr>
        <p:spPr>
          <a:xfrm>
            <a:off x="914400" y="692943"/>
            <a:ext cx="10511627" cy="1012785"/>
          </a:xfrm>
        </p:spPr>
        <p:txBody>
          <a:bodyPr/>
          <a:lstStyle/>
          <a:p>
            <a:r>
              <a:rPr lang="en-US" sz="3200" dirty="0"/>
              <a:t>11.Tree Chart (Sold Units Based on Year, Month, Zone, Cities, etc.)</a:t>
            </a:r>
            <a:endParaRPr lang="en-IN" sz="3200" dirty="0"/>
          </a:p>
        </p:txBody>
      </p:sp>
      <p:sp>
        <p:nvSpPr>
          <p:cNvPr id="7" name="Content Placeholder 6">
            <a:extLst>
              <a:ext uri="{FF2B5EF4-FFF2-40B4-BE49-F238E27FC236}">
                <a16:creationId xmlns:a16="http://schemas.microsoft.com/office/drawing/2014/main" id="{6E94E244-4D2B-D9C1-3BD9-3120A5FCB05F}"/>
              </a:ext>
            </a:extLst>
          </p:cNvPr>
          <p:cNvSpPr>
            <a:spLocks noGrp="1"/>
          </p:cNvSpPr>
          <p:nvPr>
            <p:ph sz="quarter" idx="4"/>
          </p:nvPr>
        </p:nvSpPr>
        <p:spPr>
          <a:xfrm>
            <a:off x="914400" y="5251839"/>
            <a:ext cx="10511627" cy="1012785"/>
          </a:xfrm>
        </p:spPr>
        <p:txBody>
          <a:bodyPr/>
          <a:lstStyle/>
          <a:p>
            <a:r>
              <a:rPr lang="en-US" dirty="0">
                <a:solidFill>
                  <a:schemeClr val="tx1"/>
                </a:solidFill>
              </a:rPr>
              <a:t>Similar to the cancelled units chart, but focuses on where and when units are sold. This helps in understanding successful areas and periods, and in planning for future sales strategies to maximize performance.</a:t>
            </a:r>
            <a:endParaRPr lang="en-IN" dirty="0">
              <a:solidFill>
                <a:schemeClr val="tx1"/>
              </a:solidFill>
            </a:endParaRPr>
          </a:p>
        </p:txBody>
      </p:sp>
      <p:sp>
        <p:nvSpPr>
          <p:cNvPr id="5" name="Slide Number Placeholder 4">
            <a:extLst>
              <a:ext uri="{FF2B5EF4-FFF2-40B4-BE49-F238E27FC236}">
                <a16:creationId xmlns:a16="http://schemas.microsoft.com/office/drawing/2014/main" id="{7D92FF99-5198-85E1-64AE-9D9B0AA5806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9" name="Picture 8">
            <a:extLst>
              <a:ext uri="{FF2B5EF4-FFF2-40B4-BE49-F238E27FC236}">
                <a16:creationId xmlns:a16="http://schemas.microsoft.com/office/drawing/2014/main" id="{CF9FBC51-AF73-29EC-2F11-A8A70DA1E867}"/>
              </a:ext>
            </a:extLst>
          </p:cNvPr>
          <p:cNvPicPr>
            <a:picLocks noChangeAspect="1"/>
          </p:cNvPicPr>
          <p:nvPr/>
        </p:nvPicPr>
        <p:blipFill>
          <a:blip r:embed="rId2"/>
          <a:stretch>
            <a:fillRect/>
          </a:stretch>
        </p:blipFill>
        <p:spPr>
          <a:xfrm>
            <a:off x="526774" y="1768991"/>
            <a:ext cx="11132883" cy="3031610"/>
          </a:xfrm>
          <a:prstGeom prst="rect">
            <a:avLst/>
          </a:prstGeom>
        </p:spPr>
      </p:pic>
    </p:spTree>
    <p:extLst>
      <p:ext uri="{BB962C8B-B14F-4D97-AF65-F5344CB8AC3E}">
        <p14:creationId xmlns:p14="http://schemas.microsoft.com/office/powerpoint/2010/main" val="277900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6FF7F5-3B99-2B2E-EABA-B2092FF48097}"/>
              </a:ext>
            </a:extLst>
          </p:cNvPr>
          <p:cNvSpPr>
            <a:spLocks noGrp="1"/>
          </p:cNvSpPr>
          <p:nvPr>
            <p:ph type="title"/>
          </p:nvPr>
        </p:nvSpPr>
        <p:spPr/>
        <p:txBody>
          <a:bodyPr/>
          <a:lstStyle/>
          <a:p>
            <a:r>
              <a:rPr lang="en-IN" dirty="0"/>
              <a:t>summary</a:t>
            </a:r>
          </a:p>
        </p:txBody>
      </p:sp>
      <p:sp>
        <p:nvSpPr>
          <p:cNvPr id="5" name="Content Placeholder 4">
            <a:extLst>
              <a:ext uri="{FF2B5EF4-FFF2-40B4-BE49-F238E27FC236}">
                <a16:creationId xmlns:a16="http://schemas.microsoft.com/office/drawing/2014/main" id="{113D7543-7F30-BC0B-AD3E-736F5DF7DF16}"/>
              </a:ext>
            </a:extLst>
          </p:cNvPr>
          <p:cNvSpPr>
            <a:spLocks noGrp="1"/>
          </p:cNvSpPr>
          <p:nvPr>
            <p:ph sz="half" idx="2"/>
          </p:nvPr>
        </p:nvSpPr>
        <p:spPr>
          <a:xfrm>
            <a:off x="1550564" y="2303029"/>
            <a:ext cx="9875463" cy="3024346"/>
          </a:xfrm>
        </p:spPr>
        <p:txBody>
          <a:bodyPr/>
          <a:lstStyle/>
          <a:p>
            <a:r>
              <a:rPr lang="en-US" sz="2400" dirty="0">
                <a:solidFill>
                  <a:schemeClr val="tx1"/>
                </a:solidFill>
              </a:rPr>
              <a:t>By leveraging the insights from these dashboard elements, you can make informed decisions to improve various aspects of your business operations, from marketing and sales to product development and customer service. Each component not only offers a standalone insight but can also be interconnected to provide a holistic view of the business's performance and opportunities.</a:t>
            </a:r>
          </a:p>
          <a:p>
            <a:endParaRPr lang="en-US" dirty="0"/>
          </a:p>
          <a:p>
            <a:endParaRPr lang="en-US" dirty="0"/>
          </a:p>
          <a:p>
            <a:endParaRPr lang="en-US" dirty="0"/>
          </a:p>
          <a:p>
            <a:endParaRPr lang="en-US" dirty="0"/>
          </a:p>
          <a:p>
            <a:endParaRPr lang="en-US" dirty="0"/>
          </a:p>
          <a:p>
            <a:endParaRPr lang="en-US" dirty="0"/>
          </a:p>
          <a:p>
            <a:endParaRPr lang="en-IN" dirty="0"/>
          </a:p>
        </p:txBody>
      </p:sp>
      <p:sp>
        <p:nvSpPr>
          <p:cNvPr id="6" name="Content Placeholder 5" hidden="1">
            <a:extLst>
              <a:ext uri="{FF2B5EF4-FFF2-40B4-BE49-F238E27FC236}">
                <a16:creationId xmlns:a16="http://schemas.microsoft.com/office/drawing/2014/main" id="{771C129A-E8C7-9834-7B7D-F6B0CB05E5C9}"/>
              </a:ext>
            </a:extLst>
          </p:cNvPr>
          <p:cNvSpPr>
            <a:spLocks noGrp="1"/>
          </p:cNvSpPr>
          <p:nvPr>
            <p:ph sz="half" idx="15"/>
          </p:nvPr>
        </p:nvSpPr>
        <p:spPr/>
        <p:txBody>
          <a:bodyPr/>
          <a:lstStyle/>
          <a:p>
            <a:endParaRPr lang="en-IN" dirty="0"/>
          </a:p>
        </p:txBody>
      </p:sp>
    </p:spTree>
    <p:extLst>
      <p:ext uri="{BB962C8B-B14F-4D97-AF65-F5344CB8AC3E}">
        <p14:creationId xmlns:p14="http://schemas.microsoft.com/office/powerpoint/2010/main" val="254947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Santosh sg</a:t>
            </a:r>
          </a:p>
          <a:p>
            <a:r>
              <a:rPr lang="en-US" dirty="0"/>
              <a:t>6361315309</a:t>
            </a:r>
          </a:p>
          <a:p>
            <a:r>
              <a:rPr lang="en-US" dirty="0"/>
              <a:t>santoshgowdru15@gmail.com </a:t>
            </a:r>
          </a:p>
          <a:p>
            <a:r>
              <a:rPr lang="en-US" dirty="0"/>
              <a:t>www.linkedin.com/in/santosh-gowdru-68722b306</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172817" y="1967947"/>
            <a:ext cx="10253210" cy="3832779"/>
          </a:xfrm>
        </p:spPr>
        <p:txBody>
          <a:bodyPr/>
          <a:lstStyle/>
          <a:p>
            <a:r>
              <a:rPr lang="en-US" sz="1800" dirty="0"/>
              <a:t>"</a:t>
            </a:r>
            <a:r>
              <a:rPr lang="en-US" sz="1800" dirty="0" err="1"/>
              <a:t>Begining</a:t>
            </a:r>
            <a:r>
              <a:rPr lang="en-US" sz="1800" dirty="0"/>
              <a:t> with an introduction explaining the purpose and data sources of the dashboard, followed by a detailed review of its components including cards for key metrics like customer count and revenue, and a variety of visualizations such as pie, bar, line, and tree charts detailing revenue, sales, and units across different dimensions. Conclude with a summary of major insights, strategic recommendations derived from the data,</a:t>
            </a:r>
            <a:endParaRPr lang="en-US" dirty="0"/>
          </a:p>
        </p:txBody>
      </p:sp>
      <p:pic>
        <p:nvPicPr>
          <p:cNvPr id="7" name="Picture Placeholder 6" descr="A person standing in front of a whiteboard" hidden="1">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p:pic>
      <p:sp>
        <p:nvSpPr>
          <p:cNvPr id="3" name="TextBox 2">
            <a:extLst>
              <a:ext uri="{FF2B5EF4-FFF2-40B4-BE49-F238E27FC236}">
                <a16:creationId xmlns:a16="http://schemas.microsoft.com/office/drawing/2014/main" id="{10358940-7ABB-1578-97C7-01C2C213E63A}"/>
              </a:ext>
            </a:extLst>
          </p:cNvPr>
          <p:cNvSpPr txBox="1"/>
          <p:nvPr/>
        </p:nvSpPr>
        <p:spPr>
          <a:xfrm>
            <a:off x="1699591" y="1598615"/>
            <a:ext cx="5227983" cy="830997"/>
          </a:xfrm>
          <a:prstGeom prst="rect">
            <a:avLst/>
          </a:prstGeom>
          <a:noFill/>
        </p:spPr>
        <p:txBody>
          <a:bodyPr wrap="square" rtlCol="0">
            <a:spAutoFit/>
          </a:bodyPr>
          <a:lstStyle/>
          <a:p>
            <a:r>
              <a:rPr lang="en-IN" sz="4800" b="1" dirty="0">
                <a:solidFill>
                  <a:schemeClr val="accent6"/>
                </a:solidFill>
              </a:rPr>
              <a:t>agenda</a:t>
            </a:r>
            <a:r>
              <a:rPr lang="en-IN" dirty="0"/>
              <a:t> </a:t>
            </a:r>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ED44-6D01-32FA-5BDB-5552A57517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E52F9E-AC02-1E21-0B52-3190EF52ADEA}"/>
              </a:ext>
            </a:extLst>
          </p:cNvPr>
          <p:cNvSpPr>
            <a:spLocks noGrp="1"/>
          </p:cNvSpPr>
          <p:nvPr>
            <p:ph idx="1"/>
          </p:nvPr>
        </p:nvSpPr>
        <p:spPr/>
        <p:txBody>
          <a:bodyPr/>
          <a:lstStyle/>
          <a:p>
            <a:endParaRPr lang="en-IN"/>
          </a:p>
        </p:txBody>
      </p:sp>
      <p:sp>
        <p:nvSpPr>
          <p:cNvPr id="4" name="Picture Placeholder 3">
            <a:extLst>
              <a:ext uri="{FF2B5EF4-FFF2-40B4-BE49-F238E27FC236}">
                <a16:creationId xmlns:a16="http://schemas.microsoft.com/office/drawing/2014/main" id="{93DD9C4F-EECA-4DB9-A72D-DC364A566638}"/>
              </a:ext>
            </a:extLst>
          </p:cNvPr>
          <p:cNvSpPr>
            <a:spLocks noGrp="1"/>
          </p:cNvSpPr>
          <p:nvPr>
            <p:ph type="pic" sz="quarter" idx="11"/>
          </p:nvPr>
        </p:nvSpPr>
        <p:spPr/>
      </p:sp>
      <p:pic>
        <p:nvPicPr>
          <p:cNvPr id="6" name="Picture 5">
            <a:extLst>
              <a:ext uri="{FF2B5EF4-FFF2-40B4-BE49-F238E27FC236}">
                <a16:creationId xmlns:a16="http://schemas.microsoft.com/office/drawing/2014/main" id="{2D49A9BC-D915-4627-FCD3-06076ECA1D92}"/>
              </a:ext>
            </a:extLst>
          </p:cNvPr>
          <p:cNvPicPr>
            <a:picLocks noChangeAspect="1"/>
          </p:cNvPicPr>
          <p:nvPr/>
        </p:nvPicPr>
        <p:blipFill>
          <a:blip r:embed="rId2"/>
          <a:stretch>
            <a:fillRect/>
          </a:stretch>
        </p:blipFill>
        <p:spPr>
          <a:xfrm>
            <a:off x="0" y="58109"/>
            <a:ext cx="12192000" cy="6741782"/>
          </a:xfrm>
          <a:prstGeom prst="rect">
            <a:avLst/>
          </a:prstGeom>
        </p:spPr>
      </p:pic>
    </p:spTree>
    <p:extLst>
      <p:ext uri="{BB962C8B-B14F-4D97-AF65-F5344CB8AC3E}">
        <p14:creationId xmlns:p14="http://schemas.microsoft.com/office/powerpoint/2010/main" val="108612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1C54-AB97-DAB1-D594-17229283E76B}"/>
              </a:ext>
            </a:extLst>
          </p:cNvPr>
          <p:cNvSpPr>
            <a:spLocks noGrp="1"/>
          </p:cNvSpPr>
          <p:nvPr>
            <p:ph type="title"/>
          </p:nvPr>
        </p:nvSpPr>
        <p:spPr/>
        <p:txBody>
          <a:bodyPr/>
          <a:lstStyle/>
          <a:p>
            <a:r>
              <a:rPr lang="en-US" dirty="0"/>
              <a:t>1.Customer Base and Sales Metrics:</a:t>
            </a:r>
            <a:endParaRPr lang="en-IN" dirty="0"/>
          </a:p>
        </p:txBody>
      </p:sp>
      <p:pic>
        <p:nvPicPr>
          <p:cNvPr id="7" name="Content Placeholder 6">
            <a:extLst>
              <a:ext uri="{FF2B5EF4-FFF2-40B4-BE49-F238E27FC236}">
                <a16:creationId xmlns:a16="http://schemas.microsoft.com/office/drawing/2014/main" id="{C480B0C6-0D8B-864B-F548-E74DD202A701}"/>
              </a:ext>
            </a:extLst>
          </p:cNvPr>
          <p:cNvPicPr>
            <a:picLocks noGrp="1" noChangeAspect="1"/>
          </p:cNvPicPr>
          <p:nvPr>
            <p:ph sz="half" idx="2"/>
          </p:nvPr>
        </p:nvPicPr>
        <p:blipFill>
          <a:blip r:embed="rId2"/>
          <a:stretch>
            <a:fillRect/>
          </a:stretch>
        </p:blipFill>
        <p:spPr>
          <a:xfrm>
            <a:off x="3313266" y="2377780"/>
            <a:ext cx="7964488" cy="910227"/>
          </a:xfrm>
        </p:spPr>
      </p:pic>
      <p:sp>
        <p:nvSpPr>
          <p:cNvPr id="3" name="Slide Number Placeholder 2">
            <a:extLst>
              <a:ext uri="{FF2B5EF4-FFF2-40B4-BE49-F238E27FC236}">
                <a16:creationId xmlns:a16="http://schemas.microsoft.com/office/drawing/2014/main" id="{AE22809A-F39E-8753-A6BF-F29F9DA1F787}"/>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4" name="Text Placeholder 3">
            <a:extLst>
              <a:ext uri="{FF2B5EF4-FFF2-40B4-BE49-F238E27FC236}">
                <a16:creationId xmlns:a16="http://schemas.microsoft.com/office/drawing/2014/main" id="{D608187B-10AA-C08A-C6EC-FDEC8FEE390D}"/>
              </a:ext>
            </a:extLst>
          </p:cNvPr>
          <p:cNvSpPr>
            <a:spLocks noGrp="1"/>
          </p:cNvSpPr>
          <p:nvPr>
            <p:ph type="body" sz="half" idx="4294967295"/>
          </p:nvPr>
        </p:nvSpPr>
        <p:spPr>
          <a:xfrm>
            <a:off x="2841522" y="3569995"/>
            <a:ext cx="9350477" cy="2830806"/>
          </a:xfrm>
        </p:spPr>
        <p:txBody>
          <a:bodyPr>
            <a:normAutofit/>
          </a:bodyPr>
          <a:lstStyle/>
          <a:p>
            <a:r>
              <a:rPr lang="en-US" sz="2000" dirty="0">
                <a:solidFill>
                  <a:schemeClr val="tx1"/>
                </a:solidFill>
              </a:rPr>
              <a:t>The Card displaying the count of customers, total revenue, units sold, cancelled units, and net sales provides a quick snapshot of overall business health. Tracking the growth or decline in customer numbers can indicate market reach and effectiveness of marketing strategies.</a:t>
            </a:r>
          </a:p>
          <a:p>
            <a:r>
              <a:rPr lang="en-US" sz="2000" dirty="0">
                <a:solidFill>
                  <a:schemeClr val="tx1"/>
                </a:solidFill>
              </a:rPr>
              <a:t>Monitoring total revenue alongside units sold and cancelled units helps in understanding the revenue efficiency and product acceptance in the market.</a:t>
            </a:r>
            <a:endParaRPr lang="en-IN" sz="2000" dirty="0">
              <a:solidFill>
                <a:schemeClr val="tx1"/>
              </a:solidFill>
            </a:endParaRPr>
          </a:p>
        </p:txBody>
      </p:sp>
    </p:spTree>
    <p:extLst>
      <p:ext uri="{BB962C8B-B14F-4D97-AF65-F5344CB8AC3E}">
        <p14:creationId xmlns:p14="http://schemas.microsoft.com/office/powerpoint/2010/main" val="202518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9CB1-7CA3-8211-0597-226EE6CB2933}"/>
              </a:ext>
            </a:extLst>
          </p:cNvPr>
          <p:cNvSpPr>
            <a:spLocks noGrp="1"/>
          </p:cNvSpPr>
          <p:nvPr>
            <p:ph type="title"/>
          </p:nvPr>
        </p:nvSpPr>
        <p:spPr>
          <a:xfrm>
            <a:off x="3460565" y="208570"/>
            <a:ext cx="7965461" cy="1363125"/>
          </a:xfrm>
        </p:spPr>
        <p:txBody>
          <a:bodyPr/>
          <a:lstStyle/>
          <a:p>
            <a:r>
              <a:rPr lang="en-US" dirty="0"/>
              <a:t>2.Revenue Distribution by City Tier:</a:t>
            </a:r>
            <a:endParaRPr lang="en-IN" dirty="0"/>
          </a:p>
        </p:txBody>
      </p:sp>
      <p:pic>
        <p:nvPicPr>
          <p:cNvPr id="7" name="Content Placeholder 6">
            <a:extLst>
              <a:ext uri="{FF2B5EF4-FFF2-40B4-BE49-F238E27FC236}">
                <a16:creationId xmlns:a16="http://schemas.microsoft.com/office/drawing/2014/main" id="{F3C25D98-A715-BEF2-2A6A-BF5581F1589E}"/>
              </a:ext>
            </a:extLst>
          </p:cNvPr>
          <p:cNvPicPr>
            <a:picLocks noGrp="1" noChangeAspect="1"/>
          </p:cNvPicPr>
          <p:nvPr>
            <p:ph sz="half" idx="2"/>
          </p:nvPr>
        </p:nvPicPr>
        <p:blipFill>
          <a:blip r:embed="rId2"/>
          <a:stretch/>
        </p:blipFill>
        <p:spPr>
          <a:xfrm>
            <a:off x="5126477" y="2319679"/>
            <a:ext cx="3610479" cy="2019582"/>
          </a:xfrm>
        </p:spPr>
      </p:pic>
      <p:sp>
        <p:nvSpPr>
          <p:cNvPr id="3" name="Slide Number Placeholder 2">
            <a:extLst>
              <a:ext uri="{FF2B5EF4-FFF2-40B4-BE49-F238E27FC236}">
                <a16:creationId xmlns:a16="http://schemas.microsoft.com/office/drawing/2014/main" id="{5DCF27C0-B81A-FF12-E42A-84D5E2257B8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4" name="Text Placeholder 3">
            <a:extLst>
              <a:ext uri="{FF2B5EF4-FFF2-40B4-BE49-F238E27FC236}">
                <a16:creationId xmlns:a16="http://schemas.microsoft.com/office/drawing/2014/main" id="{0DA6468B-2CA4-0C4C-913B-12444F2CD5AF}"/>
              </a:ext>
            </a:extLst>
          </p:cNvPr>
          <p:cNvSpPr>
            <a:spLocks noGrp="1"/>
          </p:cNvSpPr>
          <p:nvPr>
            <p:ph type="body" sz="half" idx="4294967295"/>
          </p:nvPr>
        </p:nvSpPr>
        <p:spPr>
          <a:xfrm>
            <a:off x="2635044" y="4719484"/>
            <a:ext cx="9124335" cy="2138515"/>
          </a:xfrm>
        </p:spPr>
        <p:txBody>
          <a:bodyPr>
            <a:normAutofit/>
          </a:bodyPr>
          <a:lstStyle/>
          <a:p>
            <a:r>
              <a:rPr lang="en-US" sz="2400" dirty="0">
                <a:solidFill>
                  <a:schemeClr val="tx1"/>
                </a:solidFill>
              </a:rPr>
              <a:t>The Pie Chart illustrating revenue by city tier can offer insights into which geographic segments are generating the most revenue. This helps in tailoring marketing and sales strategies to capitalize on high-performing areas or to improve underperforming tiers.</a:t>
            </a:r>
            <a:endParaRPr lang="en-IN" sz="2400" dirty="0">
              <a:solidFill>
                <a:schemeClr val="tx1"/>
              </a:solidFill>
            </a:endParaRPr>
          </a:p>
        </p:txBody>
      </p:sp>
      <p:pic>
        <p:nvPicPr>
          <p:cNvPr id="9" name="Picture 8">
            <a:extLst>
              <a:ext uri="{FF2B5EF4-FFF2-40B4-BE49-F238E27FC236}">
                <a16:creationId xmlns:a16="http://schemas.microsoft.com/office/drawing/2014/main" id="{02CC5081-1E92-5F08-2657-1B8FBA270080}"/>
              </a:ext>
            </a:extLst>
          </p:cNvPr>
          <p:cNvPicPr>
            <a:picLocks noChangeAspect="1"/>
          </p:cNvPicPr>
          <p:nvPr/>
        </p:nvPicPr>
        <p:blipFill>
          <a:blip r:embed="rId3"/>
          <a:stretch>
            <a:fillRect/>
          </a:stretch>
        </p:blipFill>
        <p:spPr>
          <a:xfrm>
            <a:off x="4041060" y="1688432"/>
            <a:ext cx="5358580" cy="2914315"/>
          </a:xfrm>
          <a:prstGeom prst="rect">
            <a:avLst/>
          </a:prstGeom>
        </p:spPr>
      </p:pic>
    </p:spTree>
    <p:extLst>
      <p:ext uri="{BB962C8B-B14F-4D97-AF65-F5344CB8AC3E}">
        <p14:creationId xmlns:p14="http://schemas.microsoft.com/office/powerpoint/2010/main" val="277630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08513" y="387580"/>
            <a:ext cx="6583680" cy="1531357"/>
          </a:xfrm>
        </p:spPr>
        <p:txBody>
          <a:bodyPr/>
          <a:lstStyle/>
          <a:p>
            <a:br>
              <a:rPr lang="en-US" dirty="0"/>
            </a:br>
            <a:r>
              <a:rPr lang="en-US" dirty="0"/>
              <a:t> 3.</a:t>
            </a:r>
            <a:r>
              <a:rPr lang="en-US" sz="3200" dirty="0"/>
              <a:t>Bar Chart (Revenue by Order Week)</a:t>
            </a:r>
            <a:endParaRPr lang="en-US" dirty="0"/>
          </a:p>
        </p:txBody>
      </p:sp>
      <p:sp>
        <p:nvSpPr>
          <p:cNvPr id="5" name="Text Placeholder 4">
            <a:extLst>
              <a:ext uri="{FF2B5EF4-FFF2-40B4-BE49-F238E27FC236}">
                <a16:creationId xmlns:a16="http://schemas.microsoft.com/office/drawing/2014/main" id="{1109DC5A-432F-FB67-1B74-8E36C7D4331B}"/>
              </a:ext>
            </a:extLst>
          </p:cNvPr>
          <p:cNvSpPr>
            <a:spLocks noGrp="1"/>
          </p:cNvSpPr>
          <p:nvPr>
            <p:ph idx="1"/>
          </p:nvPr>
        </p:nvSpPr>
        <p:spPr>
          <a:xfrm>
            <a:off x="308113" y="1991251"/>
            <a:ext cx="6241774" cy="4210765"/>
          </a:xfrm>
        </p:spPr>
        <p:txBody>
          <a:bodyPr/>
          <a:lstStyle/>
          <a:p>
            <a:r>
              <a:rPr lang="en-US" dirty="0">
                <a:solidFill>
                  <a:schemeClr val="tx1"/>
                </a:solidFill>
              </a:rPr>
              <a:t>Identifies weekly revenue trends, helping in understanding weekly fluctuations in sales. This can inform staffing and inventory decisions, and highlight effective promotional periods</a:t>
            </a:r>
            <a:r>
              <a:rPr lang="en-US" dirty="0"/>
              <a:t>.</a:t>
            </a:r>
            <a:endParaRPr lang="en-IN"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8" name="Picture 7">
            <a:extLst>
              <a:ext uri="{FF2B5EF4-FFF2-40B4-BE49-F238E27FC236}">
                <a16:creationId xmlns:a16="http://schemas.microsoft.com/office/drawing/2014/main" id="{D26FCBAE-B805-7300-8FE0-DFE3A17DA332}"/>
              </a:ext>
            </a:extLst>
          </p:cNvPr>
          <p:cNvPicPr>
            <a:picLocks noChangeAspect="1"/>
          </p:cNvPicPr>
          <p:nvPr/>
        </p:nvPicPr>
        <p:blipFill>
          <a:blip r:embed="rId3"/>
          <a:stretch>
            <a:fillRect/>
          </a:stretch>
        </p:blipFill>
        <p:spPr>
          <a:xfrm>
            <a:off x="6653731" y="2010553"/>
            <a:ext cx="5466549" cy="2296515"/>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4. Line Chart (Revenue by Zone)</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sz="2000" dirty="0">
                <a:solidFill>
                  <a:schemeClr val="tx1"/>
                </a:solidFill>
              </a:rPr>
              <a:t>Shows geographic distribution of revenue. It may help pinpoint strong and weak zones, guiding regional marketing efforts and possibly suggesting areas for expansion or improvement.</a:t>
            </a:r>
          </a:p>
        </p:txBody>
      </p:sp>
      <p:graphicFrame>
        <p:nvGraphicFramePr>
          <p:cNvPr id="6" name="Content Placeholder 5" hidden="1">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135325361"/>
              </p:ext>
            </p:extLst>
          </p:nvPr>
        </p:nvGraphicFramePr>
        <p:xfrm>
          <a:off x="6096002" y="2257548"/>
          <a:ext cx="3776056" cy="5486400"/>
        </p:xfrm>
        <a:graphic>
          <a:graphicData uri="http://schemas.openxmlformats.org/drawingml/2006/table">
            <a:tbl>
              <a:tblPr firstRow="1" bandRow="1">
                <a:tableStyleId>{3B4B98B0-60AC-42C2-AFA5-B58CD77FA1E5}</a:tableStyleId>
              </a:tblPr>
              <a:tblGrid>
                <a:gridCol w="1471639">
                  <a:extLst>
                    <a:ext uri="{9D8B030D-6E8A-4147-A177-3AD203B41FA5}">
                      <a16:colId xmlns:a16="http://schemas.microsoft.com/office/drawing/2014/main" val="180956085"/>
                    </a:ext>
                  </a:extLst>
                </a:gridCol>
                <a:gridCol w="1452275">
                  <a:extLst>
                    <a:ext uri="{9D8B030D-6E8A-4147-A177-3AD203B41FA5}">
                      <a16:colId xmlns:a16="http://schemas.microsoft.com/office/drawing/2014/main" val="1180706872"/>
                    </a:ext>
                  </a:extLst>
                </a:gridCol>
                <a:gridCol w="643862">
                  <a:extLst>
                    <a:ext uri="{9D8B030D-6E8A-4147-A177-3AD203B41FA5}">
                      <a16:colId xmlns:a16="http://schemas.microsoft.com/office/drawing/2014/main" val="2050154702"/>
                    </a:ext>
                  </a:extLst>
                </a:gridCol>
                <a:gridCol w="208280">
                  <a:extLst>
                    <a:ext uri="{9D8B030D-6E8A-4147-A177-3AD203B41FA5}">
                      <a16:colId xmlns:a16="http://schemas.microsoft.com/office/drawing/2014/main" val="1872764148"/>
                    </a:ext>
                  </a:extLst>
                </a:gridCol>
              </a:tblGrid>
              <a:tr h="601215">
                <a:tc>
                  <a:txBody>
                    <a:bodyPr/>
                    <a:lstStyle/>
                    <a:p>
                      <a:pPr algn="r"/>
                      <a:r>
                        <a:rPr lang="en-US" dirty="0">
                          <a:solidFill>
                            <a:schemeClr val="accent6"/>
                          </a:solidFill>
                        </a:rPr>
                        <a:t>Metric</a:t>
                      </a:r>
                    </a:p>
                  </a:txBody>
                  <a:tcPr anchor="ctr"/>
                </a:tc>
                <a:tc>
                  <a:txBody>
                    <a:bodyPr/>
                    <a:lstStyle/>
                    <a:p>
                      <a:pPr algn="r"/>
                      <a:r>
                        <a:rPr lang="en-US" dirty="0">
                          <a:solidFill>
                            <a:schemeClr val="accent6"/>
                          </a:solidFill>
                        </a:rPr>
                        <a:t>Measurement</a:t>
                      </a:r>
                    </a:p>
                  </a:txBody>
                  <a:tcPr anchor="ctr"/>
                </a:tc>
                <a:tc>
                  <a:txBody>
                    <a:bodyPr/>
                    <a:lstStyle/>
                    <a:p>
                      <a:pPr algn="r"/>
                      <a:r>
                        <a:rPr lang="en-US" dirty="0">
                          <a:solidFill>
                            <a:schemeClr val="accent6"/>
                          </a:solidFill>
                        </a:rPr>
                        <a:t>Target</a:t>
                      </a:r>
                    </a:p>
                  </a:txBody>
                  <a:tcPr anchor="ctr"/>
                </a:tc>
                <a:tc>
                  <a:txBody>
                    <a:bodyPr/>
                    <a:lstStyle/>
                    <a:p>
                      <a:pPr algn="r"/>
                      <a:r>
                        <a:rPr lang="en-US" dirty="0">
                          <a:solidFill>
                            <a:schemeClr val="accent6"/>
                          </a:solidFill>
                        </a:rPr>
                        <a:t>Actual</a:t>
                      </a:r>
                    </a:p>
                  </a:txBody>
                  <a:tcPr anchor="ctr"/>
                </a:tc>
                <a:extLst>
                  <a:ext uri="{0D108BD9-81ED-4DB2-BD59-A6C34878D82A}">
                    <a16:rowId xmlns:a16="http://schemas.microsoft.com/office/drawing/2014/main" val="3059142786"/>
                  </a:ext>
                </a:extLst>
              </a:tr>
              <a:tr h="601215">
                <a:tc>
                  <a:txBody>
                    <a:bodyPr/>
                    <a:lstStyle/>
                    <a:p>
                      <a:pPr algn="r"/>
                      <a:r>
                        <a:rPr lang="en-US" dirty="0">
                          <a:solidFill>
                            <a:schemeClr val="accent6"/>
                          </a:solidFill>
                        </a:rPr>
                        <a:t>Audience attendance</a:t>
                      </a:r>
                    </a:p>
                  </a:txBody>
                  <a:tcPr anchor="ctr"/>
                </a:tc>
                <a:tc>
                  <a:txBody>
                    <a:bodyPr/>
                    <a:lstStyle/>
                    <a:p>
                      <a:pPr algn="r"/>
                      <a:r>
                        <a:rPr lang="en-US" dirty="0">
                          <a:solidFill>
                            <a:schemeClr val="accent6"/>
                          </a:solidFill>
                        </a:rPr>
                        <a:t># of attendees</a:t>
                      </a:r>
                    </a:p>
                  </a:txBody>
                  <a:tcPr anchor="ctr"/>
                </a:tc>
                <a:tc>
                  <a:txBody>
                    <a:bodyPr/>
                    <a:lstStyle/>
                    <a:p>
                      <a:pPr algn="r"/>
                      <a:r>
                        <a:rPr lang="en-US" dirty="0">
                          <a:solidFill>
                            <a:schemeClr val="accent6"/>
                          </a:solidFill>
                        </a:rPr>
                        <a:t>150</a:t>
                      </a:r>
                    </a:p>
                  </a:txBody>
                  <a:tcPr anchor="ctr"/>
                </a:tc>
                <a:tc>
                  <a:txBody>
                    <a:bodyPr/>
                    <a:lstStyle/>
                    <a:p>
                      <a:pPr algn="r"/>
                      <a:r>
                        <a:rPr lang="en-US" dirty="0">
                          <a:solidFill>
                            <a:schemeClr val="accent6"/>
                          </a:solidFill>
                        </a:rPr>
                        <a:t>120</a:t>
                      </a:r>
                    </a:p>
                  </a:txBody>
                  <a:tcPr anchor="ctr"/>
                </a:tc>
                <a:extLst>
                  <a:ext uri="{0D108BD9-81ED-4DB2-BD59-A6C34878D82A}">
                    <a16:rowId xmlns:a16="http://schemas.microsoft.com/office/drawing/2014/main" val="3588576737"/>
                  </a:ext>
                </a:extLst>
              </a:tr>
              <a:tr h="601215">
                <a:tc>
                  <a:txBody>
                    <a:bodyPr/>
                    <a:lstStyle/>
                    <a:p>
                      <a:pPr algn="r"/>
                      <a:r>
                        <a:rPr lang="en-US" dirty="0">
                          <a:solidFill>
                            <a:schemeClr val="accent6"/>
                          </a:solidFill>
                        </a:rPr>
                        <a:t>Engagement duration</a:t>
                      </a:r>
                    </a:p>
                  </a:txBody>
                  <a:tcPr anchor="ctr"/>
                </a:tc>
                <a:tc>
                  <a:txBody>
                    <a:bodyPr/>
                    <a:lstStyle/>
                    <a:p>
                      <a:pPr algn="r"/>
                      <a:r>
                        <a:rPr lang="en-US" dirty="0">
                          <a:solidFill>
                            <a:schemeClr val="accent6"/>
                          </a:solidFill>
                        </a:rPr>
                        <a:t>Minutes</a:t>
                      </a:r>
                    </a:p>
                  </a:txBody>
                  <a:tcPr anchor="ctr"/>
                </a:tc>
                <a:tc>
                  <a:txBody>
                    <a:bodyPr/>
                    <a:lstStyle/>
                    <a:p>
                      <a:pPr algn="r"/>
                      <a:r>
                        <a:rPr lang="en-US" dirty="0">
                          <a:solidFill>
                            <a:schemeClr val="accent6"/>
                          </a:solidFill>
                        </a:rPr>
                        <a:t>60</a:t>
                      </a:r>
                    </a:p>
                  </a:txBody>
                  <a:tcPr anchor="ctr"/>
                </a:tc>
                <a:tc>
                  <a:txBody>
                    <a:bodyPr/>
                    <a:lstStyle/>
                    <a:p>
                      <a:pPr algn="r"/>
                      <a:r>
                        <a:rPr lang="en-US" dirty="0">
                          <a:solidFill>
                            <a:schemeClr val="accent6"/>
                          </a:solidFill>
                        </a:rPr>
                        <a:t>75</a:t>
                      </a:r>
                    </a:p>
                  </a:txBody>
                  <a:tcPr anchor="ctr"/>
                </a:tc>
                <a:extLst>
                  <a:ext uri="{0D108BD9-81ED-4DB2-BD59-A6C34878D82A}">
                    <a16:rowId xmlns:a16="http://schemas.microsoft.com/office/drawing/2014/main" val="1626410507"/>
                  </a:ext>
                </a:extLst>
              </a:tr>
              <a:tr h="601215">
                <a:tc>
                  <a:txBody>
                    <a:bodyPr/>
                    <a:lstStyle/>
                    <a:p>
                      <a:pPr algn="r"/>
                      <a:r>
                        <a:rPr lang="en-US" dirty="0">
                          <a:solidFill>
                            <a:schemeClr val="accent6"/>
                          </a:solidFill>
                        </a:rPr>
                        <a:t>Q&amp;A interaction</a:t>
                      </a:r>
                    </a:p>
                  </a:txBody>
                  <a:tcPr anchor="ctr"/>
                </a:tc>
                <a:tc>
                  <a:txBody>
                    <a:bodyPr/>
                    <a:lstStyle/>
                    <a:p>
                      <a:pPr algn="r"/>
                      <a:r>
                        <a:rPr lang="en-US" dirty="0">
                          <a:solidFill>
                            <a:schemeClr val="accent6"/>
                          </a:solidFill>
                        </a:rPr>
                        <a:t># of questions</a:t>
                      </a:r>
                    </a:p>
                  </a:txBody>
                  <a:tcPr anchor="ctr"/>
                </a:tc>
                <a:tc>
                  <a:txBody>
                    <a:bodyPr/>
                    <a:lstStyle/>
                    <a:p>
                      <a:pPr algn="r"/>
                      <a:r>
                        <a:rPr lang="en-US" dirty="0">
                          <a:solidFill>
                            <a:schemeClr val="accent6"/>
                          </a:solidFill>
                        </a:rPr>
                        <a:t>10</a:t>
                      </a:r>
                    </a:p>
                  </a:txBody>
                  <a:tcPr anchor="ctr"/>
                </a:tc>
                <a:tc>
                  <a:txBody>
                    <a:bodyPr/>
                    <a:lstStyle/>
                    <a:p>
                      <a:pPr algn="r"/>
                      <a:r>
                        <a:rPr lang="en-US" dirty="0">
                          <a:solidFill>
                            <a:schemeClr val="accent6"/>
                          </a:solidFill>
                        </a:rPr>
                        <a:t>15</a:t>
                      </a:r>
                    </a:p>
                  </a:txBody>
                  <a:tcPr anchor="ctr"/>
                </a:tc>
                <a:extLst>
                  <a:ext uri="{0D108BD9-81ED-4DB2-BD59-A6C34878D82A}">
                    <a16:rowId xmlns:a16="http://schemas.microsoft.com/office/drawing/2014/main" val="1888116840"/>
                  </a:ext>
                </a:extLst>
              </a:tr>
              <a:tr h="601215">
                <a:tc>
                  <a:txBody>
                    <a:bodyPr/>
                    <a:lstStyle/>
                    <a:p>
                      <a:pPr algn="r"/>
                      <a:r>
                        <a:rPr lang="en-US" dirty="0">
                          <a:solidFill>
                            <a:schemeClr val="accent6"/>
                          </a:solidFill>
                        </a:rPr>
                        <a:t>Positive feedback</a:t>
                      </a:r>
                    </a:p>
                  </a:txBody>
                  <a:tcPr anchor="ctr"/>
                </a:tc>
                <a:tc>
                  <a:txBody>
                    <a:bodyPr/>
                    <a:lstStyle/>
                    <a:p>
                      <a:pPr algn="r"/>
                      <a:r>
                        <a:rPr lang="en-US" dirty="0">
                          <a:solidFill>
                            <a:schemeClr val="accent6"/>
                          </a:solidFill>
                        </a:rPr>
                        <a:t>Percentage (%)</a:t>
                      </a:r>
                    </a:p>
                  </a:txBody>
                  <a:tcPr anchor="ctr"/>
                </a:tc>
                <a:tc>
                  <a:txBody>
                    <a:bodyPr/>
                    <a:lstStyle/>
                    <a:p>
                      <a:pPr algn="r"/>
                      <a:r>
                        <a:rPr lang="en-US" dirty="0">
                          <a:solidFill>
                            <a:schemeClr val="accent6"/>
                          </a:solidFill>
                        </a:rPr>
                        <a:t>90</a:t>
                      </a:r>
                    </a:p>
                  </a:txBody>
                  <a:tcPr anchor="ctr"/>
                </a:tc>
                <a:tc>
                  <a:txBody>
                    <a:bodyPr/>
                    <a:lstStyle/>
                    <a:p>
                      <a:pPr algn="r"/>
                      <a:endParaRPr lang="en-US" dirty="0">
                        <a:solidFill>
                          <a:schemeClr val="accent6"/>
                        </a:solidFill>
                      </a:endParaRPr>
                    </a:p>
                  </a:txBody>
                  <a:tcPr anchor="ctr"/>
                </a:tc>
                <a:extLst>
                  <a:ext uri="{0D108BD9-81ED-4DB2-BD59-A6C34878D82A}">
                    <a16:rowId xmlns:a16="http://schemas.microsoft.com/office/drawing/2014/main" val="4023592559"/>
                  </a:ext>
                </a:extLst>
              </a:tr>
              <a:tr h="858879">
                <a:tc>
                  <a:txBody>
                    <a:bodyPr/>
                    <a:lstStyle/>
                    <a:p>
                      <a:pPr algn="r"/>
                      <a:r>
                        <a:rPr lang="en-US" dirty="0">
                          <a:solidFill>
                            <a:schemeClr val="accent6"/>
                          </a:solidFill>
                        </a:rPr>
                        <a:t>Rate of information retention</a:t>
                      </a:r>
                    </a:p>
                  </a:txBody>
                  <a:tcPr anchor="ctr"/>
                </a:tc>
                <a:tc>
                  <a:txBody>
                    <a:bodyPr/>
                    <a:lstStyle/>
                    <a:p>
                      <a:pPr algn="r"/>
                      <a:r>
                        <a:rPr lang="en-US" dirty="0">
                          <a:solidFill>
                            <a:schemeClr val="accent6"/>
                          </a:solidFill>
                        </a:rPr>
                        <a:t>Percentage (%)</a:t>
                      </a:r>
                    </a:p>
                  </a:txBody>
                  <a:tcPr anchor="ctr"/>
                </a:tc>
                <a:tc>
                  <a:txBody>
                    <a:bodyPr/>
                    <a:lstStyle/>
                    <a:p>
                      <a:pPr algn="r"/>
                      <a:r>
                        <a:rPr lang="en-US" dirty="0">
                          <a:solidFill>
                            <a:schemeClr val="accent6"/>
                          </a:solidFill>
                        </a:rPr>
                        <a:t>80</a:t>
                      </a:r>
                    </a:p>
                  </a:txBody>
                  <a:tcPr anchor="ctr">
                    <a:noFill/>
                  </a:tcPr>
                </a:tc>
                <a:tc>
                  <a:txBody>
                    <a:bodyPr/>
                    <a:lstStyle/>
                    <a:p>
                      <a:pPr algn="r"/>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7" name="Picture 6">
            <a:extLst>
              <a:ext uri="{FF2B5EF4-FFF2-40B4-BE49-F238E27FC236}">
                <a16:creationId xmlns:a16="http://schemas.microsoft.com/office/drawing/2014/main" id="{94C43715-8590-FFE9-6F4B-B68CAB341A71}"/>
              </a:ext>
            </a:extLst>
          </p:cNvPr>
          <p:cNvPicPr>
            <a:picLocks noChangeAspect="1"/>
          </p:cNvPicPr>
          <p:nvPr/>
        </p:nvPicPr>
        <p:blipFill>
          <a:blip r:embed="rId3"/>
          <a:stretch>
            <a:fillRect/>
          </a:stretch>
        </p:blipFill>
        <p:spPr>
          <a:xfrm>
            <a:off x="5208907" y="2331957"/>
            <a:ext cx="6448675" cy="3436829"/>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5. Bar Chart (Revenue by Year)</a:t>
            </a:r>
          </a:p>
        </p:txBody>
      </p:sp>
      <p:sp>
        <p:nvSpPr>
          <p:cNvPr id="12" name="Content Placeholder 3" hidden="1">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pPr marL="0" indent="0">
              <a:buNone/>
            </a:pPr>
            <a:r>
              <a:rPr lang="en-US" sz="2400" dirty="0">
                <a:solidFill>
                  <a:schemeClr val="tx1"/>
                </a:solidFill>
              </a:rPr>
              <a:t>Provides a clear view of year-over-year growth or decline. This long-term perspective is crucial for strategic planning and assessing the impact of major business decisions or market conditions</a:t>
            </a:r>
            <a:r>
              <a:rPr lang="en-US" dirty="0"/>
              <a: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BE346F1A-EA3C-E382-C8B6-0CE92B211E6C}"/>
              </a:ext>
            </a:extLst>
          </p:cNvPr>
          <p:cNvPicPr>
            <a:picLocks noChangeAspect="1"/>
          </p:cNvPicPr>
          <p:nvPr/>
        </p:nvPicPr>
        <p:blipFill>
          <a:blip r:embed="rId3"/>
          <a:stretch>
            <a:fillRect/>
          </a:stretch>
        </p:blipFill>
        <p:spPr>
          <a:xfrm>
            <a:off x="1987942" y="2243825"/>
            <a:ext cx="5138416" cy="3808472"/>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p:txBody>
          <a:bodyPr/>
          <a:lstStyle/>
          <a:p>
            <a:r>
              <a:rPr lang="en-US" dirty="0"/>
              <a:t>6. Stacked Bar Chart (Revenue by Month)</a:t>
            </a:r>
          </a:p>
        </p:txBody>
      </p:sp>
      <p:sp>
        <p:nvSpPr>
          <p:cNvPr id="4" name="Text Placeholder 3">
            <a:extLst>
              <a:ext uri="{FF2B5EF4-FFF2-40B4-BE49-F238E27FC236}">
                <a16:creationId xmlns:a16="http://schemas.microsoft.com/office/drawing/2014/main" id="{130C5F5A-DF9D-35DD-FE7F-93807C55EA33}"/>
              </a:ext>
            </a:extLst>
          </p:cNvPr>
          <p:cNvSpPr>
            <a:spLocks noGrp="1"/>
          </p:cNvSpPr>
          <p:nvPr>
            <p:ph type="body" sz="quarter" idx="13"/>
          </p:nvPr>
        </p:nvSpPr>
        <p:spPr>
          <a:xfrm>
            <a:off x="1550563" y="5076148"/>
            <a:ext cx="10247184" cy="1385277"/>
          </a:xfrm>
        </p:spPr>
        <p:txBody>
          <a:bodyPr/>
          <a:lstStyle/>
          <a:p>
            <a:r>
              <a:rPr lang="en-US" sz="2800" dirty="0">
                <a:solidFill>
                  <a:schemeClr val="tx1"/>
                </a:solidFill>
              </a:rPr>
              <a:t>Breaks down monthly revenue performance, allowing for the assessment of seasonal trends or the impact of specific events (like holidays or promotions) on sales.</a:t>
            </a:r>
          </a:p>
          <a:p>
            <a:endParaRPr lang="en-IN" dirty="0"/>
          </a:p>
        </p:txBody>
      </p:sp>
      <p:graphicFrame>
        <p:nvGraphicFramePr>
          <p:cNvPr id="5" name="Content Placeholder 4" hidden="1">
            <a:extLst>
              <a:ext uri="{FF2B5EF4-FFF2-40B4-BE49-F238E27FC236}">
                <a16:creationId xmlns:a16="http://schemas.microsoft.com/office/drawing/2014/main" id="{AC0C7FF8-9CAF-6C67-C1E5-AF40401D0B3D}"/>
              </a:ext>
            </a:extLst>
          </p:cNvPr>
          <p:cNvGraphicFramePr>
            <a:graphicFrameLocks noGrp="1"/>
          </p:cNvGraphicFramePr>
          <p:nvPr>
            <p:ph sz="half" idx="1"/>
            <p:extLst>
              <p:ext uri="{D42A27DB-BD31-4B8C-83A1-F6EECF244321}">
                <p14:modId xmlns:p14="http://schemas.microsoft.com/office/powerpoint/2010/main" val="958098677"/>
              </p:ext>
            </p:extLst>
          </p:nvPr>
        </p:nvGraphicFramePr>
        <p:xfrm>
          <a:off x="5087938" y="2332038"/>
          <a:ext cx="6345237" cy="3721100"/>
        </p:xfrm>
        <a:graphic>
          <a:graphicData uri="http://schemas.openxmlformats.org/drawingml/2006/table">
            <a:tbl>
              <a:tblPr firstRow="1" bandRow="1">
                <a:tableStyleId>{C083E6E3-FA7D-4D7B-A595-EF9225AFEA82}</a:tableStyleId>
              </a:tblPr>
              <a:tblGrid>
                <a:gridCol w="2463081">
                  <a:extLst>
                    <a:ext uri="{9D8B030D-6E8A-4147-A177-3AD203B41FA5}">
                      <a16:colId xmlns:a16="http://schemas.microsoft.com/office/drawing/2014/main" val="1764027237"/>
                    </a:ext>
                  </a:extLst>
                </a:gridCol>
                <a:gridCol w="2463081">
                  <a:extLst>
                    <a:ext uri="{9D8B030D-6E8A-4147-A177-3AD203B41FA5}">
                      <a16:colId xmlns:a16="http://schemas.microsoft.com/office/drawing/2014/main" val="778914542"/>
                    </a:ext>
                  </a:extLst>
                </a:gridCol>
                <a:gridCol w="709536">
                  <a:extLst>
                    <a:ext uri="{9D8B030D-6E8A-4147-A177-3AD203B41FA5}">
                      <a16:colId xmlns:a16="http://schemas.microsoft.com/office/drawing/2014/main" val="4233386372"/>
                    </a:ext>
                  </a:extLst>
                </a:gridCol>
                <a:gridCol w="709536">
                  <a:extLst>
                    <a:ext uri="{9D8B030D-6E8A-4147-A177-3AD203B41FA5}">
                      <a16:colId xmlns:a16="http://schemas.microsoft.com/office/drawing/2014/main" val="1626524931"/>
                    </a:ext>
                  </a:extLst>
                </a:gridCol>
              </a:tblGrid>
              <a:tr h="596378">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2865033212"/>
                  </a:ext>
                </a:extLst>
              </a:tr>
              <a:tr h="613146">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773796761"/>
                  </a:ext>
                </a:extLst>
              </a:tr>
              <a:tr h="613146">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1789202252"/>
                  </a:ext>
                </a:extLst>
              </a:tr>
              <a:tr h="613146">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2325356481"/>
                  </a:ext>
                </a:extLst>
              </a:tr>
              <a:tr h="613146">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322085491"/>
                  </a:ext>
                </a:extLst>
              </a:tr>
              <a:tr h="613146">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490E204E-FFD3-18C6-BE00-C4ECBD202B14}"/>
              </a:ext>
            </a:extLst>
          </p:cNvPr>
          <p:cNvPicPr>
            <a:picLocks noChangeAspect="1"/>
          </p:cNvPicPr>
          <p:nvPr/>
        </p:nvPicPr>
        <p:blipFill>
          <a:blip r:embed="rId3"/>
          <a:stretch>
            <a:fillRect/>
          </a:stretch>
        </p:blipFill>
        <p:spPr>
          <a:xfrm>
            <a:off x="4820478" y="1781852"/>
            <a:ext cx="5198165" cy="3004065"/>
          </a:xfrm>
          <a:prstGeom prst="rect">
            <a:avLst/>
          </a:prstGeom>
        </p:spPr>
      </p:pic>
    </p:spTree>
    <p:extLst>
      <p:ext uri="{BB962C8B-B14F-4D97-AF65-F5344CB8AC3E}">
        <p14:creationId xmlns:p14="http://schemas.microsoft.com/office/powerpoint/2010/main" val="168621322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{FAA4C36B-F05C-44E2-B788-01D05DB9F2A3}tf78438558_win32</Template>
  <TotalTime>64</TotalTime>
  <Words>801</Words>
  <Application>Microsoft Office PowerPoint</Application>
  <PresentationFormat>Widescreen</PresentationFormat>
  <Paragraphs>103</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Sabon Next LT</vt:lpstr>
      <vt:lpstr>Custom</vt:lpstr>
      <vt:lpstr>PBI (RETAIL STORE) DASHBOARD</vt:lpstr>
      <vt:lpstr>"Begining with an introduction explaining the purpose and data sources of the dashboard, followed by a detailed review of its components including cards for key metrics like customer count and revenue, and a variety of visualizations such as pie, bar, line, and tree charts detailing revenue, sales, and units across different dimensions. Conclude with a summary of major insights, strategic recommendations derived from the data,</vt:lpstr>
      <vt:lpstr>PowerPoint Presentation</vt:lpstr>
      <vt:lpstr>1.Customer Base and Sales Metrics:</vt:lpstr>
      <vt:lpstr>2.Revenue Distribution by City Tier:</vt:lpstr>
      <vt:lpstr>  3.Bar Chart (Revenue by Order Week)</vt:lpstr>
      <vt:lpstr>4. Line Chart (Revenue by Zone)</vt:lpstr>
      <vt:lpstr>5. Bar Chart (Revenue by Year)</vt:lpstr>
      <vt:lpstr>6. Stacked Bar Chart (Revenue by Month)</vt:lpstr>
      <vt:lpstr> 7.Line Chart (Units, Cancelled Units, Net Units by Year)</vt:lpstr>
      <vt:lpstr>8. Bar Chart (Top 10 Selling Products for Net Units by Product ID)</vt:lpstr>
      <vt:lpstr>9. Line Chart (Top 10 Cities Based on Revenue by Sale)</vt:lpstr>
      <vt:lpstr>10.Tree Chart (Cancelled Units Based on Year, Month, Zone, Cities, etc.)</vt:lpstr>
      <vt:lpstr>11.Tree Chart (Sold Units Based on Year, Month, Zone, Cities, etc.)</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PBI (RETAIL STORE) DASHBOARD</dc:title>
  <dc:subject/>
  <dc:creator>santosh sg</dc:creator>
  <cp:lastModifiedBy>santosh sg</cp:lastModifiedBy>
  <cp:revision>3</cp:revision>
  <dcterms:created xsi:type="dcterms:W3CDTF">2024-05-08T07:32:11Z</dcterms:created>
  <dcterms:modified xsi:type="dcterms:W3CDTF">2024-05-08T09:05:52Z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