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4" r:id="rId10"/>
    <p:sldId id="265" r:id="rId11"/>
    <p:sldId id="266" r:id="rId12"/>
    <p:sldId id="268"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98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7747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764208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000000"/>
          </a:solidFill>
          <a:ln/>
        </p:spPr>
      </p:sp>
      <p:sp>
        <p:nvSpPr>
          <p:cNvPr id="4" name="Shape 2"/>
          <p:cNvSpPr/>
          <p:nvPr/>
        </p:nvSpPr>
        <p:spPr>
          <a:xfrm>
            <a:off x="0" y="0"/>
            <a:ext cx="14630400" cy="8229600"/>
          </a:xfrm>
          <a:prstGeom prst="rect">
            <a:avLst/>
          </a:prstGeom>
          <a:solidFill>
            <a:srgbClr val="000000">
              <a:alpha val="80000"/>
            </a:srgbClr>
          </a:solidFill>
          <a:ln/>
        </p:spPr>
      </p:sp>
      <p:sp>
        <p:nvSpPr>
          <p:cNvPr id="5" name="Text 3"/>
          <p:cNvSpPr/>
          <p:nvPr/>
        </p:nvSpPr>
        <p:spPr>
          <a:xfrm>
            <a:off x="864037" y="2449949"/>
            <a:ext cx="10176510" cy="1064657"/>
          </a:xfrm>
          <a:prstGeom prst="rect">
            <a:avLst/>
          </a:prstGeom>
          <a:noFill/>
          <a:ln/>
        </p:spPr>
        <p:txBody>
          <a:bodyPr wrap="none" rtlCol="0" anchor="t"/>
          <a:lstStyle/>
          <a:p>
            <a:pPr marL="0" indent="0">
              <a:lnSpc>
                <a:spcPts val="8384"/>
              </a:lnSpc>
              <a:buNone/>
            </a:pPr>
            <a:r>
              <a:rPr lang="en-US" sz="6707" dirty="0">
                <a:solidFill>
                  <a:srgbClr val="F3F3F2"/>
                </a:solidFill>
                <a:latin typeface="IBM Plex Sans" pitchFamily="34" charset="0"/>
                <a:ea typeface="IBM Plex Sans" pitchFamily="34" charset="-122"/>
                <a:cs typeface="IBM Plex Sans" pitchFamily="34" charset="-120"/>
              </a:rPr>
              <a:t>SQL Advanced Case Study</a:t>
            </a:r>
            <a:endParaRPr lang="en-US" sz="6707" dirty="0"/>
          </a:p>
        </p:txBody>
      </p:sp>
      <p:sp>
        <p:nvSpPr>
          <p:cNvPr id="6" name="Text 4"/>
          <p:cNvSpPr/>
          <p:nvPr/>
        </p:nvSpPr>
        <p:spPr>
          <a:xfrm>
            <a:off x="864037" y="3884890"/>
            <a:ext cx="12902327" cy="1185148"/>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This document presents a detailed SQL case study with 10 advanced questions related to analyzing customer and sales data for a cellphone business. The questions cover a range of topics including identifying customer locations, top-selling manufacturers and models, pricing analysis, and customer spending trends.</a:t>
            </a:r>
            <a:endParaRPr lang="en-US" sz="1944" dirty="0"/>
          </a:p>
        </p:txBody>
      </p:sp>
      <p:sp>
        <p:nvSpPr>
          <p:cNvPr id="7" name="Shape 5"/>
          <p:cNvSpPr/>
          <p:nvPr/>
        </p:nvSpPr>
        <p:spPr>
          <a:xfrm>
            <a:off x="864037" y="5366147"/>
            <a:ext cx="394930" cy="394930"/>
          </a:xfrm>
          <a:prstGeom prst="roundRect">
            <a:avLst>
              <a:gd name="adj" fmla="val 23151155"/>
            </a:avLst>
          </a:prstGeom>
          <a:noFill/>
          <a:ln w="7620">
            <a:solidFill>
              <a:srgbClr val="FFFFFF"/>
            </a:solidFill>
            <a:prstDash val="solid"/>
          </a:ln>
        </p:spPr>
      </p:sp>
      <p:pic>
        <p:nvPicPr>
          <p:cNvPr id="8" name="Image 0" descr="preencoded.png"/>
          <p:cNvPicPr>
            <a:picLocks noChangeAspect="1"/>
          </p:cNvPicPr>
          <p:nvPr/>
        </p:nvPicPr>
        <p:blipFill>
          <a:blip r:embed="rId3"/>
          <a:stretch>
            <a:fillRect/>
          </a:stretch>
        </p:blipFill>
        <p:spPr>
          <a:xfrm>
            <a:off x="871657" y="5373767"/>
            <a:ext cx="379690" cy="379690"/>
          </a:xfrm>
          <a:prstGeom prst="rect">
            <a:avLst/>
          </a:prstGeom>
        </p:spPr>
      </p:pic>
      <p:sp>
        <p:nvSpPr>
          <p:cNvPr id="9" name="Text 6"/>
          <p:cNvSpPr/>
          <p:nvPr/>
        </p:nvSpPr>
        <p:spPr>
          <a:xfrm>
            <a:off x="1382316" y="5347692"/>
            <a:ext cx="2862262" cy="431959"/>
          </a:xfrm>
          <a:prstGeom prst="rect">
            <a:avLst/>
          </a:prstGeom>
          <a:noFill/>
          <a:ln/>
        </p:spPr>
        <p:txBody>
          <a:bodyPr wrap="none" rtlCol="0" anchor="t"/>
          <a:lstStyle/>
          <a:p>
            <a:pPr marL="0" indent="0" algn="l">
              <a:lnSpc>
                <a:spcPts val="3402"/>
              </a:lnSpc>
              <a:buNone/>
            </a:pPr>
            <a:r>
              <a:rPr lang="en-US" sz="2430" b="1" dirty="0">
                <a:solidFill>
                  <a:srgbClr val="D4D4D1"/>
                </a:solidFill>
                <a:latin typeface="Roboto" pitchFamily="34" charset="0"/>
                <a:ea typeface="Roboto" pitchFamily="34" charset="-122"/>
                <a:cs typeface="Roboto" pitchFamily="34" charset="-120"/>
              </a:rPr>
              <a:t>by Santhosh Gowdru</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745343"/>
            <a:ext cx="4869180" cy="2738914"/>
          </a:xfrm>
          <a:prstGeom prst="rect">
            <a:avLst/>
          </a:prstGeom>
        </p:spPr>
      </p:pic>
      <p:sp>
        <p:nvSpPr>
          <p:cNvPr id="6" name="Text 2"/>
          <p:cNvSpPr/>
          <p:nvPr/>
        </p:nvSpPr>
        <p:spPr>
          <a:xfrm>
            <a:off x="456412" y="110355"/>
            <a:ext cx="7415927" cy="1543050"/>
          </a:xfrm>
          <a:prstGeom prst="rect">
            <a:avLst/>
          </a:prstGeom>
          <a:noFill/>
          <a:ln/>
        </p:spPr>
        <p:txBody>
          <a:bodyPr wrap="square" rtlCol="0" anchor="t"/>
          <a:lstStyle/>
          <a:p>
            <a:pPr marL="0" indent="0">
              <a:lnSpc>
                <a:spcPts val="6075"/>
              </a:lnSpc>
              <a:buNone/>
            </a:pPr>
            <a:r>
              <a:rPr lang="en-US" sz="4860" dirty="0">
                <a:solidFill>
                  <a:srgbClr val="F3F3F2"/>
                </a:solidFill>
                <a:latin typeface="IBM Plex Sans" pitchFamily="34" charset="0"/>
                <a:ea typeface="IBM Plex Sans" pitchFamily="34" charset="-122"/>
                <a:cs typeface="IBM Plex Sans" pitchFamily="34" charset="-120"/>
              </a:rPr>
              <a:t>New Manufacturers in 2010</a:t>
            </a:r>
            <a:endParaRPr lang="en-US" sz="4860" dirty="0"/>
          </a:p>
        </p:txBody>
      </p:sp>
      <p:sp>
        <p:nvSpPr>
          <p:cNvPr id="7" name="Text 3"/>
          <p:cNvSpPr/>
          <p:nvPr/>
        </p:nvSpPr>
        <p:spPr>
          <a:xfrm>
            <a:off x="456411" y="1757719"/>
            <a:ext cx="8588437" cy="1778695"/>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The ninth question asks to show the manufacturers that sold cellphones in 2010 but did not in 2009. This can be done using a pair of CTEs to get the distinct manufacturers for each year, and then doing a LEFT JOIN to find the manufacturers present in 2010 but not 2009.</a:t>
            </a:r>
            <a:endParaRPr lang="en-US" sz="1944" dirty="0"/>
          </a:p>
        </p:txBody>
      </p:sp>
      <p:pic>
        <p:nvPicPr>
          <p:cNvPr id="10" name="Picture 9">
            <a:extLst>
              <a:ext uri="{FF2B5EF4-FFF2-40B4-BE49-F238E27FC236}">
                <a16:creationId xmlns:a16="http://schemas.microsoft.com/office/drawing/2014/main" id="{9EC61DC7-0B3D-2329-64B1-192BE6BF533F}"/>
              </a:ext>
            </a:extLst>
          </p:cNvPr>
          <p:cNvPicPr>
            <a:picLocks noChangeAspect="1"/>
          </p:cNvPicPr>
          <p:nvPr/>
        </p:nvPicPr>
        <p:blipFill>
          <a:blip r:embed="rId5"/>
          <a:stretch>
            <a:fillRect/>
          </a:stretch>
        </p:blipFill>
        <p:spPr>
          <a:xfrm>
            <a:off x="456410" y="3411124"/>
            <a:ext cx="8588438" cy="44328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
        <p:nvSpPr>
          <p:cNvPr id="4" name="Text 2"/>
          <p:cNvSpPr/>
          <p:nvPr/>
        </p:nvSpPr>
        <p:spPr>
          <a:xfrm>
            <a:off x="4375428" y="1080730"/>
            <a:ext cx="8605480" cy="640913"/>
          </a:xfrm>
          <a:prstGeom prst="rect">
            <a:avLst/>
          </a:prstGeom>
          <a:noFill/>
          <a:ln/>
        </p:spPr>
        <p:txBody>
          <a:bodyPr wrap="none" rtlCol="0" anchor="t"/>
          <a:lstStyle/>
          <a:p>
            <a:pPr marL="0" indent="0">
              <a:lnSpc>
                <a:spcPts val="5047"/>
              </a:lnSpc>
              <a:buNone/>
            </a:pPr>
            <a:r>
              <a:rPr lang="en-US" sz="4038" dirty="0">
                <a:solidFill>
                  <a:srgbClr val="F3F3F2"/>
                </a:solidFill>
                <a:latin typeface="IBM Plex Sans" pitchFamily="34" charset="0"/>
                <a:ea typeface="IBM Plex Sans" pitchFamily="34" charset="-122"/>
                <a:cs typeface="IBM Plex Sans" pitchFamily="34" charset="-120"/>
              </a:rPr>
              <a:t>Top 100 Customers Spending Trends</a:t>
            </a:r>
            <a:endParaRPr lang="en-US" sz="4038" dirty="0"/>
          </a:p>
        </p:txBody>
      </p:sp>
      <p:pic>
        <p:nvPicPr>
          <p:cNvPr id="5" name="Image 0" descr="preencoded.png"/>
          <p:cNvPicPr>
            <a:picLocks noChangeAspect="1"/>
          </p:cNvPicPr>
          <p:nvPr/>
        </p:nvPicPr>
        <p:blipFill>
          <a:blip r:embed="rId3"/>
          <a:stretch>
            <a:fillRect/>
          </a:stretch>
        </p:blipFill>
        <p:spPr>
          <a:xfrm>
            <a:off x="4375428" y="2029301"/>
            <a:ext cx="1025485" cy="1837849"/>
          </a:xfrm>
          <a:prstGeom prst="rect">
            <a:avLst/>
          </a:prstGeom>
        </p:spPr>
      </p:pic>
      <p:sp>
        <p:nvSpPr>
          <p:cNvPr id="6" name="Text 3"/>
          <p:cNvSpPr/>
          <p:nvPr/>
        </p:nvSpPr>
        <p:spPr>
          <a:xfrm>
            <a:off x="5708571" y="2234327"/>
            <a:ext cx="2563773" cy="320397"/>
          </a:xfrm>
          <a:prstGeom prst="rect">
            <a:avLst/>
          </a:prstGeom>
          <a:noFill/>
          <a:ln/>
        </p:spPr>
        <p:txBody>
          <a:bodyPr wrap="none" rtlCol="0" anchor="t"/>
          <a:lstStyle/>
          <a:p>
            <a:pPr marL="0" indent="0" algn="l">
              <a:lnSpc>
                <a:spcPts val="2523"/>
              </a:lnSpc>
              <a:buNone/>
            </a:pPr>
            <a:r>
              <a:rPr lang="en-US" sz="2019" dirty="0">
                <a:solidFill>
                  <a:srgbClr val="D4D4D1"/>
                </a:solidFill>
                <a:latin typeface="IBM Plex Sans" pitchFamily="34" charset="0"/>
                <a:ea typeface="IBM Plex Sans" pitchFamily="34" charset="-122"/>
                <a:cs typeface="IBM Plex Sans" pitchFamily="34" charset="-120"/>
              </a:rPr>
              <a:t>Top 100 Customers</a:t>
            </a:r>
            <a:endParaRPr lang="en-US" sz="2019" dirty="0"/>
          </a:p>
        </p:txBody>
      </p:sp>
      <p:sp>
        <p:nvSpPr>
          <p:cNvPr id="7" name="Text 4"/>
          <p:cNvSpPr/>
          <p:nvPr/>
        </p:nvSpPr>
        <p:spPr>
          <a:xfrm>
            <a:off x="5708571" y="2677716"/>
            <a:ext cx="8204002" cy="984409"/>
          </a:xfrm>
          <a:prstGeom prst="rect">
            <a:avLst/>
          </a:prstGeom>
          <a:noFill/>
          <a:ln/>
        </p:spPr>
        <p:txBody>
          <a:bodyPr wrap="square" rtlCol="0" anchor="t"/>
          <a:lstStyle/>
          <a:p>
            <a:pPr marL="0" indent="0" algn="l">
              <a:lnSpc>
                <a:spcPts val="2584"/>
              </a:lnSpc>
              <a:buNone/>
            </a:pPr>
            <a:r>
              <a:rPr lang="en-US" sz="1615" dirty="0">
                <a:solidFill>
                  <a:srgbClr val="D4D4D1"/>
                </a:solidFill>
                <a:latin typeface="Roboto" pitchFamily="34" charset="0"/>
                <a:ea typeface="Roboto" pitchFamily="34" charset="-122"/>
                <a:cs typeface="Roboto" pitchFamily="34" charset="-120"/>
              </a:rPr>
              <a:t>The tenth question focuses on the top 100 customers by total spend, and analyzes their average spend, average quantity, and year-over-year percentage change in spend for each year.</a:t>
            </a:r>
            <a:endParaRPr lang="en-US" sz="1615" dirty="0"/>
          </a:p>
        </p:txBody>
      </p:sp>
      <p:pic>
        <p:nvPicPr>
          <p:cNvPr id="8" name="Image 1" descr="preencoded.png"/>
          <p:cNvPicPr>
            <a:picLocks noChangeAspect="1"/>
          </p:cNvPicPr>
          <p:nvPr/>
        </p:nvPicPr>
        <p:blipFill>
          <a:blip r:embed="rId4"/>
          <a:stretch>
            <a:fillRect/>
          </a:stretch>
        </p:blipFill>
        <p:spPr>
          <a:xfrm>
            <a:off x="4375428" y="3867150"/>
            <a:ext cx="1025485" cy="1640800"/>
          </a:xfrm>
          <a:prstGeom prst="rect">
            <a:avLst/>
          </a:prstGeom>
        </p:spPr>
      </p:pic>
      <p:sp>
        <p:nvSpPr>
          <p:cNvPr id="9" name="Text 5"/>
          <p:cNvSpPr/>
          <p:nvPr/>
        </p:nvSpPr>
        <p:spPr>
          <a:xfrm>
            <a:off x="5708571" y="4072176"/>
            <a:ext cx="2563773" cy="320397"/>
          </a:xfrm>
          <a:prstGeom prst="rect">
            <a:avLst/>
          </a:prstGeom>
          <a:noFill/>
          <a:ln/>
        </p:spPr>
        <p:txBody>
          <a:bodyPr wrap="none" rtlCol="0" anchor="t"/>
          <a:lstStyle/>
          <a:p>
            <a:pPr marL="0" indent="0" algn="l">
              <a:lnSpc>
                <a:spcPts val="2523"/>
              </a:lnSpc>
              <a:buNone/>
            </a:pPr>
            <a:r>
              <a:rPr lang="en-US" sz="2019" dirty="0">
                <a:solidFill>
                  <a:srgbClr val="D4D4D1"/>
                </a:solidFill>
                <a:latin typeface="IBM Plex Sans" pitchFamily="34" charset="0"/>
                <a:ea typeface="IBM Plex Sans" pitchFamily="34" charset="-122"/>
                <a:cs typeface="IBM Plex Sans" pitchFamily="34" charset="-120"/>
              </a:rPr>
              <a:t>Yearly Averages</a:t>
            </a:r>
            <a:endParaRPr lang="en-US" sz="2019" dirty="0"/>
          </a:p>
        </p:txBody>
      </p:sp>
      <p:sp>
        <p:nvSpPr>
          <p:cNvPr id="10" name="Text 6"/>
          <p:cNvSpPr/>
          <p:nvPr/>
        </p:nvSpPr>
        <p:spPr>
          <a:xfrm>
            <a:off x="5708571" y="4515564"/>
            <a:ext cx="8204002" cy="656273"/>
          </a:xfrm>
          <a:prstGeom prst="rect">
            <a:avLst/>
          </a:prstGeom>
          <a:noFill/>
          <a:ln/>
        </p:spPr>
        <p:txBody>
          <a:bodyPr wrap="square" rtlCol="0" anchor="t"/>
          <a:lstStyle/>
          <a:p>
            <a:pPr marL="0" indent="0" algn="l">
              <a:lnSpc>
                <a:spcPts val="2584"/>
              </a:lnSpc>
              <a:buNone/>
            </a:pPr>
            <a:r>
              <a:rPr lang="en-US" sz="1615" dirty="0">
                <a:solidFill>
                  <a:srgbClr val="D4D4D1"/>
                </a:solidFill>
                <a:latin typeface="Roboto" pitchFamily="34" charset="0"/>
                <a:ea typeface="Roboto" pitchFamily="34" charset="-122"/>
                <a:cs typeface="Roboto" pitchFamily="34" charset="-120"/>
              </a:rPr>
              <a:t>This involves using CTEs to first get the top 100 customers, then calculate the yearly stats for each, and finally compute the year-over-year percentage change in total spend.</a:t>
            </a:r>
            <a:endParaRPr lang="en-US" sz="1615" dirty="0"/>
          </a:p>
        </p:txBody>
      </p:sp>
      <p:pic>
        <p:nvPicPr>
          <p:cNvPr id="11" name="Image 2" descr="preencoded.png"/>
          <p:cNvPicPr>
            <a:picLocks noChangeAspect="1"/>
          </p:cNvPicPr>
          <p:nvPr/>
        </p:nvPicPr>
        <p:blipFill>
          <a:blip r:embed="rId5"/>
          <a:stretch>
            <a:fillRect/>
          </a:stretch>
        </p:blipFill>
        <p:spPr>
          <a:xfrm>
            <a:off x="4375428" y="5507950"/>
            <a:ext cx="1025485" cy="1640800"/>
          </a:xfrm>
          <a:prstGeom prst="rect">
            <a:avLst/>
          </a:prstGeom>
        </p:spPr>
      </p:pic>
      <p:sp>
        <p:nvSpPr>
          <p:cNvPr id="12" name="Text 7"/>
          <p:cNvSpPr/>
          <p:nvPr/>
        </p:nvSpPr>
        <p:spPr>
          <a:xfrm>
            <a:off x="5708571" y="5712976"/>
            <a:ext cx="2563773" cy="320397"/>
          </a:xfrm>
          <a:prstGeom prst="rect">
            <a:avLst/>
          </a:prstGeom>
          <a:noFill/>
          <a:ln/>
        </p:spPr>
        <p:txBody>
          <a:bodyPr wrap="none" rtlCol="0" anchor="t"/>
          <a:lstStyle/>
          <a:p>
            <a:pPr marL="0" indent="0" algn="l">
              <a:lnSpc>
                <a:spcPts val="2523"/>
              </a:lnSpc>
              <a:buNone/>
            </a:pPr>
            <a:r>
              <a:rPr lang="en-US" sz="2019" dirty="0">
                <a:solidFill>
                  <a:srgbClr val="D4D4D1"/>
                </a:solidFill>
                <a:latin typeface="IBM Plex Sans" pitchFamily="34" charset="0"/>
                <a:ea typeface="IBM Plex Sans" pitchFamily="34" charset="-122"/>
                <a:cs typeface="IBM Plex Sans" pitchFamily="34" charset="-120"/>
              </a:rPr>
              <a:t>Spending Change %</a:t>
            </a:r>
            <a:endParaRPr lang="en-US" sz="2019" dirty="0"/>
          </a:p>
        </p:txBody>
      </p:sp>
      <p:sp>
        <p:nvSpPr>
          <p:cNvPr id="13" name="Text 8"/>
          <p:cNvSpPr/>
          <p:nvPr/>
        </p:nvSpPr>
        <p:spPr>
          <a:xfrm>
            <a:off x="5708571" y="6156365"/>
            <a:ext cx="8204002" cy="656273"/>
          </a:xfrm>
          <a:prstGeom prst="rect">
            <a:avLst/>
          </a:prstGeom>
          <a:noFill/>
          <a:ln/>
        </p:spPr>
        <p:txBody>
          <a:bodyPr wrap="square" rtlCol="0" anchor="t"/>
          <a:lstStyle/>
          <a:p>
            <a:pPr marL="0" indent="0" algn="l">
              <a:lnSpc>
                <a:spcPts val="2584"/>
              </a:lnSpc>
              <a:buNone/>
            </a:pPr>
            <a:r>
              <a:rPr lang="en-US" sz="1615" dirty="0">
                <a:solidFill>
                  <a:srgbClr val="D4D4D1"/>
                </a:solidFill>
                <a:latin typeface="Roboto" pitchFamily="34" charset="0"/>
                <a:ea typeface="Roboto" pitchFamily="34" charset="-122"/>
                <a:cs typeface="Roboto" pitchFamily="34" charset="-120"/>
              </a:rPr>
              <a:t>Tracking the spending patterns of the most valuable customers provides insights into how their behavior and loyalty may be evolving over time.</a:t>
            </a:r>
            <a:endParaRPr lang="en-US" sz="161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
        <p:nvSpPr>
          <p:cNvPr id="4" name="Text 2"/>
          <p:cNvSpPr/>
          <p:nvPr/>
        </p:nvSpPr>
        <p:spPr>
          <a:xfrm>
            <a:off x="72688" y="149007"/>
            <a:ext cx="8605480" cy="640913"/>
          </a:xfrm>
          <a:prstGeom prst="rect">
            <a:avLst/>
          </a:prstGeom>
          <a:noFill/>
          <a:ln/>
        </p:spPr>
        <p:txBody>
          <a:bodyPr wrap="none" rtlCol="0" anchor="t"/>
          <a:lstStyle/>
          <a:p>
            <a:pPr marL="0" indent="0">
              <a:lnSpc>
                <a:spcPts val="5047"/>
              </a:lnSpc>
              <a:buNone/>
            </a:pPr>
            <a:r>
              <a:rPr lang="en-US" sz="4038" dirty="0">
                <a:solidFill>
                  <a:srgbClr val="F3F3F2"/>
                </a:solidFill>
                <a:latin typeface="IBM Plex Sans" pitchFamily="34" charset="0"/>
                <a:ea typeface="IBM Plex Sans" pitchFamily="34" charset="-122"/>
                <a:cs typeface="IBM Plex Sans" pitchFamily="34" charset="-120"/>
              </a:rPr>
              <a:t>Top 100 Customers Spending Trends</a:t>
            </a:r>
            <a:endParaRPr lang="en-US" sz="4038" dirty="0"/>
          </a:p>
        </p:txBody>
      </p:sp>
      <p:pic>
        <p:nvPicPr>
          <p:cNvPr id="5" name="Image 0" descr="preencoded.png"/>
          <p:cNvPicPr>
            <a:picLocks noChangeAspect="1"/>
          </p:cNvPicPr>
          <p:nvPr/>
        </p:nvPicPr>
        <p:blipFill>
          <a:blip r:embed="rId3"/>
          <a:stretch>
            <a:fillRect/>
          </a:stretch>
        </p:blipFill>
        <p:spPr>
          <a:xfrm>
            <a:off x="310204" y="1026766"/>
            <a:ext cx="1025485" cy="1837849"/>
          </a:xfrm>
          <a:prstGeom prst="rect">
            <a:avLst/>
          </a:prstGeom>
        </p:spPr>
      </p:pic>
      <p:sp>
        <p:nvSpPr>
          <p:cNvPr id="6" name="Text 3"/>
          <p:cNvSpPr/>
          <p:nvPr/>
        </p:nvSpPr>
        <p:spPr>
          <a:xfrm>
            <a:off x="1500128" y="1026766"/>
            <a:ext cx="2563773" cy="320397"/>
          </a:xfrm>
          <a:prstGeom prst="rect">
            <a:avLst/>
          </a:prstGeom>
          <a:noFill/>
          <a:ln/>
        </p:spPr>
        <p:txBody>
          <a:bodyPr wrap="none" rtlCol="0" anchor="t"/>
          <a:lstStyle/>
          <a:p>
            <a:pPr marL="0" indent="0" algn="l">
              <a:lnSpc>
                <a:spcPts val="2523"/>
              </a:lnSpc>
              <a:buNone/>
            </a:pPr>
            <a:r>
              <a:rPr lang="en-US" sz="2019" dirty="0">
                <a:solidFill>
                  <a:srgbClr val="D4D4D1"/>
                </a:solidFill>
                <a:latin typeface="IBM Plex Sans" pitchFamily="34" charset="0"/>
                <a:ea typeface="IBM Plex Sans" pitchFamily="34" charset="-122"/>
                <a:cs typeface="IBM Plex Sans" pitchFamily="34" charset="-120"/>
              </a:rPr>
              <a:t>Top 100 Customers</a:t>
            </a:r>
            <a:endParaRPr lang="en-US" sz="2019" dirty="0"/>
          </a:p>
        </p:txBody>
      </p:sp>
      <p:sp>
        <p:nvSpPr>
          <p:cNvPr id="7" name="Text 4"/>
          <p:cNvSpPr/>
          <p:nvPr/>
        </p:nvSpPr>
        <p:spPr>
          <a:xfrm>
            <a:off x="1500128" y="1503822"/>
            <a:ext cx="5385414" cy="1360793"/>
          </a:xfrm>
          <a:prstGeom prst="rect">
            <a:avLst/>
          </a:prstGeom>
          <a:noFill/>
          <a:ln/>
        </p:spPr>
        <p:txBody>
          <a:bodyPr wrap="square" rtlCol="0" anchor="t"/>
          <a:lstStyle/>
          <a:p>
            <a:pPr marL="0" indent="0" algn="l">
              <a:lnSpc>
                <a:spcPts val="2584"/>
              </a:lnSpc>
              <a:buNone/>
            </a:pPr>
            <a:r>
              <a:rPr lang="en-US" sz="1615" dirty="0">
                <a:solidFill>
                  <a:srgbClr val="D4D4D1"/>
                </a:solidFill>
                <a:latin typeface="Roboto" pitchFamily="34" charset="0"/>
                <a:ea typeface="Roboto" pitchFamily="34" charset="-122"/>
                <a:cs typeface="Roboto" pitchFamily="34" charset="-120"/>
              </a:rPr>
              <a:t>The tenth question focuses on the top 100 customers by total spend, and analyzes their average spend, average quantity, and year-over-year percentage change in spend for each year.</a:t>
            </a:r>
            <a:endParaRPr lang="en-US" sz="1615" dirty="0"/>
          </a:p>
        </p:txBody>
      </p:sp>
      <p:pic>
        <p:nvPicPr>
          <p:cNvPr id="8" name="Image 1" descr="preencoded.png"/>
          <p:cNvPicPr>
            <a:picLocks noChangeAspect="1"/>
          </p:cNvPicPr>
          <p:nvPr/>
        </p:nvPicPr>
        <p:blipFill>
          <a:blip r:embed="rId4"/>
          <a:stretch>
            <a:fillRect/>
          </a:stretch>
        </p:blipFill>
        <p:spPr>
          <a:xfrm>
            <a:off x="321324" y="3251776"/>
            <a:ext cx="1025485" cy="1640800"/>
          </a:xfrm>
          <a:prstGeom prst="rect">
            <a:avLst/>
          </a:prstGeom>
        </p:spPr>
      </p:pic>
      <p:sp>
        <p:nvSpPr>
          <p:cNvPr id="9" name="Text 5"/>
          <p:cNvSpPr/>
          <p:nvPr/>
        </p:nvSpPr>
        <p:spPr>
          <a:xfrm>
            <a:off x="1500128" y="3205429"/>
            <a:ext cx="2563773" cy="320397"/>
          </a:xfrm>
          <a:prstGeom prst="rect">
            <a:avLst/>
          </a:prstGeom>
          <a:noFill/>
          <a:ln/>
        </p:spPr>
        <p:txBody>
          <a:bodyPr wrap="none" rtlCol="0" anchor="t"/>
          <a:lstStyle/>
          <a:p>
            <a:pPr marL="0" indent="0" algn="l">
              <a:lnSpc>
                <a:spcPts val="2523"/>
              </a:lnSpc>
              <a:buNone/>
            </a:pPr>
            <a:r>
              <a:rPr lang="en-US" sz="2019" dirty="0">
                <a:solidFill>
                  <a:srgbClr val="D4D4D1"/>
                </a:solidFill>
                <a:latin typeface="IBM Plex Sans" pitchFamily="34" charset="0"/>
                <a:ea typeface="IBM Plex Sans" pitchFamily="34" charset="-122"/>
                <a:cs typeface="IBM Plex Sans" pitchFamily="34" charset="-120"/>
              </a:rPr>
              <a:t>Yearly Averages</a:t>
            </a:r>
            <a:endParaRPr lang="en-US" sz="2019" dirty="0"/>
          </a:p>
        </p:txBody>
      </p:sp>
      <p:sp>
        <p:nvSpPr>
          <p:cNvPr id="10" name="Text 6"/>
          <p:cNvSpPr/>
          <p:nvPr/>
        </p:nvSpPr>
        <p:spPr>
          <a:xfrm>
            <a:off x="1445044" y="3523998"/>
            <a:ext cx="5065925" cy="656273"/>
          </a:xfrm>
          <a:prstGeom prst="rect">
            <a:avLst/>
          </a:prstGeom>
          <a:noFill/>
          <a:ln/>
        </p:spPr>
        <p:txBody>
          <a:bodyPr wrap="square" rtlCol="0" anchor="t"/>
          <a:lstStyle/>
          <a:p>
            <a:pPr marL="0" indent="0" algn="l">
              <a:lnSpc>
                <a:spcPts val="2584"/>
              </a:lnSpc>
              <a:buNone/>
            </a:pPr>
            <a:r>
              <a:rPr lang="en-US" sz="1615" dirty="0">
                <a:solidFill>
                  <a:srgbClr val="D4D4D1"/>
                </a:solidFill>
                <a:latin typeface="Roboto" pitchFamily="34" charset="0"/>
                <a:ea typeface="Roboto" pitchFamily="34" charset="-122"/>
                <a:cs typeface="Roboto" pitchFamily="34" charset="-120"/>
              </a:rPr>
              <a:t>This involves using CTEs to first get the top 100 customers, then calculate the yearly stats for each, and finally compute the year-over-year percentage change in total spend.</a:t>
            </a:r>
            <a:endParaRPr lang="en-US" sz="1615" dirty="0"/>
          </a:p>
        </p:txBody>
      </p:sp>
      <p:pic>
        <p:nvPicPr>
          <p:cNvPr id="11" name="Image 2" descr="preencoded.png"/>
          <p:cNvPicPr>
            <a:picLocks noChangeAspect="1"/>
          </p:cNvPicPr>
          <p:nvPr/>
        </p:nvPicPr>
        <p:blipFill>
          <a:blip r:embed="rId5"/>
          <a:stretch>
            <a:fillRect/>
          </a:stretch>
        </p:blipFill>
        <p:spPr>
          <a:xfrm>
            <a:off x="321324" y="5326471"/>
            <a:ext cx="1025485" cy="1640800"/>
          </a:xfrm>
          <a:prstGeom prst="rect">
            <a:avLst/>
          </a:prstGeom>
        </p:spPr>
      </p:pic>
      <p:sp>
        <p:nvSpPr>
          <p:cNvPr id="12" name="Text 7"/>
          <p:cNvSpPr/>
          <p:nvPr/>
        </p:nvSpPr>
        <p:spPr>
          <a:xfrm>
            <a:off x="1500128" y="5278296"/>
            <a:ext cx="2563773" cy="320397"/>
          </a:xfrm>
          <a:prstGeom prst="rect">
            <a:avLst/>
          </a:prstGeom>
          <a:noFill/>
          <a:ln/>
        </p:spPr>
        <p:txBody>
          <a:bodyPr wrap="none" rtlCol="0" anchor="t"/>
          <a:lstStyle/>
          <a:p>
            <a:pPr marL="0" indent="0" algn="l">
              <a:lnSpc>
                <a:spcPts val="2523"/>
              </a:lnSpc>
              <a:buNone/>
            </a:pPr>
            <a:r>
              <a:rPr lang="en-US" sz="2019" dirty="0">
                <a:solidFill>
                  <a:srgbClr val="D4D4D1"/>
                </a:solidFill>
                <a:latin typeface="IBM Plex Sans" pitchFamily="34" charset="0"/>
                <a:ea typeface="IBM Plex Sans" pitchFamily="34" charset="-122"/>
                <a:cs typeface="IBM Plex Sans" pitchFamily="34" charset="-120"/>
              </a:rPr>
              <a:t>Spending Change %</a:t>
            </a:r>
            <a:endParaRPr lang="en-US" sz="2019" dirty="0"/>
          </a:p>
        </p:txBody>
      </p:sp>
      <p:sp>
        <p:nvSpPr>
          <p:cNvPr id="13" name="Text 8"/>
          <p:cNvSpPr/>
          <p:nvPr/>
        </p:nvSpPr>
        <p:spPr>
          <a:xfrm>
            <a:off x="1500128" y="5700292"/>
            <a:ext cx="4151525" cy="656273"/>
          </a:xfrm>
          <a:prstGeom prst="rect">
            <a:avLst/>
          </a:prstGeom>
          <a:noFill/>
          <a:ln/>
        </p:spPr>
        <p:txBody>
          <a:bodyPr wrap="square" rtlCol="0" anchor="t"/>
          <a:lstStyle/>
          <a:p>
            <a:pPr marL="0" indent="0" algn="l">
              <a:lnSpc>
                <a:spcPts val="2584"/>
              </a:lnSpc>
              <a:buNone/>
            </a:pPr>
            <a:r>
              <a:rPr lang="en-US" sz="1615" dirty="0">
                <a:solidFill>
                  <a:srgbClr val="D4D4D1"/>
                </a:solidFill>
                <a:latin typeface="Roboto" pitchFamily="34" charset="0"/>
                <a:ea typeface="Roboto" pitchFamily="34" charset="-122"/>
                <a:cs typeface="Roboto" pitchFamily="34" charset="-120"/>
              </a:rPr>
              <a:t>Tracking the spending patterns of the most valuable customers provides insights into how their behavior and loyalty may be evolving over time.</a:t>
            </a:r>
            <a:endParaRPr lang="en-US" sz="1615" dirty="0"/>
          </a:p>
        </p:txBody>
      </p:sp>
      <p:pic>
        <p:nvPicPr>
          <p:cNvPr id="15" name="Picture 14">
            <a:extLst>
              <a:ext uri="{FF2B5EF4-FFF2-40B4-BE49-F238E27FC236}">
                <a16:creationId xmlns:a16="http://schemas.microsoft.com/office/drawing/2014/main" id="{192F0F7D-8FB5-C1A6-324C-963B7F8A16FE}"/>
              </a:ext>
            </a:extLst>
          </p:cNvPr>
          <p:cNvPicPr>
            <a:picLocks noChangeAspect="1"/>
          </p:cNvPicPr>
          <p:nvPr/>
        </p:nvPicPr>
        <p:blipFill>
          <a:blip r:embed="rId6"/>
          <a:stretch>
            <a:fillRect/>
          </a:stretch>
        </p:blipFill>
        <p:spPr>
          <a:xfrm>
            <a:off x="7049981" y="1538725"/>
            <a:ext cx="7270215" cy="5706271"/>
          </a:xfrm>
          <a:prstGeom prst="rect">
            <a:avLst/>
          </a:prstGeom>
        </p:spPr>
      </p:pic>
    </p:spTree>
    <p:extLst>
      <p:ext uri="{BB962C8B-B14F-4D97-AF65-F5344CB8AC3E}">
        <p14:creationId xmlns:p14="http://schemas.microsoft.com/office/powerpoint/2010/main" val="109742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635806"/>
            <a:ext cx="4869061" cy="2957989"/>
          </a:xfrm>
          <a:prstGeom prst="rect">
            <a:avLst/>
          </a:prstGeom>
        </p:spPr>
      </p:pic>
      <p:sp>
        <p:nvSpPr>
          <p:cNvPr id="6" name="Text 2"/>
          <p:cNvSpPr/>
          <p:nvPr/>
        </p:nvSpPr>
        <p:spPr>
          <a:xfrm>
            <a:off x="6350437" y="1972985"/>
            <a:ext cx="7415927" cy="1543050"/>
          </a:xfrm>
          <a:prstGeom prst="rect">
            <a:avLst/>
          </a:prstGeom>
          <a:noFill/>
          <a:ln/>
        </p:spPr>
        <p:txBody>
          <a:bodyPr wrap="square" rtlCol="0" anchor="t"/>
          <a:lstStyle/>
          <a:p>
            <a:pPr marL="0" indent="0">
              <a:lnSpc>
                <a:spcPts val="6075"/>
              </a:lnSpc>
              <a:buNone/>
            </a:pPr>
            <a:r>
              <a:rPr lang="en-US" sz="4860" dirty="0">
                <a:solidFill>
                  <a:srgbClr val="F3F3F2"/>
                </a:solidFill>
                <a:latin typeface="IBM Plex Sans" pitchFamily="34" charset="0"/>
                <a:ea typeface="IBM Plex Sans" pitchFamily="34" charset="-122"/>
                <a:cs typeface="IBM Plex Sans" pitchFamily="34" charset="-120"/>
              </a:rPr>
              <a:t>States with Cellphone Customers</a:t>
            </a:r>
            <a:endParaRPr lang="en-US" sz="4860" dirty="0"/>
          </a:p>
        </p:txBody>
      </p:sp>
      <p:sp>
        <p:nvSpPr>
          <p:cNvPr id="7" name="Text 3"/>
          <p:cNvSpPr/>
          <p:nvPr/>
        </p:nvSpPr>
        <p:spPr>
          <a:xfrm>
            <a:off x="6350437" y="3886319"/>
            <a:ext cx="7415927" cy="2370296"/>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The first question asks to list all the states where the company has customers who have bought cellphones from 2005 to the present day. This can be achieved by joining the FACT_TRANSACTIONS, DIM_LOCATION, DIM_DATE, and DIM_MODEL tables, and selecting the distinct states where transactions occurred during the specified time period.</a:t>
            </a:r>
            <a:endParaRPr lang="en-US" sz="1944" dirty="0"/>
          </a:p>
        </p:txBody>
      </p:sp>
      <p:pic>
        <p:nvPicPr>
          <p:cNvPr id="12" name="Picture 11">
            <a:extLst>
              <a:ext uri="{FF2B5EF4-FFF2-40B4-BE49-F238E27FC236}">
                <a16:creationId xmlns:a16="http://schemas.microsoft.com/office/drawing/2014/main" id="{E6E43956-74A5-337E-FFE8-42D260395AA7}"/>
              </a:ext>
            </a:extLst>
          </p:cNvPr>
          <p:cNvPicPr>
            <a:picLocks noChangeAspect="1"/>
          </p:cNvPicPr>
          <p:nvPr/>
        </p:nvPicPr>
        <p:blipFill>
          <a:blip r:embed="rId5"/>
          <a:stretch>
            <a:fillRect/>
          </a:stretch>
        </p:blipFill>
        <p:spPr>
          <a:xfrm>
            <a:off x="6495952" y="6488934"/>
            <a:ext cx="6575067" cy="14432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
        <p:nvSpPr>
          <p:cNvPr id="4" name="Text 2"/>
          <p:cNvSpPr/>
          <p:nvPr/>
        </p:nvSpPr>
        <p:spPr>
          <a:xfrm>
            <a:off x="864037" y="2889528"/>
            <a:ext cx="9665137" cy="771525"/>
          </a:xfrm>
          <a:prstGeom prst="rect">
            <a:avLst/>
          </a:prstGeom>
          <a:noFill/>
          <a:ln/>
        </p:spPr>
        <p:txBody>
          <a:bodyPr wrap="none" rtlCol="0" anchor="t"/>
          <a:lstStyle/>
          <a:p>
            <a:pPr marL="0" indent="0">
              <a:lnSpc>
                <a:spcPts val="6075"/>
              </a:lnSpc>
              <a:buNone/>
            </a:pPr>
            <a:r>
              <a:rPr lang="en-US" sz="4860" dirty="0">
                <a:solidFill>
                  <a:srgbClr val="F3F3F2"/>
                </a:solidFill>
                <a:latin typeface="IBM Plex Sans" pitchFamily="34" charset="0"/>
                <a:ea typeface="IBM Plex Sans" pitchFamily="34" charset="-122"/>
                <a:cs typeface="IBM Plex Sans" pitchFamily="34" charset="-120"/>
              </a:rPr>
              <a:t>Top State for Samsung Cellphones</a:t>
            </a:r>
            <a:endParaRPr lang="en-US" sz="4860" dirty="0"/>
          </a:p>
        </p:txBody>
      </p:sp>
      <p:sp>
        <p:nvSpPr>
          <p:cNvPr id="5"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The second question focuses on identifying the US state that is buying the most Samsung cellphones. This can be done by joining the relevant tables, filtering for Samsung as the manufacturer, limiting to the US, grouping by state, and selecting the top result by total quantity.</a:t>
            </a:r>
            <a:endParaRPr lang="en-US" sz="1944" dirty="0"/>
          </a:p>
        </p:txBody>
      </p:sp>
      <p:pic>
        <p:nvPicPr>
          <p:cNvPr id="8" name="Picture 7">
            <a:extLst>
              <a:ext uri="{FF2B5EF4-FFF2-40B4-BE49-F238E27FC236}">
                <a16:creationId xmlns:a16="http://schemas.microsoft.com/office/drawing/2014/main" id="{3B178D0B-DE4B-FD3F-B8A5-1B0556C08D0F}"/>
              </a:ext>
            </a:extLst>
          </p:cNvPr>
          <p:cNvPicPr>
            <a:picLocks noChangeAspect="1"/>
          </p:cNvPicPr>
          <p:nvPr/>
        </p:nvPicPr>
        <p:blipFill>
          <a:blip r:embed="rId3"/>
          <a:stretch>
            <a:fillRect/>
          </a:stretch>
        </p:blipFill>
        <p:spPr>
          <a:xfrm>
            <a:off x="2482563" y="5755933"/>
            <a:ext cx="8497486" cy="20576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
        <p:nvSpPr>
          <p:cNvPr id="4" name="Text 2"/>
          <p:cNvSpPr/>
          <p:nvPr/>
        </p:nvSpPr>
        <p:spPr>
          <a:xfrm>
            <a:off x="1062341" y="1691640"/>
            <a:ext cx="11479768" cy="771525"/>
          </a:xfrm>
          <a:prstGeom prst="rect">
            <a:avLst/>
          </a:prstGeom>
          <a:noFill/>
          <a:ln/>
        </p:spPr>
        <p:txBody>
          <a:bodyPr wrap="none" rtlCol="0" anchor="t"/>
          <a:lstStyle/>
          <a:p>
            <a:pPr marL="0" indent="0">
              <a:lnSpc>
                <a:spcPts val="6075"/>
              </a:lnSpc>
              <a:buNone/>
            </a:pPr>
            <a:r>
              <a:rPr lang="en-US" sz="4860" dirty="0">
                <a:solidFill>
                  <a:srgbClr val="F3F3F2"/>
                </a:solidFill>
                <a:latin typeface="IBM Plex Sans" pitchFamily="34" charset="0"/>
                <a:ea typeface="IBM Plex Sans" pitchFamily="34" charset="-122"/>
                <a:cs typeface="IBM Plex Sans" pitchFamily="34" charset="-120"/>
              </a:rPr>
              <a:t>Cellphone Sales by Model, Zip, and State</a:t>
            </a:r>
            <a:endParaRPr lang="en-US" sz="4860" dirty="0"/>
          </a:p>
        </p:txBody>
      </p:sp>
      <p:sp>
        <p:nvSpPr>
          <p:cNvPr id="5" name="Text 3"/>
          <p:cNvSpPr/>
          <p:nvPr/>
        </p:nvSpPr>
        <p:spPr>
          <a:xfrm>
            <a:off x="864037" y="2733629"/>
            <a:ext cx="12902327" cy="1185148"/>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The third question asks to show the number of transactions for each cellphone model, broken down by zip code and state. This requires joining the FACT_TRANSACTIONS, DIM_MODEL, and DIM_LOCATION tables, grouping by the relevant dimensions, and counting the number of transactions.</a:t>
            </a:r>
            <a:endParaRPr lang="en-US" sz="1944" dirty="0"/>
          </a:p>
        </p:txBody>
      </p:sp>
      <p:pic>
        <p:nvPicPr>
          <p:cNvPr id="8" name="Picture 7">
            <a:extLst>
              <a:ext uri="{FF2B5EF4-FFF2-40B4-BE49-F238E27FC236}">
                <a16:creationId xmlns:a16="http://schemas.microsoft.com/office/drawing/2014/main" id="{207F378E-AC9B-A6CC-98C0-B1D4B7C1C28A}"/>
              </a:ext>
            </a:extLst>
          </p:cNvPr>
          <p:cNvPicPr>
            <a:picLocks noChangeAspect="1"/>
          </p:cNvPicPr>
          <p:nvPr/>
        </p:nvPicPr>
        <p:blipFill>
          <a:blip r:embed="rId3"/>
          <a:stretch>
            <a:fillRect/>
          </a:stretch>
        </p:blipFill>
        <p:spPr>
          <a:xfrm>
            <a:off x="4078908" y="4353714"/>
            <a:ext cx="9469171" cy="1686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1609249"/>
            <a:ext cx="4869061" cy="5011103"/>
          </a:xfrm>
          <a:prstGeom prst="rect">
            <a:avLst/>
          </a:prstGeom>
        </p:spPr>
      </p:pic>
      <p:sp>
        <p:nvSpPr>
          <p:cNvPr id="6" name="Text 2"/>
          <p:cNvSpPr/>
          <p:nvPr/>
        </p:nvSpPr>
        <p:spPr>
          <a:xfrm>
            <a:off x="864037" y="1597812"/>
            <a:ext cx="6172200" cy="771525"/>
          </a:xfrm>
          <a:prstGeom prst="rect">
            <a:avLst/>
          </a:prstGeom>
          <a:noFill/>
          <a:ln/>
        </p:spPr>
        <p:txBody>
          <a:bodyPr wrap="none" rtlCol="0" anchor="t"/>
          <a:lstStyle/>
          <a:p>
            <a:pPr marL="0" indent="0">
              <a:lnSpc>
                <a:spcPts val="6075"/>
              </a:lnSpc>
              <a:buNone/>
            </a:pPr>
            <a:r>
              <a:rPr lang="en-US" sz="4860" dirty="0">
                <a:solidFill>
                  <a:srgbClr val="F3F3F2"/>
                </a:solidFill>
                <a:latin typeface="IBM Plex Sans" pitchFamily="34" charset="0"/>
                <a:ea typeface="IBM Plex Sans" pitchFamily="34" charset="-122"/>
                <a:cs typeface="IBM Plex Sans" pitchFamily="34" charset="-120"/>
              </a:rPr>
              <a:t>Cheapest Cellphone</a:t>
            </a:r>
            <a:endParaRPr lang="en-US" sz="4860" dirty="0"/>
          </a:p>
        </p:txBody>
      </p:sp>
      <p:sp>
        <p:nvSpPr>
          <p:cNvPr id="7" name="Text 3"/>
          <p:cNvSpPr/>
          <p:nvPr/>
        </p:nvSpPr>
        <p:spPr>
          <a:xfrm>
            <a:off x="864037" y="2534602"/>
            <a:ext cx="7415927" cy="1580198"/>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The fourth question is to find the cheapest cellphone, including the price. This can be achieved by joining the DIM_MODEL and DIM_MANUFACTURER tables, ordering by the unit price, and selecting the top result.</a:t>
            </a:r>
            <a:endParaRPr lang="en-US" sz="1944" dirty="0"/>
          </a:p>
        </p:txBody>
      </p:sp>
      <p:pic>
        <p:nvPicPr>
          <p:cNvPr id="10" name="Picture 9">
            <a:extLst>
              <a:ext uri="{FF2B5EF4-FFF2-40B4-BE49-F238E27FC236}">
                <a16:creationId xmlns:a16="http://schemas.microsoft.com/office/drawing/2014/main" id="{C9BDE6C2-CD62-C732-A1D8-E6FB3C65D720}"/>
              </a:ext>
            </a:extLst>
          </p:cNvPr>
          <p:cNvPicPr>
            <a:picLocks noChangeAspect="1"/>
          </p:cNvPicPr>
          <p:nvPr/>
        </p:nvPicPr>
        <p:blipFill>
          <a:blip r:embed="rId5"/>
          <a:stretch>
            <a:fillRect/>
          </a:stretch>
        </p:blipFill>
        <p:spPr>
          <a:xfrm>
            <a:off x="725643" y="4642833"/>
            <a:ext cx="7878274" cy="1257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6905" y="0"/>
            <a:ext cx="14630400" cy="8229600"/>
          </a:xfrm>
          <a:prstGeom prst="rect">
            <a:avLst/>
          </a:prstGeom>
          <a:solidFill>
            <a:srgbClr val="292C32"/>
          </a:solidFill>
          <a:ln/>
        </p:spPr>
      </p:sp>
      <p:sp>
        <p:nvSpPr>
          <p:cNvPr id="4" name="Text 2"/>
          <p:cNvSpPr/>
          <p:nvPr/>
        </p:nvSpPr>
        <p:spPr>
          <a:xfrm>
            <a:off x="864037" y="181306"/>
            <a:ext cx="9397246" cy="771525"/>
          </a:xfrm>
          <a:prstGeom prst="rect">
            <a:avLst/>
          </a:prstGeom>
          <a:noFill/>
          <a:ln/>
        </p:spPr>
        <p:txBody>
          <a:bodyPr wrap="none" rtlCol="0" anchor="t"/>
          <a:lstStyle/>
          <a:p>
            <a:pPr marL="0" indent="0">
              <a:lnSpc>
                <a:spcPts val="6075"/>
              </a:lnSpc>
              <a:buNone/>
            </a:pPr>
            <a:r>
              <a:rPr lang="en-US" sz="4860" dirty="0">
                <a:solidFill>
                  <a:srgbClr val="F3F3F2"/>
                </a:solidFill>
                <a:latin typeface="IBM Plex Sans" pitchFamily="34" charset="0"/>
                <a:ea typeface="IBM Plex Sans" pitchFamily="34" charset="-122"/>
                <a:cs typeface="IBM Plex Sans" pitchFamily="34" charset="-120"/>
              </a:rPr>
              <a:t>Top 5 Manufacturers by Avg Price</a:t>
            </a:r>
            <a:endParaRPr lang="en-US" sz="4860" dirty="0"/>
          </a:p>
        </p:txBody>
      </p:sp>
      <p:sp>
        <p:nvSpPr>
          <p:cNvPr id="5" name="Text 3"/>
          <p:cNvSpPr/>
          <p:nvPr/>
        </p:nvSpPr>
        <p:spPr>
          <a:xfrm>
            <a:off x="864037" y="1134137"/>
            <a:ext cx="3086100" cy="385763"/>
          </a:xfrm>
          <a:prstGeom prst="rect">
            <a:avLst/>
          </a:prstGeom>
          <a:noFill/>
          <a:ln/>
        </p:spPr>
        <p:txBody>
          <a:bodyPr wrap="none" rtlCol="0" anchor="t"/>
          <a:lstStyle/>
          <a:p>
            <a:pPr marL="0" indent="0">
              <a:lnSpc>
                <a:spcPts val="3038"/>
              </a:lnSpc>
              <a:buNone/>
            </a:pPr>
            <a:r>
              <a:rPr lang="en-US" sz="2430" dirty="0">
                <a:solidFill>
                  <a:srgbClr val="F3F3F2"/>
                </a:solidFill>
                <a:latin typeface="IBM Plex Sans" pitchFamily="34" charset="0"/>
                <a:ea typeface="IBM Plex Sans" pitchFamily="34" charset="-122"/>
                <a:cs typeface="IBM Plex Sans" pitchFamily="34" charset="-120"/>
              </a:rPr>
              <a:t>Top 5 Manufacturers</a:t>
            </a:r>
            <a:endParaRPr lang="en-US" sz="2430" dirty="0"/>
          </a:p>
        </p:txBody>
      </p:sp>
      <p:sp>
        <p:nvSpPr>
          <p:cNvPr id="6" name="Text 4"/>
          <p:cNvSpPr/>
          <p:nvPr/>
        </p:nvSpPr>
        <p:spPr>
          <a:xfrm>
            <a:off x="864037" y="1628345"/>
            <a:ext cx="3898821" cy="1975247"/>
          </a:xfrm>
          <a:prstGeom prst="rect">
            <a:avLst/>
          </a:prstGeom>
          <a:noFill/>
          <a:ln/>
        </p:spPr>
        <p:txBody>
          <a:bodyPr wrap="square" rtlCol="0" anchor="t"/>
          <a:lstStyle/>
          <a:p>
            <a:pPr marL="0" indent="0">
              <a:lnSpc>
                <a:spcPts val="3110"/>
              </a:lnSpc>
              <a:buNone/>
            </a:pPr>
            <a:r>
              <a:rPr lang="en-US" sz="1600" dirty="0">
                <a:solidFill>
                  <a:srgbClr val="D4D4D1"/>
                </a:solidFill>
                <a:latin typeface="Roboto" pitchFamily="34" charset="0"/>
                <a:ea typeface="Roboto" pitchFamily="34" charset="-122"/>
                <a:cs typeface="Roboto" pitchFamily="34" charset="-120"/>
              </a:rPr>
              <a:t>The fifth question requires finding the top 5 manufacturers by total sales quantity, and then calculating the average price for each of their models.</a:t>
            </a:r>
            <a:endParaRPr lang="en-US" sz="1600" dirty="0"/>
          </a:p>
        </p:txBody>
      </p:sp>
      <p:sp>
        <p:nvSpPr>
          <p:cNvPr id="7" name="Text 5"/>
          <p:cNvSpPr/>
          <p:nvPr/>
        </p:nvSpPr>
        <p:spPr>
          <a:xfrm>
            <a:off x="5372695" y="1092967"/>
            <a:ext cx="3287316" cy="385763"/>
          </a:xfrm>
          <a:prstGeom prst="rect">
            <a:avLst/>
          </a:prstGeom>
          <a:noFill/>
          <a:ln/>
        </p:spPr>
        <p:txBody>
          <a:bodyPr wrap="none" rtlCol="0" anchor="t"/>
          <a:lstStyle/>
          <a:p>
            <a:pPr marL="0" indent="0">
              <a:lnSpc>
                <a:spcPts val="3038"/>
              </a:lnSpc>
              <a:buNone/>
            </a:pPr>
            <a:r>
              <a:rPr lang="en-US" sz="2430" dirty="0">
                <a:solidFill>
                  <a:srgbClr val="F3F3F2"/>
                </a:solidFill>
                <a:latin typeface="IBM Plex Sans" pitchFamily="34" charset="0"/>
                <a:ea typeface="IBM Plex Sans" pitchFamily="34" charset="-122"/>
                <a:cs typeface="IBM Plex Sans" pitchFamily="34" charset="-120"/>
              </a:rPr>
              <a:t>Average Price by Model</a:t>
            </a:r>
            <a:endParaRPr lang="en-US" sz="2430" dirty="0"/>
          </a:p>
        </p:txBody>
      </p:sp>
      <p:sp>
        <p:nvSpPr>
          <p:cNvPr id="8" name="Text 6"/>
          <p:cNvSpPr/>
          <p:nvPr/>
        </p:nvSpPr>
        <p:spPr>
          <a:xfrm>
            <a:off x="5273543" y="1618866"/>
            <a:ext cx="3898821" cy="2369240"/>
          </a:xfrm>
          <a:prstGeom prst="rect">
            <a:avLst/>
          </a:prstGeom>
          <a:noFill/>
          <a:ln/>
        </p:spPr>
        <p:txBody>
          <a:bodyPr wrap="square" rtlCol="0" anchor="t"/>
          <a:lstStyle/>
          <a:p>
            <a:pPr marL="0" indent="0">
              <a:lnSpc>
                <a:spcPts val="3110"/>
              </a:lnSpc>
              <a:buNone/>
            </a:pPr>
            <a:r>
              <a:rPr lang="en-US" sz="1400" dirty="0">
                <a:solidFill>
                  <a:srgbClr val="D4D4D1"/>
                </a:solidFill>
                <a:latin typeface="Roboto" pitchFamily="34" charset="0"/>
                <a:ea typeface="Roboto" pitchFamily="34" charset="-122"/>
                <a:cs typeface="Roboto" pitchFamily="34" charset="-120"/>
              </a:rPr>
              <a:t>This can be done using a CTE to get the top 5 manufacturers, and then joining that with the FACT_TRANSACTIONS, DIM_MODEL, and DIM_MANUFACTURER tables to calculate the average price for each model from those top 5 manufacturers.</a:t>
            </a:r>
            <a:endParaRPr lang="en-US" sz="1400" dirty="0"/>
          </a:p>
        </p:txBody>
      </p:sp>
      <p:sp>
        <p:nvSpPr>
          <p:cNvPr id="9" name="Text 7"/>
          <p:cNvSpPr/>
          <p:nvPr/>
        </p:nvSpPr>
        <p:spPr>
          <a:xfrm>
            <a:off x="9749152" y="1092967"/>
            <a:ext cx="3086100" cy="385763"/>
          </a:xfrm>
          <a:prstGeom prst="rect">
            <a:avLst/>
          </a:prstGeom>
          <a:noFill/>
          <a:ln/>
        </p:spPr>
        <p:txBody>
          <a:bodyPr wrap="none" rtlCol="0" anchor="t"/>
          <a:lstStyle/>
          <a:p>
            <a:pPr marL="0" indent="0">
              <a:lnSpc>
                <a:spcPts val="3038"/>
              </a:lnSpc>
              <a:buNone/>
            </a:pPr>
            <a:r>
              <a:rPr lang="en-US" sz="2430" dirty="0">
                <a:solidFill>
                  <a:srgbClr val="F3F3F2"/>
                </a:solidFill>
                <a:latin typeface="IBM Plex Sans" pitchFamily="34" charset="0"/>
                <a:ea typeface="IBM Plex Sans" pitchFamily="34" charset="-122"/>
                <a:cs typeface="IBM Plex Sans" pitchFamily="34" charset="-120"/>
              </a:rPr>
              <a:t>Ordered by Avg Price</a:t>
            </a:r>
            <a:endParaRPr lang="en-US" sz="2430" dirty="0"/>
          </a:p>
        </p:txBody>
      </p:sp>
      <p:sp>
        <p:nvSpPr>
          <p:cNvPr id="10" name="Text 8"/>
          <p:cNvSpPr/>
          <p:nvPr/>
        </p:nvSpPr>
        <p:spPr>
          <a:xfrm>
            <a:off x="9749152" y="1618866"/>
            <a:ext cx="3898821" cy="1975247"/>
          </a:xfrm>
          <a:prstGeom prst="rect">
            <a:avLst/>
          </a:prstGeom>
          <a:noFill/>
          <a:ln/>
        </p:spPr>
        <p:txBody>
          <a:bodyPr wrap="square" rtlCol="0" anchor="t"/>
          <a:lstStyle/>
          <a:p>
            <a:pPr marL="0" indent="0">
              <a:lnSpc>
                <a:spcPts val="3110"/>
              </a:lnSpc>
              <a:buNone/>
            </a:pPr>
            <a:r>
              <a:rPr lang="en-US" sz="1600" dirty="0">
                <a:solidFill>
                  <a:srgbClr val="D4D4D1"/>
                </a:solidFill>
                <a:latin typeface="Roboto" pitchFamily="34" charset="0"/>
                <a:ea typeface="Roboto" pitchFamily="34" charset="-122"/>
                <a:cs typeface="Roboto" pitchFamily="34" charset="-120"/>
              </a:rPr>
              <a:t>The results are then ordered by the average price to show the most expensive to least expensive models from the top 5 manufacturers.</a:t>
            </a:r>
            <a:endParaRPr lang="en-US" sz="1600" dirty="0"/>
          </a:p>
        </p:txBody>
      </p:sp>
      <p:pic>
        <p:nvPicPr>
          <p:cNvPr id="13" name="Picture 12">
            <a:extLst>
              <a:ext uri="{FF2B5EF4-FFF2-40B4-BE49-F238E27FC236}">
                <a16:creationId xmlns:a16="http://schemas.microsoft.com/office/drawing/2014/main" id="{C646EC4A-CF95-CC31-6FDE-DCC9F8CC183D}"/>
              </a:ext>
            </a:extLst>
          </p:cNvPr>
          <p:cNvPicPr>
            <a:picLocks noChangeAspect="1"/>
          </p:cNvPicPr>
          <p:nvPr/>
        </p:nvPicPr>
        <p:blipFill>
          <a:blip r:embed="rId3"/>
          <a:stretch>
            <a:fillRect/>
          </a:stretch>
        </p:blipFill>
        <p:spPr>
          <a:xfrm>
            <a:off x="2407087" y="4241494"/>
            <a:ext cx="8869013" cy="36135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390299"/>
            <a:ext cx="4869180" cy="3449003"/>
          </a:xfrm>
          <a:prstGeom prst="rect">
            <a:avLst/>
          </a:prstGeom>
        </p:spPr>
      </p:pic>
      <p:sp>
        <p:nvSpPr>
          <p:cNvPr id="6" name="Text 2"/>
          <p:cNvSpPr/>
          <p:nvPr/>
        </p:nvSpPr>
        <p:spPr>
          <a:xfrm>
            <a:off x="864036" y="441918"/>
            <a:ext cx="7415927" cy="1543050"/>
          </a:xfrm>
          <a:prstGeom prst="rect">
            <a:avLst/>
          </a:prstGeom>
          <a:noFill/>
          <a:ln/>
        </p:spPr>
        <p:txBody>
          <a:bodyPr wrap="square" rtlCol="0" anchor="t"/>
          <a:lstStyle/>
          <a:p>
            <a:pPr marL="0" indent="0">
              <a:lnSpc>
                <a:spcPts val="6075"/>
              </a:lnSpc>
              <a:buNone/>
            </a:pPr>
            <a:r>
              <a:rPr lang="en-US" sz="4860" dirty="0">
                <a:solidFill>
                  <a:srgbClr val="F3F3F2"/>
                </a:solidFill>
                <a:latin typeface="IBM Plex Sans" pitchFamily="34" charset="0"/>
                <a:ea typeface="IBM Plex Sans" pitchFamily="34" charset="-122"/>
                <a:cs typeface="IBM Plex Sans" pitchFamily="34" charset="-120"/>
              </a:rPr>
              <a:t>Top Spending Customers in 2009</a:t>
            </a:r>
            <a:endParaRPr lang="en-US" sz="4860" dirty="0"/>
          </a:p>
        </p:txBody>
      </p:sp>
      <p:sp>
        <p:nvSpPr>
          <p:cNvPr id="7" name="Text 3"/>
          <p:cNvSpPr/>
          <p:nvPr/>
        </p:nvSpPr>
        <p:spPr>
          <a:xfrm>
            <a:off x="864035" y="1984968"/>
            <a:ext cx="7415927" cy="2370296"/>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The sixth question asks to list the names of customers who spent more than $500 on average in 2009, along with their average spend amount. This involves joining the FACT_TRANSACTIONS, DIM_CUSTOMER, and DIM_DATE tables, filtering for 2009, grouping by customer, calculating the average spend, and filtering for averages over $500.</a:t>
            </a:r>
            <a:endParaRPr lang="en-US" sz="1944" dirty="0"/>
          </a:p>
        </p:txBody>
      </p:sp>
      <p:pic>
        <p:nvPicPr>
          <p:cNvPr id="10" name="Picture 9">
            <a:extLst>
              <a:ext uri="{FF2B5EF4-FFF2-40B4-BE49-F238E27FC236}">
                <a16:creationId xmlns:a16="http://schemas.microsoft.com/office/drawing/2014/main" id="{90D6C41C-A75B-0150-8A53-C07202EECE48}"/>
              </a:ext>
            </a:extLst>
          </p:cNvPr>
          <p:cNvPicPr>
            <a:picLocks noChangeAspect="1"/>
          </p:cNvPicPr>
          <p:nvPr/>
        </p:nvPicPr>
        <p:blipFill>
          <a:blip r:embed="rId5"/>
          <a:stretch>
            <a:fillRect/>
          </a:stretch>
        </p:blipFill>
        <p:spPr>
          <a:xfrm>
            <a:off x="864036" y="4721507"/>
            <a:ext cx="7030431" cy="19814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120" y="14501"/>
            <a:ext cx="14630400" cy="8229600"/>
          </a:xfrm>
          <a:prstGeom prst="rect">
            <a:avLst/>
          </a:prstGeom>
          <a:solidFill>
            <a:srgbClr val="292C32"/>
          </a:solidFill>
          <a:ln/>
        </p:spPr>
      </p:sp>
      <p:sp>
        <p:nvSpPr>
          <p:cNvPr id="4" name="Text 2"/>
          <p:cNvSpPr/>
          <p:nvPr/>
        </p:nvSpPr>
        <p:spPr>
          <a:xfrm>
            <a:off x="277569" y="177016"/>
            <a:ext cx="6574155" cy="670322"/>
          </a:xfrm>
          <a:prstGeom prst="rect">
            <a:avLst/>
          </a:prstGeom>
          <a:noFill/>
          <a:ln/>
        </p:spPr>
        <p:txBody>
          <a:bodyPr wrap="none" rtlCol="0" anchor="t"/>
          <a:lstStyle/>
          <a:p>
            <a:pPr marL="0" indent="0">
              <a:lnSpc>
                <a:spcPts val="5278"/>
              </a:lnSpc>
              <a:buNone/>
            </a:pPr>
            <a:r>
              <a:rPr lang="en-US" sz="4223" dirty="0">
                <a:solidFill>
                  <a:srgbClr val="F3F3F2"/>
                </a:solidFill>
                <a:latin typeface="IBM Plex Sans" pitchFamily="34" charset="0"/>
                <a:ea typeface="IBM Plex Sans" pitchFamily="34" charset="-122"/>
                <a:cs typeface="IBM Plex Sans" pitchFamily="34" charset="-120"/>
              </a:rPr>
              <a:t>Models in Top 5 for 3 Years</a:t>
            </a:r>
            <a:endParaRPr lang="en-US" sz="4223" dirty="0"/>
          </a:p>
        </p:txBody>
      </p:sp>
      <p:sp>
        <p:nvSpPr>
          <p:cNvPr id="5" name="Shape 3"/>
          <p:cNvSpPr/>
          <p:nvPr/>
        </p:nvSpPr>
        <p:spPr>
          <a:xfrm>
            <a:off x="738637" y="983182"/>
            <a:ext cx="482560" cy="482560"/>
          </a:xfrm>
          <a:prstGeom prst="roundRect">
            <a:avLst>
              <a:gd name="adj" fmla="val 8002"/>
            </a:avLst>
          </a:prstGeom>
          <a:solidFill>
            <a:srgbClr val="484B51"/>
          </a:solidFill>
          <a:ln/>
        </p:spPr>
      </p:sp>
      <p:sp>
        <p:nvSpPr>
          <p:cNvPr id="6" name="Text 4"/>
          <p:cNvSpPr/>
          <p:nvPr/>
        </p:nvSpPr>
        <p:spPr>
          <a:xfrm>
            <a:off x="890418" y="1046899"/>
            <a:ext cx="193119" cy="321826"/>
          </a:xfrm>
          <a:prstGeom prst="rect">
            <a:avLst/>
          </a:prstGeom>
          <a:noFill/>
          <a:ln/>
        </p:spPr>
        <p:txBody>
          <a:bodyPr wrap="none" rtlCol="0" anchor="t"/>
          <a:lstStyle/>
          <a:p>
            <a:pPr marL="0" indent="0" algn="ctr">
              <a:lnSpc>
                <a:spcPts val="2534"/>
              </a:lnSpc>
              <a:buNone/>
            </a:pPr>
            <a:r>
              <a:rPr lang="en-US" sz="2534" dirty="0">
                <a:solidFill>
                  <a:srgbClr val="D4D4D1"/>
                </a:solidFill>
                <a:latin typeface="IBM Plex Sans" pitchFamily="34" charset="0"/>
                <a:ea typeface="IBM Plex Sans" pitchFamily="34" charset="-122"/>
                <a:cs typeface="IBM Plex Sans" pitchFamily="34" charset="-120"/>
              </a:rPr>
              <a:t>1</a:t>
            </a:r>
            <a:endParaRPr lang="en-US" sz="2534" dirty="0"/>
          </a:p>
        </p:txBody>
      </p:sp>
      <p:sp>
        <p:nvSpPr>
          <p:cNvPr id="7" name="Text 5"/>
          <p:cNvSpPr/>
          <p:nvPr/>
        </p:nvSpPr>
        <p:spPr>
          <a:xfrm>
            <a:off x="1168931" y="1056882"/>
            <a:ext cx="2681288" cy="335161"/>
          </a:xfrm>
          <a:prstGeom prst="rect">
            <a:avLst/>
          </a:prstGeom>
          <a:noFill/>
          <a:ln/>
        </p:spPr>
        <p:txBody>
          <a:bodyPr wrap="none" rtlCol="0" anchor="t"/>
          <a:lstStyle/>
          <a:p>
            <a:pPr marL="0" indent="0" algn="ctr">
              <a:lnSpc>
                <a:spcPts val="2639"/>
              </a:lnSpc>
              <a:buNone/>
            </a:pPr>
            <a:r>
              <a:rPr lang="en-US" sz="2111" dirty="0">
                <a:solidFill>
                  <a:srgbClr val="D4D4D1"/>
                </a:solidFill>
                <a:latin typeface="IBM Plex Sans" pitchFamily="34" charset="0"/>
                <a:ea typeface="IBM Plex Sans" pitchFamily="34" charset="-122"/>
                <a:cs typeface="IBM Plex Sans" pitchFamily="34" charset="-120"/>
              </a:rPr>
              <a:t>2008 Top 5 Models</a:t>
            </a:r>
            <a:endParaRPr lang="en-US" sz="2111" dirty="0"/>
          </a:p>
        </p:txBody>
      </p:sp>
      <p:sp>
        <p:nvSpPr>
          <p:cNvPr id="8" name="Text 6"/>
          <p:cNvSpPr/>
          <p:nvPr/>
        </p:nvSpPr>
        <p:spPr>
          <a:xfrm>
            <a:off x="277569" y="1570895"/>
            <a:ext cx="4367775" cy="2720950"/>
          </a:xfrm>
          <a:prstGeom prst="rect">
            <a:avLst/>
          </a:prstGeom>
          <a:noFill/>
          <a:ln/>
        </p:spPr>
        <p:txBody>
          <a:bodyPr wrap="square" rtlCol="0" anchor="t"/>
          <a:lstStyle/>
          <a:p>
            <a:pPr marL="0" indent="0" algn="ctr">
              <a:lnSpc>
                <a:spcPts val="2703"/>
              </a:lnSpc>
              <a:buNone/>
            </a:pPr>
            <a:r>
              <a:rPr lang="en-US" sz="1689" dirty="0">
                <a:solidFill>
                  <a:srgbClr val="D4D4D1"/>
                </a:solidFill>
                <a:latin typeface="Roboto" pitchFamily="34" charset="0"/>
                <a:ea typeface="Roboto" pitchFamily="34" charset="-122"/>
                <a:cs typeface="Roboto" pitchFamily="34" charset="-120"/>
              </a:rPr>
              <a:t>The seventh question looks for any cellphone models that were in the top 5 by sales quantity in 2008, 2009, and 2010. This requires using CTEs to find the top 5 models for each year, and then joining those to find the intersection.</a:t>
            </a:r>
            <a:endParaRPr lang="en-US" sz="1689" dirty="0"/>
          </a:p>
        </p:txBody>
      </p:sp>
      <p:sp>
        <p:nvSpPr>
          <p:cNvPr id="9" name="Shape 7"/>
          <p:cNvSpPr/>
          <p:nvPr/>
        </p:nvSpPr>
        <p:spPr>
          <a:xfrm>
            <a:off x="5055158" y="1051641"/>
            <a:ext cx="482560" cy="482560"/>
          </a:xfrm>
          <a:prstGeom prst="roundRect">
            <a:avLst>
              <a:gd name="adj" fmla="val 8002"/>
            </a:avLst>
          </a:prstGeom>
          <a:solidFill>
            <a:srgbClr val="484B51"/>
          </a:solidFill>
          <a:ln/>
        </p:spPr>
      </p:sp>
      <p:sp>
        <p:nvSpPr>
          <p:cNvPr id="10" name="Text 8"/>
          <p:cNvSpPr/>
          <p:nvPr/>
        </p:nvSpPr>
        <p:spPr>
          <a:xfrm>
            <a:off x="5219304" y="1117269"/>
            <a:ext cx="193119" cy="321826"/>
          </a:xfrm>
          <a:prstGeom prst="rect">
            <a:avLst/>
          </a:prstGeom>
          <a:noFill/>
          <a:ln/>
        </p:spPr>
        <p:txBody>
          <a:bodyPr wrap="none" rtlCol="0" anchor="t"/>
          <a:lstStyle/>
          <a:p>
            <a:pPr marL="0" indent="0" algn="ctr">
              <a:lnSpc>
                <a:spcPts val="2534"/>
              </a:lnSpc>
              <a:buNone/>
            </a:pPr>
            <a:r>
              <a:rPr lang="en-US" sz="2534" dirty="0">
                <a:solidFill>
                  <a:srgbClr val="D4D4D1"/>
                </a:solidFill>
                <a:latin typeface="IBM Plex Sans" pitchFamily="34" charset="0"/>
                <a:ea typeface="IBM Plex Sans" pitchFamily="34" charset="-122"/>
                <a:cs typeface="IBM Plex Sans" pitchFamily="34" charset="-120"/>
              </a:rPr>
              <a:t>2</a:t>
            </a:r>
            <a:endParaRPr lang="en-US" sz="2534" dirty="0"/>
          </a:p>
        </p:txBody>
      </p:sp>
      <p:sp>
        <p:nvSpPr>
          <p:cNvPr id="11" name="Text 9"/>
          <p:cNvSpPr/>
          <p:nvPr/>
        </p:nvSpPr>
        <p:spPr>
          <a:xfrm>
            <a:off x="5580837" y="1125341"/>
            <a:ext cx="2681288" cy="335161"/>
          </a:xfrm>
          <a:prstGeom prst="rect">
            <a:avLst/>
          </a:prstGeom>
          <a:noFill/>
          <a:ln/>
        </p:spPr>
        <p:txBody>
          <a:bodyPr wrap="none" rtlCol="0" anchor="t"/>
          <a:lstStyle/>
          <a:p>
            <a:pPr marL="0" indent="0" algn="ctr">
              <a:lnSpc>
                <a:spcPts val="2639"/>
              </a:lnSpc>
              <a:buNone/>
            </a:pPr>
            <a:r>
              <a:rPr lang="en-US" sz="2111" dirty="0">
                <a:solidFill>
                  <a:srgbClr val="D4D4D1"/>
                </a:solidFill>
                <a:latin typeface="IBM Plex Sans" pitchFamily="34" charset="0"/>
                <a:ea typeface="IBM Plex Sans" pitchFamily="34" charset="-122"/>
                <a:cs typeface="IBM Plex Sans" pitchFamily="34" charset="-120"/>
              </a:rPr>
              <a:t>2009 Top 5 Models</a:t>
            </a:r>
            <a:endParaRPr lang="en-US" sz="2111" dirty="0"/>
          </a:p>
        </p:txBody>
      </p:sp>
      <p:sp>
        <p:nvSpPr>
          <p:cNvPr id="12" name="Text 10"/>
          <p:cNvSpPr/>
          <p:nvPr/>
        </p:nvSpPr>
        <p:spPr>
          <a:xfrm>
            <a:off x="4809848" y="1614542"/>
            <a:ext cx="4223266" cy="1029772"/>
          </a:xfrm>
          <a:prstGeom prst="rect">
            <a:avLst/>
          </a:prstGeom>
          <a:noFill/>
          <a:ln/>
        </p:spPr>
        <p:txBody>
          <a:bodyPr wrap="square" rtlCol="0" anchor="t"/>
          <a:lstStyle/>
          <a:p>
            <a:pPr marL="0" indent="0" algn="ctr">
              <a:lnSpc>
                <a:spcPts val="2703"/>
              </a:lnSpc>
              <a:buNone/>
            </a:pPr>
            <a:r>
              <a:rPr lang="en-US" sz="1689" dirty="0">
                <a:solidFill>
                  <a:srgbClr val="D4D4D1"/>
                </a:solidFill>
                <a:latin typeface="Roboto" pitchFamily="34" charset="0"/>
                <a:ea typeface="Roboto" pitchFamily="34" charset="-122"/>
                <a:cs typeface="Roboto" pitchFamily="34" charset="-120"/>
              </a:rPr>
              <a:t>The CTEs calculate the top 5 models by total quantity sold for each year, allowing the final query to check for any models that appeared in all three years' top 5 lists.</a:t>
            </a:r>
            <a:endParaRPr lang="en-US" sz="1689" dirty="0"/>
          </a:p>
        </p:txBody>
      </p:sp>
      <p:sp>
        <p:nvSpPr>
          <p:cNvPr id="13" name="Shape 11"/>
          <p:cNvSpPr/>
          <p:nvPr/>
        </p:nvSpPr>
        <p:spPr>
          <a:xfrm>
            <a:off x="9488559" y="966532"/>
            <a:ext cx="482560" cy="482560"/>
          </a:xfrm>
          <a:prstGeom prst="roundRect">
            <a:avLst>
              <a:gd name="adj" fmla="val 8002"/>
            </a:avLst>
          </a:prstGeom>
          <a:solidFill>
            <a:srgbClr val="484B51"/>
          </a:solidFill>
          <a:ln/>
        </p:spPr>
      </p:sp>
      <p:sp>
        <p:nvSpPr>
          <p:cNvPr id="14" name="Text 12"/>
          <p:cNvSpPr/>
          <p:nvPr/>
        </p:nvSpPr>
        <p:spPr>
          <a:xfrm>
            <a:off x="9640940" y="1020209"/>
            <a:ext cx="193119" cy="321826"/>
          </a:xfrm>
          <a:prstGeom prst="rect">
            <a:avLst/>
          </a:prstGeom>
          <a:noFill/>
          <a:ln/>
        </p:spPr>
        <p:txBody>
          <a:bodyPr wrap="none" rtlCol="0" anchor="t"/>
          <a:lstStyle/>
          <a:p>
            <a:pPr marL="0" indent="0" algn="ctr">
              <a:lnSpc>
                <a:spcPts val="2534"/>
              </a:lnSpc>
              <a:buNone/>
            </a:pPr>
            <a:r>
              <a:rPr lang="en-US" sz="2534" dirty="0">
                <a:solidFill>
                  <a:srgbClr val="D4D4D1"/>
                </a:solidFill>
                <a:latin typeface="IBM Plex Sans" pitchFamily="34" charset="0"/>
                <a:ea typeface="IBM Plex Sans" pitchFamily="34" charset="-122"/>
                <a:cs typeface="IBM Plex Sans" pitchFamily="34" charset="-120"/>
              </a:rPr>
              <a:t>3</a:t>
            </a:r>
            <a:endParaRPr lang="en-US" sz="2534" dirty="0"/>
          </a:p>
        </p:txBody>
      </p:sp>
      <p:sp>
        <p:nvSpPr>
          <p:cNvPr id="15" name="Text 13"/>
          <p:cNvSpPr/>
          <p:nvPr/>
        </p:nvSpPr>
        <p:spPr>
          <a:xfrm>
            <a:off x="9986440" y="1023548"/>
            <a:ext cx="2681288" cy="335161"/>
          </a:xfrm>
          <a:prstGeom prst="rect">
            <a:avLst/>
          </a:prstGeom>
          <a:noFill/>
          <a:ln/>
        </p:spPr>
        <p:txBody>
          <a:bodyPr wrap="none" rtlCol="0" anchor="t"/>
          <a:lstStyle/>
          <a:p>
            <a:pPr marL="0" indent="0" algn="ctr">
              <a:lnSpc>
                <a:spcPts val="2639"/>
              </a:lnSpc>
              <a:buNone/>
            </a:pPr>
            <a:r>
              <a:rPr lang="en-US" sz="2111" dirty="0">
                <a:solidFill>
                  <a:srgbClr val="D4D4D1"/>
                </a:solidFill>
                <a:latin typeface="IBM Plex Sans" pitchFamily="34" charset="0"/>
                <a:ea typeface="IBM Plex Sans" pitchFamily="34" charset="-122"/>
                <a:cs typeface="IBM Plex Sans" pitchFamily="34" charset="-120"/>
              </a:rPr>
              <a:t>2010 Top 5 Models</a:t>
            </a:r>
            <a:endParaRPr lang="en-US" sz="2111" dirty="0"/>
          </a:p>
        </p:txBody>
      </p:sp>
      <p:sp>
        <p:nvSpPr>
          <p:cNvPr id="16" name="Text 14"/>
          <p:cNvSpPr/>
          <p:nvPr/>
        </p:nvSpPr>
        <p:spPr>
          <a:xfrm>
            <a:off x="8961865" y="1614542"/>
            <a:ext cx="5322808" cy="1029772"/>
          </a:xfrm>
          <a:prstGeom prst="rect">
            <a:avLst/>
          </a:prstGeom>
          <a:noFill/>
          <a:ln/>
        </p:spPr>
        <p:txBody>
          <a:bodyPr wrap="square" rtlCol="0" anchor="t"/>
          <a:lstStyle/>
          <a:p>
            <a:pPr marL="0" indent="0" algn="ctr">
              <a:lnSpc>
                <a:spcPts val="2703"/>
              </a:lnSpc>
              <a:buNone/>
            </a:pPr>
            <a:r>
              <a:rPr lang="en-US" sz="1689" dirty="0">
                <a:solidFill>
                  <a:srgbClr val="D4D4D1"/>
                </a:solidFill>
                <a:latin typeface="Roboto" pitchFamily="34" charset="0"/>
                <a:ea typeface="Roboto" pitchFamily="34" charset="-122"/>
                <a:cs typeface="Roboto" pitchFamily="34" charset="-120"/>
              </a:rPr>
              <a:t>Identifying models that maintained top 5 status across multiple years provides insight into the consistent best-sellers in the product line.</a:t>
            </a:r>
            <a:endParaRPr lang="en-US" sz="1689" dirty="0"/>
          </a:p>
        </p:txBody>
      </p:sp>
      <p:pic>
        <p:nvPicPr>
          <p:cNvPr id="18" name="Picture 17">
            <a:extLst>
              <a:ext uri="{FF2B5EF4-FFF2-40B4-BE49-F238E27FC236}">
                <a16:creationId xmlns:a16="http://schemas.microsoft.com/office/drawing/2014/main" id="{11969370-B950-A4F0-35FD-91FA939ECF6F}"/>
              </a:ext>
            </a:extLst>
          </p:cNvPr>
          <p:cNvPicPr>
            <a:picLocks noChangeAspect="1"/>
          </p:cNvPicPr>
          <p:nvPr/>
        </p:nvPicPr>
        <p:blipFill>
          <a:blip r:embed="rId3"/>
          <a:stretch>
            <a:fillRect/>
          </a:stretch>
        </p:blipFill>
        <p:spPr>
          <a:xfrm>
            <a:off x="4043190" y="4114800"/>
            <a:ext cx="7746097" cy="3386305"/>
          </a:xfrm>
          <a:prstGeom prst="rect">
            <a:avLst/>
          </a:prstGeom>
        </p:spPr>
      </p:pic>
    </p:spTree>
    <p:extLst>
      <p:ext uri="{BB962C8B-B14F-4D97-AF65-F5344CB8AC3E}">
        <p14:creationId xmlns:p14="http://schemas.microsoft.com/office/powerpoint/2010/main" val="72403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sp>
        <p:nvSpPr>
          <p:cNvPr id="4" name="Text 2"/>
          <p:cNvSpPr/>
          <p:nvPr/>
        </p:nvSpPr>
        <p:spPr>
          <a:xfrm>
            <a:off x="709801" y="234162"/>
            <a:ext cx="8595479" cy="771525"/>
          </a:xfrm>
          <a:prstGeom prst="rect">
            <a:avLst/>
          </a:prstGeom>
          <a:noFill/>
          <a:ln/>
        </p:spPr>
        <p:txBody>
          <a:bodyPr wrap="none" rtlCol="0" anchor="t"/>
          <a:lstStyle/>
          <a:p>
            <a:pPr marL="0" indent="0">
              <a:lnSpc>
                <a:spcPts val="6075"/>
              </a:lnSpc>
              <a:buNone/>
            </a:pPr>
            <a:r>
              <a:rPr lang="en-US" sz="4860" dirty="0">
                <a:solidFill>
                  <a:srgbClr val="F3F3F2"/>
                </a:solidFill>
                <a:latin typeface="IBM Plex Sans" pitchFamily="34" charset="0"/>
                <a:ea typeface="IBM Plex Sans" pitchFamily="34" charset="-122"/>
                <a:cs typeface="IBM Plex Sans" pitchFamily="34" charset="-120"/>
              </a:rPr>
              <a:t>2nd Top Selling Manufacturers</a:t>
            </a:r>
            <a:endParaRPr lang="en-US" sz="4860" dirty="0"/>
          </a:p>
        </p:txBody>
      </p:sp>
      <p:sp>
        <p:nvSpPr>
          <p:cNvPr id="5" name="Shape 3"/>
          <p:cNvSpPr/>
          <p:nvPr/>
        </p:nvSpPr>
        <p:spPr>
          <a:xfrm>
            <a:off x="401881" y="1175466"/>
            <a:ext cx="7028760" cy="2912589"/>
          </a:xfrm>
          <a:prstGeom prst="roundRect">
            <a:avLst>
              <a:gd name="adj" fmla="val 988"/>
            </a:avLst>
          </a:prstGeom>
          <a:solidFill>
            <a:srgbClr val="484B51"/>
          </a:solidFill>
          <a:ln/>
        </p:spPr>
      </p:sp>
      <p:sp>
        <p:nvSpPr>
          <p:cNvPr id="6" name="Text 4"/>
          <p:cNvSpPr/>
          <p:nvPr/>
        </p:nvSpPr>
        <p:spPr>
          <a:xfrm>
            <a:off x="2498764" y="1248013"/>
            <a:ext cx="3086100" cy="385763"/>
          </a:xfrm>
          <a:prstGeom prst="rect">
            <a:avLst/>
          </a:prstGeom>
          <a:noFill/>
          <a:ln/>
        </p:spPr>
        <p:txBody>
          <a:bodyPr wrap="none" rtlCol="0" anchor="t"/>
          <a:lstStyle/>
          <a:p>
            <a:pPr marL="0" indent="0">
              <a:lnSpc>
                <a:spcPts val="3038"/>
              </a:lnSpc>
              <a:buNone/>
            </a:pPr>
            <a:r>
              <a:rPr lang="en-US" sz="2430" dirty="0">
                <a:solidFill>
                  <a:srgbClr val="D4D4D1"/>
                </a:solidFill>
                <a:latin typeface="IBM Plex Sans" pitchFamily="34" charset="0"/>
                <a:ea typeface="IBM Plex Sans" pitchFamily="34" charset="-122"/>
                <a:cs typeface="IBM Plex Sans" pitchFamily="34" charset="-120"/>
              </a:rPr>
              <a:t>2nd Top in 2009</a:t>
            </a:r>
            <a:endParaRPr lang="en-US" sz="2430" dirty="0"/>
          </a:p>
        </p:txBody>
      </p:sp>
      <p:sp>
        <p:nvSpPr>
          <p:cNvPr id="7" name="Text 5"/>
          <p:cNvSpPr/>
          <p:nvPr/>
        </p:nvSpPr>
        <p:spPr>
          <a:xfrm>
            <a:off x="489463" y="1659372"/>
            <a:ext cx="6885541" cy="1636952"/>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The eighth question asks to show the manufacturer with the 2nd highest sales in 2009, and the manufacturer with the 2nd highest sales in 2010. This can be achieved by joining the relevant tables, grouping by manufacturer and year, calculating the total sales, and using a RANK() window function to get the 2nd ranked result for each year.</a:t>
            </a:r>
            <a:endParaRPr lang="en-US" sz="1944" dirty="0"/>
          </a:p>
        </p:txBody>
      </p:sp>
      <p:sp>
        <p:nvSpPr>
          <p:cNvPr id="8" name="Shape 6"/>
          <p:cNvSpPr/>
          <p:nvPr/>
        </p:nvSpPr>
        <p:spPr>
          <a:xfrm>
            <a:off x="7689774" y="1180790"/>
            <a:ext cx="6451163" cy="2912589"/>
          </a:xfrm>
          <a:prstGeom prst="roundRect">
            <a:avLst>
              <a:gd name="adj" fmla="val 988"/>
            </a:avLst>
          </a:prstGeom>
          <a:solidFill>
            <a:srgbClr val="484B51"/>
          </a:solidFill>
          <a:ln/>
        </p:spPr>
      </p:sp>
      <p:sp>
        <p:nvSpPr>
          <p:cNvPr id="9" name="Text 7"/>
          <p:cNvSpPr/>
          <p:nvPr/>
        </p:nvSpPr>
        <p:spPr>
          <a:xfrm>
            <a:off x="9602420" y="1180791"/>
            <a:ext cx="3086100" cy="385763"/>
          </a:xfrm>
          <a:prstGeom prst="rect">
            <a:avLst/>
          </a:prstGeom>
          <a:noFill/>
          <a:ln/>
        </p:spPr>
        <p:txBody>
          <a:bodyPr wrap="none" rtlCol="0" anchor="t"/>
          <a:lstStyle/>
          <a:p>
            <a:pPr marL="0" indent="0">
              <a:lnSpc>
                <a:spcPts val="3038"/>
              </a:lnSpc>
              <a:buNone/>
            </a:pPr>
            <a:r>
              <a:rPr lang="en-US" sz="2430" dirty="0">
                <a:solidFill>
                  <a:srgbClr val="D4D4D1"/>
                </a:solidFill>
                <a:latin typeface="IBM Plex Sans" pitchFamily="34" charset="0"/>
                <a:ea typeface="IBM Plex Sans" pitchFamily="34" charset="-122"/>
                <a:cs typeface="IBM Plex Sans" pitchFamily="34" charset="-120"/>
              </a:rPr>
              <a:t>2nd Top in 2010</a:t>
            </a:r>
            <a:endParaRPr lang="en-US" sz="2430" dirty="0"/>
          </a:p>
        </p:txBody>
      </p:sp>
      <p:sp>
        <p:nvSpPr>
          <p:cNvPr id="10" name="Text 8"/>
          <p:cNvSpPr/>
          <p:nvPr/>
        </p:nvSpPr>
        <p:spPr>
          <a:xfrm>
            <a:off x="7833465" y="1642573"/>
            <a:ext cx="5673687" cy="2370296"/>
          </a:xfrm>
          <a:prstGeom prst="rect">
            <a:avLst/>
          </a:prstGeom>
          <a:noFill/>
          <a:ln/>
        </p:spPr>
        <p:txBody>
          <a:bodyPr wrap="square" rtlCol="0" anchor="t"/>
          <a:lstStyle/>
          <a:p>
            <a:pPr marL="0" indent="0">
              <a:lnSpc>
                <a:spcPts val="3110"/>
              </a:lnSpc>
              <a:buNone/>
            </a:pPr>
            <a:r>
              <a:rPr lang="en-US" sz="1944" dirty="0">
                <a:solidFill>
                  <a:srgbClr val="D4D4D1"/>
                </a:solidFill>
                <a:latin typeface="Roboto" pitchFamily="34" charset="0"/>
                <a:ea typeface="Roboto" pitchFamily="34" charset="-122"/>
                <a:cs typeface="Roboto" pitchFamily="34" charset="-120"/>
              </a:rPr>
              <a:t>Identifying the 2nd place manufacturers provides insight into the competitive landscape and how sales performance may have shifted between the top players from one year to the next.</a:t>
            </a:r>
            <a:endParaRPr lang="en-US" sz="1944" dirty="0"/>
          </a:p>
        </p:txBody>
      </p:sp>
      <p:pic>
        <p:nvPicPr>
          <p:cNvPr id="13" name="Picture 12">
            <a:extLst>
              <a:ext uri="{FF2B5EF4-FFF2-40B4-BE49-F238E27FC236}">
                <a16:creationId xmlns:a16="http://schemas.microsoft.com/office/drawing/2014/main" id="{7665C133-E67C-E1D5-ECF1-FFB579C9D8EC}"/>
              </a:ext>
            </a:extLst>
          </p:cNvPr>
          <p:cNvPicPr>
            <a:picLocks noChangeAspect="1"/>
          </p:cNvPicPr>
          <p:nvPr/>
        </p:nvPicPr>
        <p:blipFill>
          <a:blip r:embed="rId3"/>
          <a:stretch>
            <a:fillRect/>
          </a:stretch>
        </p:blipFill>
        <p:spPr>
          <a:xfrm>
            <a:off x="2395976" y="4268482"/>
            <a:ext cx="10069330" cy="37269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974</Words>
  <Application>Microsoft Office PowerPoint</Application>
  <PresentationFormat>Custom</PresentationFormat>
  <Paragraphs>63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IBM Plex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santosh sg</cp:lastModifiedBy>
  <cp:revision>2</cp:revision>
  <dcterms:created xsi:type="dcterms:W3CDTF">2024-07-25T12:37:06Z</dcterms:created>
  <dcterms:modified xsi:type="dcterms:W3CDTF">2024-07-25T12:58:35Z</dcterms:modified>
</cp:coreProperties>
</file>