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546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864036" y="260389"/>
            <a:ext cx="12902327" cy="2129314"/>
          </a:xfrm>
          <a:prstGeom prst="rect">
            <a:avLst/>
          </a:prstGeom>
          <a:noFill/>
          <a:ln/>
        </p:spPr>
        <p:txBody>
          <a:bodyPr wrap="square" rtlCol="0" anchor="t"/>
          <a:lstStyle/>
          <a:p>
            <a:pPr marL="0" indent="0">
              <a:lnSpc>
                <a:spcPts val="8384"/>
              </a:lnSpc>
              <a:buNone/>
            </a:pPr>
            <a:r>
              <a:rPr lang="en-US" sz="6707" dirty="0">
                <a:solidFill>
                  <a:srgbClr val="1B1B27"/>
                </a:solidFill>
                <a:latin typeface="Raleway" pitchFamily="34" charset="0"/>
                <a:ea typeface="Raleway" pitchFamily="34" charset="-122"/>
                <a:cs typeface="Raleway" pitchFamily="34" charset="-120"/>
              </a:rPr>
              <a:t>Analyzing Retail Customer Behavior Using POS Data- </a:t>
            </a:r>
          </a:p>
          <a:p>
            <a:pPr marL="0" indent="0">
              <a:lnSpc>
                <a:spcPts val="8384"/>
              </a:lnSpc>
              <a:buNone/>
            </a:pPr>
            <a:r>
              <a:rPr lang="en-US" sz="6707" dirty="0">
                <a:solidFill>
                  <a:srgbClr val="1B1B27"/>
                </a:solidFill>
                <a:latin typeface="Raleway" pitchFamily="34" charset="0"/>
                <a:ea typeface="Raleway" pitchFamily="34" charset="-122"/>
                <a:cs typeface="Raleway" pitchFamily="34" charset="-120"/>
              </a:rPr>
              <a:t>SQL Queries</a:t>
            </a:r>
            <a:endParaRPr lang="en-US" sz="6707" dirty="0"/>
          </a:p>
        </p:txBody>
      </p:sp>
      <p:sp>
        <p:nvSpPr>
          <p:cNvPr id="7" name="Text 4"/>
          <p:cNvSpPr/>
          <p:nvPr/>
        </p:nvSpPr>
        <p:spPr>
          <a:xfrm>
            <a:off x="864037" y="3824645"/>
            <a:ext cx="12902327" cy="2370296"/>
          </a:xfrm>
          <a:prstGeom prst="rect">
            <a:avLst/>
          </a:prstGeom>
          <a:noFill/>
          <a:ln/>
        </p:spPr>
        <p:txBody>
          <a:bodyPr wrap="square" rtlCol="0" anchor="t"/>
          <a:lstStyle/>
          <a:p>
            <a:pPr marL="0" indent="0">
              <a:lnSpc>
                <a:spcPts val="3110"/>
              </a:lnSpc>
              <a:buNone/>
            </a:pPr>
            <a:r>
              <a:rPr lang="en-US" sz="1944" dirty="0">
                <a:solidFill>
                  <a:srgbClr val="3C3939"/>
                </a:solidFill>
                <a:latin typeface="Roboto" pitchFamily="34" charset="0"/>
                <a:ea typeface="Roboto" pitchFamily="34" charset="-122"/>
                <a:cs typeface="Roboto" pitchFamily="34" charset="-120"/>
              </a:rPr>
              <a:t>This document presents a detailed analysis of various business scenarios using SQL queries executed on a SQL Server database. The queries cover a range of topics, including obtaining the total number of rows in each table, identifying the number of transactions with returns, converting date variables to valid formats, analyzing the time range of transaction data, determining the product category of a specific sub-category, identifying the most frequently used transaction channel, counting the number of male and female customers, finding the city with the maximum number of customers, and determining the number of sub-categories under the 'Books' category.</a:t>
            </a:r>
            <a:endParaRPr lang="en-US" sz="1944" dirty="0"/>
          </a:p>
        </p:txBody>
      </p:sp>
      <p:sp>
        <p:nvSpPr>
          <p:cNvPr id="8" name="Shape 5"/>
          <p:cNvSpPr/>
          <p:nvPr/>
        </p:nvSpPr>
        <p:spPr>
          <a:xfrm>
            <a:off x="864037" y="6491049"/>
            <a:ext cx="394930" cy="394930"/>
          </a:xfrm>
          <a:prstGeom prst="roundRect">
            <a:avLst>
              <a:gd name="adj" fmla="val 23151155"/>
            </a:avLst>
          </a:prstGeom>
          <a:noFill/>
          <a:ln w="7620">
            <a:solidFill>
              <a:srgbClr val="FFFFFF"/>
            </a:solidFill>
            <a:prstDash val="solid"/>
          </a:ln>
        </p:spPr>
      </p:sp>
      <p:pic>
        <p:nvPicPr>
          <p:cNvPr id="9" name="Image 1" descr="preencoded.png"/>
          <p:cNvPicPr>
            <a:picLocks noChangeAspect="1"/>
          </p:cNvPicPr>
          <p:nvPr/>
        </p:nvPicPr>
        <p:blipFill>
          <a:blip r:embed="rId4"/>
          <a:stretch>
            <a:fillRect/>
          </a:stretch>
        </p:blipFill>
        <p:spPr>
          <a:xfrm>
            <a:off x="871657" y="6498669"/>
            <a:ext cx="379690" cy="379690"/>
          </a:xfrm>
          <a:prstGeom prst="rect">
            <a:avLst/>
          </a:prstGeom>
        </p:spPr>
      </p:pic>
      <p:sp>
        <p:nvSpPr>
          <p:cNvPr id="10" name="Text 6"/>
          <p:cNvSpPr/>
          <p:nvPr/>
        </p:nvSpPr>
        <p:spPr>
          <a:xfrm>
            <a:off x="1382316" y="6472595"/>
            <a:ext cx="2862262" cy="431959"/>
          </a:xfrm>
          <a:prstGeom prst="rect">
            <a:avLst/>
          </a:prstGeom>
          <a:noFill/>
          <a:ln/>
        </p:spPr>
        <p:txBody>
          <a:bodyPr wrap="none" rtlCol="0" anchor="t"/>
          <a:lstStyle/>
          <a:p>
            <a:pPr marL="0" indent="0" algn="l">
              <a:lnSpc>
                <a:spcPts val="3402"/>
              </a:lnSpc>
              <a:buNone/>
            </a:pPr>
            <a:r>
              <a:rPr lang="en-US" sz="2430" b="1" dirty="0">
                <a:solidFill>
                  <a:srgbClr val="3C3939"/>
                </a:solidFill>
                <a:latin typeface="Roboto" pitchFamily="34" charset="0"/>
                <a:ea typeface="Roboto" pitchFamily="34" charset="-122"/>
                <a:cs typeface="Roboto" pitchFamily="34" charset="-120"/>
              </a:rPr>
              <a:t>by Santhosh Gowdru</a:t>
            </a: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694373" y="1023342"/>
            <a:ext cx="7755255" cy="1239917"/>
          </a:xfrm>
          <a:prstGeom prst="rect">
            <a:avLst/>
          </a:prstGeom>
          <a:noFill/>
          <a:ln/>
        </p:spPr>
        <p:txBody>
          <a:bodyPr wrap="square" rtlCol="0" anchor="t"/>
          <a:lstStyle/>
          <a:p>
            <a:pPr marL="0" indent="0">
              <a:lnSpc>
                <a:spcPts val="4882"/>
              </a:lnSpc>
              <a:buNone/>
            </a:pPr>
            <a:r>
              <a:rPr lang="en-US" sz="3905" dirty="0">
                <a:solidFill>
                  <a:srgbClr val="1B1B27"/>
                </a:solidFill>
                <a:latin typeface="Raleway" pitchFamily="34" charset="0"/>
                <a:ea typeface="Raleway" pitchFamily="34" charset="-122"/>
                <a:cs typeface="Raleway" pitchFamily="34" charset="-120"/>
              </a:rPr>
              <a:t>Total Number of Rows in Each Table</a:t>
            </a:r>
            <a:endParaRPr lang="en-US" sz="3905" dirty="0"/>
          </a:p>
        </p:txBody>
      </p:sp>
      <p:sp>
        <p:nvSpPr>
          <p:cNvPr id="6" name="Text 3"/>
          <p:cNvSpPr/>
          <p:nvPr/>
        </p:nvSpPr>
        <p:spPr>
          <a:xfrm>
            <a:off x="694373" y="2560796"/>
            <a:ext cx="7755255" cy="1903809"/>
          </a:xfrm>
          <a:prstGeom prst="rect">
            <a:avLst/>
          </a:prstGeom>
          <a:noFill/>
          <a:ln/>
        </p:spPr>
        <p:txBody>
          <a:bodyPr wrap="square" rtlCol="0" anchor="t"/>
          <a:lstStyle/>
          <a:p>
            <a:pPr marL="0" indent="0">
              <a:lnSpc>
                <a:spcPts val="2499"/>
              </a:lnSpc>
              <a:buNone/>
            </a:pPr>
            <a:r>
              <a:rPr lang="en-US" sz="1562" dirty="0">
                <a:solidFill>
                  <a:srgbClr val="3C3939"/>
                </a:solidFill>
                <a:latin typeface="Roboto" pitchFamily="34" charset="0"/>
                <a:ea typeface="Roboto" pitchFamily="34" charset="-122"/>
                <a:cs typeface="Roboto" pitchFamily="34" charset="-120"/>
              </a:rPr>
              <a:t>The first query provides a concise overview of the total number of rows in the key tables of the database: Customer, prod_cat_info, and Transactions. This information is crucial for understanding the scale and scope of the data being analyzed. By executing this query, data analysts and business stakeholders can quickly assess the relative sizes of the different tables, which can inform their decision-making and help them prioritize areas for further investigation.</a:t>
            </a:r>
            <a:endParaRPr lang="en-US" sz="1562" dirty="0"/>
          </a:p>
        </p:txBody>
      </p:sp>
      <p:sp>
        <p:nvSpPr>
          <p:cNvPr id="7" name="Shape 4"/>
          <p:cNvSpPr/>
          <p:nvPr/>
        </p:nvSpPr>
        <p:spPr>
          <a:xfrm>
            <a:off x="694373" y="4687729"/>
            <a:ext cx="7755255" cy="2518529"/>
          </a:xfrm>
          <a:prstGeom prst="roundRect">
            <a:avLst>
              <a:gd name="adj" fmla="val 3308"/>
            </a:avLst>
          </a:prstGeom>
          <a:solidFill>
            <a:srgbClr val="E1E1EA"/>
          </a:solidFill>
          <a:ln/>
        </p:spPr>
      </p:sp>
      <p:sp>
        <p:nvSpPr>
          <p:cNvPr id="8" name="Shape 5"/>
          <p:cNvSpPr/>
          <p:nvPr/>
        </p:nvSpPr>
        <p:spPr>
          <a:xfrm>
            <a:off x="684490" y="4687729"/>
            <a:ext cx="7775019" cy="2518529"/>
          </a:xfrm>
          <a:prstGeom prst="roundRect">
            <a:avLst>
              <a:gd name="adj" fmla="val 1182"/>
            </a:avLst>
          </a:prstGeom>
          <a:solidFill>
            <a:srgbClr val="E1E1EA"/>
          </a:solidFill>
          <a:ln/>
        </p:spPr>
      </p:sp>
      <p:sp>
        <p:nvSpPr>
          <p:cNvPr id="9" name="Text 6"/>
          <p:cNvSpPr/>
          <p:nvPr/>
        </p:nvSpPr>
        <p:spPr>
          <a:xfrm>
            <a:off x="882848" y="4836438"/>
            <a:ext cx="7378303" cy="2221111"/>
          </a:xfrm>
          <a:prstGeom prst="rect">
            <a:avLst/>
          </a:prstGeom>
          <a:noFill/>
          <a:ln/>
        </p:spPr>
        <p:txBody>
          <a:bodyPr wrap="square" rtlCol="0" anchor="t"/>
          <a:lstStyle/>
          <a:p>
            <a:pPr marL="0" indent="0">
              <a:lnSpc>
                <a:spcPts val="2499"/>
              </a:lnSpc>
              <a:buNone/>
            </a:pPr>
            <a:r>
              <a:rPr lang="en-US" sz="1562" dirty="0">
                <a:solidFill>
                  <a:srgbClr val="3C3939"/>
                </a:solidFill>
                <a:highlight>
                  <a:srgbClr val="E1E1EA"/>
                </a:highlight>
                <a:latin typeface="Consolas" pitchFamily="34" charset="0"/>
                <a:ea typeface="Consolas" pitchFamily="34" charset="-122"/>
                <a:cs typeface="Consolas" pitchFamily="34" charset="-120"/>
              </a:rPr>
              <a:t>SELECT 'Customer' AS TableName, COUNT(*) AS RowCount 
FROM [dbo].[Customer] 
UNION ALL
SELECT 'prod_cat_info', COUNT(*) FROM [dbo].[prod_cat_info]
UNION ALL
SELECT 'Transactions', COUNT(*) FROM [dbo].[Transactions];
</a:t>
            </a:r>
            <a:endParaRPr lang="en-US" sz="156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864037" y="1380411"/>
            <a:ext cx="11997571" cy="771525"/>
          </a:xfrm>
          <a:prstGeom prst="rect">
            <a:avLst/>
          </a:prstGeom>
          <a:noFill/>
          <a:ln/>
        </p:spPr>
        <p:txBody>
          <a:bodyPr wrap="none" rtlCol="0" anchor="t"/>
          <a:lstStyle/>
          <a:p>
            <a:pPr marL="0" indent="0">
              <a:lnSpc>
                <a:spcPts val="6075"/>
              </a:lnSpc>
              <a:buNone/>
            </a:pPr>
            <a:r>
              <a:rPr lang="en-US" sz="4860" dirty="0">
                <a:solidFill>
                  <a:srgbClr val="1B1B27"/>
                </a:solidFill>
                <a:latin typeface="Raleway" pitchFamily="34" charset="0"/>
                <a:ea typeface="Raleway" pitchFamily="34" charset="-122"/>
                <a:cs typeface="Raleway" pitchFamily="34" charset="-120"/>
              </a:rPr>
              <a:t>Total Number of Transactions with Returns</a:t>
            </a:r>
            <a:endParaRPr lang="en-US" sz="4860" dirty="0"/>
          </a:p>
        </p:txBody>
      </p:sp>
      <p:sp>
        <p:nvSpPr>
          <p:cNvPr id="5" name="Text 3"/>
          <p:cNvSpPr/>
          <p:nvPr/>
        </p:nvSpPr>
        <p:spPr>
          <a:xfrm>
            <a:off x="864037" y="2645688"/>
            <a:ext cx="12902327" cy="1975247"/>
          </a:xfrm>
          <a:prstGeom prst="rect">
            <a:avLst/>
          </a:prstGeom>
          <a:noFill/>
          <a:ln/>
        </p:spPr>
        <p:txBody>
          <a:bodyPr wrap="square" rtlCol="0" anchor="t"/>
          <a:lstStyle/>
          <a:p>
            <a:pPr marL="0" indent="0">
              <a:lnSpc>
                <a:spcPts val="3110"/>
              </a:lnSpc>
              <a:buNone/>
            </a:pPr>
            <a:r>
              <a:rPr lang="en-US" sz="1944" dirty="0">
                <a:solidFill>
                  <a:srgbClr val="3C3939"/>
                </a:solidFill>
                <a:latin typeface="Roboto" pitchFamily="34" charset="0"/>
                <a:ea typeface="Roboto" pitchFamily="34" charset="-122"/>
                <a:cs typeface="Roboto" pitchFamily="34" charset="-120"/>
              </a:rPr>
              <a:t>The second query focuses on identifying the total number of transactions with returns, where the total_amt column in the Transactions table has a negative value. This information is valuable for understanding the business's refund and return patterns, which can help inform inventory management, customer service strategies, and overall financial planning. By quantifying the number of transactions with returns, analysts can better assess the financial impact and develop targeted approaches to address any issues or trends related to product returns.</a:t>
            </a:r>
            <a:endParaRPr lang="en-US" sz="1944" dirty="0"/>
          </a:p>
        </p:txBody>
      </p:sp>
      <p:sp>
        <p:nvSpPr>
          <p:cNvPr id="6" name="Shape 4"/>
          <p:cNvSpPr/>
          <p:nvPr/>
        </p:nvSpPr>
        <p:spPr>
          <a:xfrm>
            <a:off x="864037" y="4898588"/>
            <a:ext cx="12902327" cy="1950482"/>
          </a:xfrm>
          <a:prstGeom prst="roundRect">
            <a:avLst>
              <a:gd name="adj" fmla="val 5316"/>
            </a:avLst>
          </a:prstGeom>
          <a:solidFill>
            <a:srgbClr val="E1E1EA"/>
          </a:solidFill>
          <a:ln/>
        </p:spPr>
      </p:sp>
      <p:sp>
        <p:nvSpPr>
          <p:cNvPr id="7" name="Shape 5"/>
          <p:cNvSpPr/>
          <p:nvPr/>
        </p:nvSpPr>
        <p:spPr>
          <a:xfrm>
            <a:off x="851773" y="4898588"/>
            <a:ext cx="12926854" cy="1950482"/>
          </a:xfrm>
          <a:prstGeom prst="roundRect">
            <a:avLst>
              <a:gd name="adj" fmla="val 1899"/>
            </a:avLst>
          </a:prstGeom>
          <a:solidFill>
            <a:srgbClr val="E1E1EA"/>
          </a:solidFill>
          <a:ln/>
        </p:spPr>
      </p:sp>
      <p:sp>
        <p:nvSpPr>
          <p:cNvPr id="8" name="Text 6"/>
          <p:cNvSpPr/>
          <p:nvPr/>
        </p:nvSpPr>
        <p:spPr>
          <a:xfrm>
            <a:off x="1098590" y="5083731"/>
            <a:ext cx="12433221" cy="1580198"/>
          </a:xfrm>
          <a:prstGeom prst="rect">
            <a:avLst/>
          </a:prstGeom>
          <a:noFill/>
          <a:ln/>
        </p:spPr>
        <p:txBody>
          <a:bodyPr wrap="square" rtlCol="0" anchor="t"/>
          <a:lstStyle/>
          <a:p>
            <a:pPr marL="0" indent="0">
              <a:lnSpc>
                <a:spcPts val="3110"/>
              </a:lnSpc>
              <a:buNone/>
            </a:pPr>
            <a:r>
              <a:rPr lang="en-US" sz="1944" dirty="0">
                <a:solidFill>
                  <a:srgbClr val="3C3939"/>
                </a:solidFill>
                <a:highlight>
                  <a:srgbClr val="E1E1EA"/>
                </a:highlight>
                <a:latin typeface="Consolas" pitchFamily="34" charset="0"/>
                <a:ea typeface="Consolas" pitchFamily="34" charset="-122"/>
                <a:cs typeface="Consolas" pitchFamily="34" charset="-120"/>
              </a:rPr>
              <a:t>SELECT COUNT(*) AS TotalReturns 
FROM [dbo].[Transactions] 
WHERE total_amt &lt; 0;
</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864037" y="1182886"/>
            <a:ext cx="9032438" cy="771525"/>
          </a:xfrm>
          <a:prstGeom prst="rect">
            <a:avLst/>
          </a:prstGeom>
          <a:noFill/>
          <a:ln/>
        </p:spPr>
        <p:txBody>
          <a:bodyPr wrap="none" rtlCol="0" anchor="t"/>
          <a:lstStyle/>
          <a:p>
            <a:pPr marL="0" indent="0">
              <a:lnSpc>
                <a:spcPts val="6075"/>
              </a:lnSpc>
              <a:buNone/>
            </a:pPr>
            <a:r>
              <a:rPr lang="en-US" sz="4860" dirty="0">
                <a:solidFill>
                  <a:srgbClr val="1B1B27"/>
                </a:solidFill>
                <a:latin typeface="Raleway" pitchFamily="34" charset="0"/>
                <a:ea typeface="Raleway" pitchFamily="34" charset="-122"/>
                <a:cs typeface="Raleway" pitchFamily="34" charset="-120"/>
              </a:rPr>
              <a:t>Time Range of Transaction Data</a:t>
            </a:r>
            <a:endParaRPr lang="en-US" sz="4860" dirty="0"/>
          </a:p>
        </p:txBody>
      </p:sp>
      <p:sp>
        <p:nvSpPr>
          <p:cNvPr id="5" name="Text 3"/>
          <p:cNvSpPr/>
          <p:nvPr/>
        </p:nvSpPr>
        <p:spPr>
          <a:xfrm>
            <a:off x="864037" y="2448163"/>
            <a:ext cx="12902327" cy="1975247"/>
          </a:xfrm>
          <a:prstGeom prst="rect">
            <a:avLst/>
          </a:prstGeom>
          <a:noFill/>
          <a:ln/>
        </p:spPr>
        <p:txBody>
          <a:bodyPr wrap="square" rtlCol="0" anchor="t"/>
          <a:lstStyle/>
          <a:p>
            <a:pPr marL="0" indent="0">
              <a:lnSpc>
                <a:spcPts val="3110"/>
              </a:lnSpc>
              <a:buNone/>
            </a:pPr>
            <a:r>
              <a:rPr lang="en-US" sz="1944" dirty="0">
                <a:solidFill>
                  <a:srgbClr val="3C3939"/>
                </a:solidFill>
                <a:latin typeface="Roboto" pitchFamily="34" charset="0"/>
                <a:ea typeface="Roboto" pitchFamily="34" charset="-122"/>
                <a:cs typeface="Roboto" pitchFamily="34" charset="-120"/>
              </a:rPr>
              <a:t>The fourth query provides valuable insights into the time range of the transaction data. By calculating the difference in days, months, and years between the minimum and maximum tran_date values, analysts can gain a comprehensive understanding of the temporal scope of the data. This information can help identify trends, seasonal patterns, and potential data gaps, which can inform business strategies, marketing campaigns, and inventory planning. Understanding the time range of the data is a crucial first step in any comprehensive data analysis effort.</a:t>
            </a:r>
            <a:endParaRPr lang="en-US" sz="1944" dirty="0"/>
          </a:p>
        </p:txBody>
      </p:sp>
      <p:sp>
        <p:nvSpPr>
          <p:cNvPr id="6" name="Shape 4"/>
          <p:cNvSpPr/>
          <p:nvPr/>
        </p:nvSpPr>
        <p:spPr>
          <a:xfrm>
            <a:off x="864037" y="4701064"/>
            <a:ext cx="12902327" cy="2345531"/>
          </a:xfrm>
          <a:prstGeom prst="roundRect">
            <a:avLst>
              <a:gd name="adj" fmla="val 4421"/>
            </a:avLst>
          </a:prstGeom>
          <a:solidFill>
            <a:srgbClr val="E1E1EA"/>
          </a:solidFill>
          <a:ln/>
        </p:spPr>
      </p:sp>
      <p:sp>
        <p:nvSpPr>
          <p:cNvPr id="7" name="Shape 5"/>
          <p:cNvSpPr/>
          <p:nvPr/>
        </p:nvSpPr>
        <p:spPr>
          <a:xfrm>
            <a:off x="851773" y="4701064"/>
            <a:ext cx="12926854" cy="2345531"/>
          </a:xfrm>
          <a:prstGeom prst="roundRect">
            <a:avLst>
              <a:gd name="adj" fmla="val 1579"/>
            </a:avLst>
          </a:prstGeom>
          <a:solidFill>
            <a:srgbClr val="E1E1EA"/>
          </a:solidFill>
          <a:ln/>
        </p:spPr>
      </p:sp>
      <p:sp>
        <p:nvSpPr>
          <p:cNvPr id="8" name="Text 6"/>
          <p:cNvSpPr/>
          <p:nvPr/>
        </p:nvSpPr>
        <p:spPr>
          <a:xfrm>
            <a:off x="1098590" y="4886206"/>
            <a:ext cx="12433221" cy="1975247"/>
          </a:xfrm>
          <a:prstGeom prst="rect">
            <a:avLst/>
          </a:prstGeom>
          <a:noFill/>
          <a:ln/>
        </p:spPr>
        <p:txBody>
          <a:bodyPr wrap="square" rtlCol="0" anchor="t"/>
          <a:lstStyle/>
          <a:p>
            <a:pPr marL="0" indent="0">
              <a:lnSpc>
                <a:spcPts val="3110"/>
              </a:lnSpc>
              <a:buNone/>
            </a:pPr>
            <a:r>
              <a:rPr lang="en-US" sz="1944" dirty="0">
                <a:solidFill>
                  <a:srgbClr val="3C3939"/>
                </a:solidFill>
                <a:highlight>
                  <a:srgbClr val="E1E1EA"/>
                </a:highlight>
                <a:latin typeface="Consolas" pitchFamily="34" charset="0"/>
                <a:ea typeface="Consolas" pitchFamily="34" charset="-122"/>
                <a:cs typeface="Consolas" pitchFamily="34" charset="-120"/>
              </a:rPr>
              <a:t>SELECT DATEDIFF(DAY, MIN([tran_date]), MAX([tran_date])) AS [days],
       DATEDIFF(MONTH, MIN([tran_date]), MAX([tran_date])) AS [months],
       DATEDIFF(YEAR, MIN([tran_date]), MAX([tran_date])) AS [years]
FROM [dbo].[Transactions];
</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864037" y="1380411"/>
            <a:ext cx="11256288" cy="771525"/>
          </a:xfrm>
          <a:prstGeom prst="rect">
            <a:avLst/>
          </a:prstGeom>
          <a:noFill/>
          <a:ln/>
        </p:spPr>
        <p:txBody>
          <a:bodyPr wrap="none" rtlCol="0" anchor="t"/>
          <a:lstStyle/>
          <a:p>
            <a:pPr marL="0" indent="0">
              <a:lnSpc>
                <a:spcPts val="6075"/>
              </a:lnSpc>
              <a:buNone/>
            </a:pPr>
            <a:r>
              <a:rPr lang="en-US" sz="4860" dirty="0">
                <a:solidFill>
                  <a:srgbClr val="1B1B27"/>
                </a:solidFill>
                <a:latin typeface="Raleway" pitchFamily="34" charset="0"/>
                <a:ea typeface="Raleway" pitchFamily="34" charset="-122"/>
                <a:cs typeface="Raleway" pitchFamily="34" charset="-120"/>
              </a:rPr>
              <a:t>Product Category of 'DIY' Sub-Category</a:t>
            </a:r>
            <a:endParaRPr lang="en-US" sz="4860" dirty="0"/>
          </a:p>
        </p:txBody>
      </p:sp>
      <p:sp>
        <p:nvSpPr>
          <p:cNvPr id="5" name="Text 3"/>
          <p:cNvSpPr/>
          <p:nvPr/>
        </p:nvSpPr>
        <p:spPr>
          <a:xfrm>
            <a:off x="864037" y="2645688"/>
            <a:ext cx="12902327" cy="1975247"/>
          </a:xfrm>
          <a:prstGeom prst="rect">
            <a:avLst/>
          </a:prstGeom>
          <a:noFill/>
          <a:ln/>
        </p:spPr>
        <p:txBody>
          <a:bodyPr wrap="square" rtlCol="0" anchor="t"/>
          <a:lstStyle/>
          <a:p>
            <a:pPr marL="0" indent="0">
              <a:lnSpc>
                <a:spcPts val="3110"/>
              </a:lnSpc>
              <a:buNone/>
            </a:pPr>
            <a:r>
              <a:rPr lang="en-US" sz="1944" dirty="0">
                <a:solidFill>
                  <a:srgbClr val="3C3939"/>
                </a:solidFill>
                <a:latin typeface="Roboto" pitchFamily="34" charset="0"/>
                <a:ea typeface="Roboto" pitchFamily="34" charset="-122"/>
                <a:cs typeface="Roboto" pitchFamily="34" charset="-120"/>
              </a:rPr>
              <a:t>The fifth query focuses on identifying the product category associated with the 'DIY' sub-category in the prod_cat_info table. This information can be valuable for understanding the broader product landscape, identifying potential areas of focus or expansion, and aligning marketing and sales strategies with the company's product offerings. By isolating the specific product category for the 'DIY' sub-category, analysts can gain insights into the product mix and make informed decisions about product development, pricing, and targeting.</a:t>
            </a:r>
            <a:endParaRPr lang="en-US" sz="1944" dirty="0"/>
          </a:p>
        </p:txBody>
      </p:sp>
      <p:sp>
        <p:nvSpPr>
          <p:cNvPr id="6" name="Shape 4"/>
          <p:cNvSpPr/>
          <p:nvPr/>
        </p:nvSpPr>
        <p:spPr>
          <a:xfrm>
            <a:off x="864037" y="4898588"/>
            <a:ext cx="12902327" cy="1950482"/>
          </a:xfrm>
          <a:prstGeom prst="roundRect">
            <a:avLst>
              <a:gd name="adj" fmla="val 5316"/>
            </a:avLst>
          </a:prstGeom>
          <a:solidFill>
            <a:srgbClr val="E1E1EA"/>
          </a:solidFill>
          <a:ln/>
        </p:spPr>
      </p:sp>
      <p:sp>
        <p:nvSpPr>
          <p:cNvPr id="7" name="Shape 5"/>
          <p:cNvSpPr/>
          <p:nvPr/>
        </p:nvSpPr>
        <p:spPr>
          <a:xfrm>
            <a:off x="851773" y="4898588"/>
            <a:ext cx="12926854" cy="1950482"/>
          </a:xfrm>
          <a:prstGeom prst="roundRect">
            <a:avLst>
              <a:gd name="adj" fmla="val 1899"/>
            </a:avLst>
          </a:prstGeom>
          <a:solidFill>
            <a:srgbClr val="E1E1EA"/>
          </a:solidFill>
          <a:ln/>
        </p:spPr>
      </p:sp>
      <p:sp>
        <p:nvSpPr>
          <p:cNvPr id="8" name="Text 6"/>
          <p:cNvSpPr/>
          <p:nvPr/>
        </p:nvSpPr>
        <p:spPr>
          <a:xfrm>
            <a:off x="1098590" y="5083731"/>
            <a:ext cx="12433221" cy="1580198"/>
          </a:xfrm>
          <a:prstGeom prst="rect">
            <a:avLst/>
          </a:prstGeom>
          <a:noFill/>
          <a:ln/>
        </p:spPr>
        <p:txBody>
          <a:bodyPr wrap="square" rtlCol="0" anchor="t"/>
          <a:lstStyle/>
          <a:p>
            <a:pPr marL="0" indent="0">
              <a:lnSpc>
                <a:spcPts val="3110"/>
              </a:lnSpc>
              <a:buNone/>
            </a:pPr>
            <a:r>
              <a:rPr lang="en-US" sz="1944" dirty="0">
                <a:solidFill>
                  <a:srgbClr val="3C3939"/>
                </a:solidFill>
                <a:highlight>
                  <a:srgbClr val="E1E1EA"/>
                </a:highlight>
                <a:latin typeface="Consolas" pitchFamily="34" charset="0"/>
                <a:ea typeface="Consolas" pitchFamily="34" charset="-122"/>
                <a:cs typeface="Consolas" pitchFamily="34" charset="-120"/>
              </a:rPr>
              <a:t>SELECT [prod_cat] 
FROM [dbo].[prod_cat_info]
WHERE [prod_subcat] = 'DIY';
</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55009"/>
            <a:ext cx="14630400" cy="8854321"/>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3657600" cy="8854321"/>
          </a:xfrm>
          <a:prstGeom prst="rect">
            <a:avLst/>
          </a:prstGeom>
        </p:spPr>
      </p:pic>
      <p:sp>
        <p:nvSpPr>
          <p:cNvPr id="5" name="Text 2"/>
          <p:cNvSpPr/>
          <p:nvPr/>
        </p:nvSpPr>
        <p:spPr>
          <a:xfrm>
            <a:off x="4423767" y="475178"/>
            <a:ext cx="9395103" cy="540068"/>
          </a:xfrm>
          <a:prstGeom prst="rect">
            <a:avLst/>
          </a:prstGeom>
          <a:noFill/>
          <a:ln/>
        </p:spPr>
        <p:txBody>
          <a:bodyPr wrap="none" rtlCol="0" anchor="t"/>
          <a:lstStyle/>
          <a:p>
            <a:pPr marL="0" indent="0">
              <a:lnSpc>
                <a:spcPts val="4253"/>
              </a:lnSpc>
              <a:buNone/>
            </a:pPr>
            <a:r>
              <a:rPr lang="en-US" sz="3402" dirty="0">
                <a:solidFill>
                  <a:srgbClr val="1B1B27"/>
                </a:solidFill>
                <a:latin typeface="Raleway" pitchFamily="34" charset="0"/>
                <a:ea typeface="Raleway" pitchFamily="34" charset="-122"/>
                <a:cs typeface="Raleway" pitchFamily="34" charset="-120"/>
              </a:rPr>
              <a:t>Most Frequently Used Channel for Transactions</a:t>
            </a:r>
            <a:endParaRPr lang="en-US" sz="3402" dirty="0"/>
          </a:p>
        </p:txBody>
      </p:sp>
      <p:sp>
        <p:nvSpPr>
          <p:cNvPr id="6" name="Shape 3"/>
          <p:cNvSpPr/>
          <p:nvPr/>
        </p:nvSpPr>
        <p:spPr>
          <a:xfrm>
            <a:off x="4488597" y="1468755"/>
            <a:ext cx="388739" cy="388739"/>
          </a:xfrm>
          <a:prstGeom prst="roundRect">
            <a:avLst>
              <a:gd name="adj" fmla="val 18672"/>
            </a:avLst>
          </a:prstGeom>
          <a:solidFill>
            <a:srgbClr val="E1E1EA"/>
          </a:solidFill>
          <a:ln w="7620">
            <a:solidFill>
              <a:srgbClr val="C7C7D0"/>
            </a:solidFill>
            <a:prstDash val="solid"/>
          </a:ln>
        </p:spPr>
      </p:sp>
      <p:sp>
        <p:nvSpPr>
          <p:cNvPr id="7" name="Text 4"/>
          <p:cNvSpPr/>
          <p:nvPr/>
        </p:nvSpPr>
        <p:spPr>
          <a:xfrm>
            <a:off x="4627424" y="1533525"/>
            <a:ext cx="110966"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1</a:t>
            </a:r>
            <a:endParaRPr lang="en-US" sz="2041" dirty="0"/>
          </a:p>
        </p:txBody>
      </p:sp>
      <p:sp>
        <p:nvSpPr>
          <p:cNvPr id="8" name="Text 5"/>
          <p:cNvSpPr/>
          <p:nvPr/>
        </p:nvSpPr>
        <p:spPr>
          <a:xfrm>
            <a:off x="5633442" y="1447205"/>
            <a:ext cx="2160270" cy="269915"/>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ea typeface="Raleway" pitchFamily="34" charset="-122"/>
                <a:cs typeface="Raleway" pitchFamily="34" charset="-120"/>
              </a:rPr>
              <a:t>In-Store Purchases</a:t>
            </a:r>
            <a:endParaRPr lang="en-US" sz="1701" b="1" dirty="0"/>
          </a:p>
        </p:txBody>
      </p:sp>
      <p:sp>
        <p:nvSpPr>
          <p:cNvPr id="9" name="Text 6"/>
          <p:cNvSpPr/>
          <p:nvPr/>
        </p:nvSpPr>
        <p:spPr>
          <a:xfrm>
            <a:off x="5633442" y="1820704"/>
            <a:ext cx="8230672" cy="1106329"/>
          </a:xfrm>
          <a:prstGeom prst="rect">
            <a:avLst/>
          </a:prstGeom>
          <a:noFill/>
          <a:ln/>
        </p:spPr>
        <p:txBody>
          <a:bodyPr wrap="square" rtlCol="0" anchor="t"/>
          <a:lstStyle/>
          <a:p>
            <a:pPr marL="0" indent="0" algn="l">
              <a:lnSpc>
                <a:spcPts val="2177"/>
              </a:lnSpc>
              <a:buNone/>
            </a:pPr>
            <a:r>
              <a:rPr lang="en-US" sz="1361" dirty="0">
                <a:solidFill>
                  <a:srgbClr val="3C3939"/>
                </a:solidFill>
                <a:latin typeface="Roboto" pitchFamily="34" charset="0"/>
                <a:ea typeface="Roboto" pitchFamily="34" charset="-122"/>
                <a:cs typeface="Roboto" pitchFamily="34" charset="-120"/>
              </a:rPr>
              <a:t>The query identifies the most frequently used store type or channel for transactions, providing valuable insights into customer preferences and shopping behavior. This information can inform decisions related to channel optimization, marketing strategies, and resource allocation to better serve customers across different sales channels.</a:t>
            </a:r>
            <a:endParaRPr lang="en-US" sz="1361" dirty="0"/>
          </a:p>
        </p:txBody>
      </p:sp>
      <p:sp>
        <p:nvSpPr>
          <p:cNvPr id="10" name="Shape 7"/>
          <p:cNvSpPr/>
          <p:nvPr/>
        </p:nvSpPr>
        <p:spPr>
          <a:xfrm>
            <a:off x="4488597" y="3466862"/>
            <a:ext cx="388739" cy="388739"/>
          </a:xfrm>
          <a:prstGeom prst="roundRect">
            <a:avLst>
              <a:gd name="adj" fmla="val 18672"/>
            </a:avLst>
          </a:prstGeom>
          <a:solidFill>
            <a:srgbClr val="E1E1EA"/>
          </a:solidFill>
          <a:ln w="7620">
            <a:solidFill>
              <a:srgbClr val="C7C7D0"/>
            </a:solidFill>
            <a:prstDash val="solid"/>
          </a:ln>
        </p:spPr>
      </p:sp>
      <p:sp>
        <p:nvSpPr>
          <p:cNvPr id="11" name="Text 8"/>
          <p:cNvSpPr/>
          <p:nvPr/>
        </p:nvSpPr>
        <p:spPr>
          <a:xfrm>
            <a:off x="4615398" y="3531632"/>
            <a:ext cx="135136"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2</a:t>
            </a:r>
            <a:endParaRPr lang="en-US" sz="2041" dirty="0"/>
          </a:p>
        </p:txBody>
      </p:sp>
      <p:sp>
        <p:nvSpPr>
          <p:cNvPr id="12" name="Text 9"/>
          <p:cNvSpPr/>
          <p:nvPr/>
        </p:nvSpPr>
        <p:spPr>
          <a:xfrm>
            <a:off x="5633442" y="3445312"/>
            <a:ext cx="2160270" cy="269915"/>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ea typeface="Raleway" pitchFamily="34" charset="-122"/>
                <a:cs typeface="Raleway" pitchFamily="34" charset="-120"/>
              </a:rPr>
              <a:t>Online Purchases</a:t>
            </a:r>
            <a:endParaRPr lang="en-US" sz="1701" b="1" dirty="0"/>
          </a:p>
        </p:txBody>
      </p:sp>
      <p:sp>
        <p:nvSpPr>
          <p:cNvPr id="13" name="Text 10"/>
          <p:cNvSpPr/>
          <p:nvPr/>
        </p:nvSpPr>
        <p:spPr>
          <a:xfrm>
            <a:off x="5633442" y="3818811"/>
            <a:ext cx="8230672" cy="829747"/>
          </a:xfrm>
          <a:prstGeom prst="rect">
            <a:avLst/>
          </a:prstGeom>
          <a:noFill/>
          <a:ln/>
        </p:spPr>
        <p:txBody>
          <a:bodyPr wrap="square" rtlCol="0" anchor="t"/>
          <a:lstStyle/>
          <a:p>
            <a:pPr marL="0" indent="0" algn="l">
              <a:lnSpc>
                <a:spcPts val="2177"/>
              </a:lnSpc>
              <a:buNone/>
            </a:pPr>
            <a:r>
              <a:rPr lang="en-US" sz="1361" dirty="0">
                <a:solidFill>
                  <a:srgbClr val="3C3939"/>
                </a:solidFill>
                <a:latin typeface="Roboto" pitchFamily="34" charset="0"/>
                <a:ea typeface="Roboto" pitchFamily="34" charset="-122"/>
                <a:cs typeface="Roboto" pitchFamily="34" charset="-120"/>
              </a:rPr>
              <a:t>By understanding the most popular transaction channel, the business can focus on enhancing the customer experience and optimizing operations in the channels that are most utilized by their customer base. This can lead to increased customer satisfaction, loyalty, and ultimately, revenue growth.</a:t>
            </a:r>
            <a:endParaRPr lang="en-US" sz="1361" dirty="0"/>
          </a:p>
        </p:txBody>
      </p:sp>
      <p:sp>
        <p:nvSpPr>
          <p:cNvPr id="14" name="Shape 11"/>
          <p:cNvSpPr/>
          <p:nvPr/>
        </p:nvSpPr>
        <p:spPr>
          <a:xfrm>
            <a:off x="4488597" y="5188387"/>
            <a:ext cx="388739" cy="388739"/>
          </a:xfrm>
          <a:prstGeom prst="roundRect">
            <a:avLst>
              <a:gd name="adj" fmla="val 18672"/>
            </a:avLst>
          </a:prstGeom>
          <a:solidFill>
            <a:srgbClr val="E1E1EA"/>
          </a:solidFill>
          <a:ln w="7620">
            <a:solidFill>
              <a:srgbClr val="C7C7D0"/>
            </a:solidFill>
            <a:prstDash val="solid"/>
          </a:ln>
        </p:spPr>
      </p:sp>
      <p:sp>
        <p:nvSpPr>
          <p:cNvPr id="15" name="Text 12"/>
          <p:cNvSpPr/>
          <p:nvPr/>
        </p:nvSpPr>
        <p:spPr>
          <a:xfrm>
            <a:off x="4613731" y="5253157"/>
            <a:ext cx="138470"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3</a:t>
            </a:r>
            <a:endParaRPr lang="en-US" sz="2041" dirty="0"/>
          </a:p>
        </p:txBody>
      </p:sp>
      <p:sp>
        <p:nvSpPr>
          <p:cNvPr id="16" name="Text 13"/>
          <p:cNvSpPr/>
          <p:nvPr/>
        </p:nvSpPr>
        <p:spPr>
          <a:xfrm>
            <a:off x="5633442" y="5166836"/>
            <a:ext cx="2349937" cy="269915"/>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ea typeface="Raleway" pitchFamily="34" charset="-122"/>
                <a:cs typeface="Raleway" pitchFamily="34" charset="-120"/>
              </a:rPr>
              <a:t>Omnichannel Approach</a:t>
            </a:r>
            <a:endParaRPr lang="en-US" sz="1701" b="1" dirty="0"/>
          </a:p>
        </p:txBody>
      </p:sp>
      <p:sp>
        <p:nvSpPr>
          <p:cNvPr id="17" name="Text 14"/>
          <p:cNvSpPr/>
          <p:nvPr/>
        </p:nvSpPr>
        <p:spPr>
          <a:xfrm>
            <a:off x="5633442" y="5540335"/>
            <a:ext cx="8230672" cy="829747"/>
          </a:xfrm>
          <a:prstGeom prst="rect">
            <a:avLst/>
          </a:prstGeom>
          <a:noFill/>
          <a:ln/>
        </p:spPr>
        <p:txBody>
          <a:bodyPr wrap="square" rtlCol="0" anchor="t"/>
          <a:lstStyle/>
          <a:p>
            <a:pPr marL="0" indent="0" algn="l">
              <a:lnSpc>
                <a:spcPts val="2177"/>
              </a:lnSpc>
              <a:buNone/>
            </a:pPr>
            <a:r>
              <a:rPr lang="en-US" sz="1361" dirty="0">
                <a:solidFill>
                  <a:srgbClr val="3C3939"/>
                </a:solidFill>
                <a:latin typeface="Roboto" pitchFamily="34" charset="0"/>
                <a:ea typeface="Roboto" pitchFamily="34" charset="-122"/>
                <a:cs typeface="Roboto" pitchFamily="34" charset="-120"/>
              </a:rPr>
              <a:t>The findings from this query can also guide the development of an effective omnichannel strategy, where the business can seamlessly integrate its online and offline channels to provide a consistent and personalized customer experience across all touchpoints.</a:t>
            </a:r>
            <a:endParaRPr lang="en-US" sz="1361" dirty="0"/>
          </a:p>
        </p:txBody>
      </p:sp>
      <p:sp>
        <p:nvSpPr>
          <p:cNvPr id="18" name="Shape 15"/>
          <p:cNvSpPr/>
          <p:nvPr/>
        </p:nvSpPr>
        <p:spPr>
          <a:xfrm>
            <a:off x="5633442" y="6473666"/>
            <a:ext cx="6220708" cy="1384341"/>
          </a:xfrm>
          <a:prstGeom prst="roundRect">
            <a:avLst>
              <a:gd name="adj" fmla="val 4421"/>
            </a:avLst>
          </a:prstGeom>
          <a:solidFill>
            <a:srgbClr val="E1E1EA"/>
          </a:solidFill>
          <a:ln/>
        </p:spPr>
      </p:sp>
      <p:sp>
        <p:nvSpPr>
          <p:cNvPr id="19" name="Shape 16"/>
          <p:cNvSpPr/>
          <p:nvPr/>
        </p:nvSpPr>
        <p:spPr>
          <a:xfrm>
            <a:off x="5657967" y="6479602"/>
            <a:ext cx="6196183" cy="1378406"/>
          </a:xfrm>
          <a:prstGeom prst="roundRect">
            <a:avLst>
              <a:gd name="adj" fmla="val 1579"/>
            </a:avLst>
          </a:prstGeom>
          <a:solidFill>
            <a:srgbClr val="E1E1EA"/>
          </a:solidFill>
          <a:ln/>
        </p:spPr>
      </p:sp>
      <p:sp>
        <p:nvSpPr>
          <p:cNvPr id="20" name="Text 17"/>
          <p:cNvSpPr/>
          <p:nvPr/>
        </p:nvSpPr>
        <p:spPr>
          <a:xfrm>
            <a:off x="5633442" y="6615066"/>
            <a:ext cx="9111972" cy="1382911"/>
          </a:xfrm>
          <a:prstGeom prst="rect">
            <a:avLst/>
          </a:prstGeom>
          <a:noFill/>
          <a:ln/>
        </p:spPr>
        <p:txBody>
          <a:bodyPr wrap="square" rtlCol="0" anchor="t"/>
          <a:lstStyle/>
          <a:p>
            <a:pPr marL="0" indent="0">
              <a:lnSpc>
                <a:spcPts val="2177"/>
              </a:lnSpc>
              <a:buNone/>
            </a:pPr>
            <a:r>
              <a:rPr lang="en-US" sz="1361" dirty="0">
                <a:solidFill>
                  <a:srgbClr val="3C3939"/>
                </a:solidFill>
                <a:highlight>
                  <a:srgbClr val="E1E1EA"/>
                </a:highlight>
                <a:latin typeface="Consolas" pitchFamily="34" charset="0"/>
                <a:ea typeface="Consolas" pitchFamily="34" charset="-122"/>
                <a:cs typeface="Consolas" pitchFamily="34" charset="-120"/>
              </a:rPr>
              <a:t>SELECT TOP 1 [Store_type], COUNT(*) AS Transaction_Count
FROM [dbo].[Transactions]
GROUP BY [Store_type]
ORDER BY Transaction_Count DESC;
</a:t>
            </a:r>
            <a:endParaRPr lang="en-US" sz="136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9058751"/>
          </a:xfrm>
          <a:prstGeom prst="rect">
            <a:avLst/>
          </a:prstGeom>
          <a:solidFill>
            <a:srgbClr val="FFFFFF">
              <a:alpha val="75000"/>
            </a:srgbClr>
          </a:solidFill>
          <a:ln/>
        </p:spPr>
      </p:sp>
      <p:sp>
        <p:nvSpPr>
          <p:cNvPr id="4" name="Text 2"/>
          <p:cNvSpPr/>
          <p:nvPr/>
        </p:nvSpPr>
        <p:spPr>
          <a:xfrm>
            <a:off x="2594967" y="475178"/>
            <a:ext cx="7547729" cy="540068"/>
          </a:xfrm>
          <a:prstGeom prst="rect">
            <a:avLst/>
          </a:prstGeom>
          <a:noFill/>
          <a:ln/>
        </p:spPr>
        <p:txBody>
          <a:bodyPr wrap="none" rtlCol="0" anchor="t"/>
          <a:lstStyle/>
          <a:p>
            <a:pPr marL="0" indent="0">
              <a:lnSpc>
                <a:spcPts val="4253"/>
              </a:lnSpc>
              <a:buNone/>
            </a:pPr>
            <a:r>
              <a:rPr lang="en-US" sz="3402" dirty="0">
                <a:solidFill>
                  <a:srgbClr val="1B1B27"/>
                </a:solidFill>
                <a:latin typeface="Raleway" pitchFamily="34" charset="0"/>
                <a:ea typeface="Raleway" pitchFamily="34" charset="-122"/>
                <a:cs typeface="Raleway" pitchFamily="34" charset="-120"/>
              </a:rPr>
              <a:t>Count of Male and Female Customers</a:t>
            </a:r>
            <a:endParaRPr lang="en-US" sz="3402" dirty="0"/>
          </a:p>
        </p:txBody>
      </p:sp>
      <p:sp>
        <p:nvSpPr>
          <p:cNvPr id="5" name="Text 3"/>
          <p:cNvSpPr/>
          <p:nvPr/>
        </p:nvSpPr>
        <p:spPr>
          <a:xfrm>
            <a:off x="2594967" y="1447205"/>
            <a:ext cx="2160270" cy="269915"/>
          </a:xfrm>
          <a:prstGeom prst="rect">
            <a:avLst/>
          </a:prstGeom>
          <a:noFill/>
          <a:ln/>
        </p:spPr>
        <p:txBody>
          <a:bodyPr wrap="none" rtlCol="0" anchor="t"/>
          <a:lstStyle/>
          <a:p>
            <a:pPr marL="0" indent="0">
              <a:lnSpc>
                <a:spcPts val="2126"/>
              </a:lnSpc>
              <a:buNone/>
            </a:pPr>
            <a:r>
              <a:rPr lang="en-US" sz="1701" b="1" dirty="0">
                <a:solidFill>
                  <a:srgbClr val="1B1B27"/>
                </a:solidFill>
                <a:latin typeface="Raleway" pitchFamily="34" charset="0"/>
                <a:ea typeface="Raleway" pitchFamily="34" charset="-122"/>
                <a:cs typeface="Raleway" pitchFamily="34" charset="-120"/>
              </a:rPr>
              <a:t>Male Customers</a:t>
            </a:r>
            <a:endParaRPr lang="en-US" sz="1701" b="1" dirty="0"/>
          </a:p>
        </p:txBody>
      </p:sp>
      <p:sp>
        <p:nvSpPr>
          <p:cNvPr id="6" name="Text 4"/>
          <p:cNvSpPr/>
          <p:nvPr/>
        </p:nvSpPr>
        <p:spPr>
          <a:xfrm>
            <a:off x="2594967" y="1889879"/>
            <a:ext cx="2865358" cy="4576525"/>
          </a:xfrm>
          <a:prstGeom prst="rect">
            <a:avLst/>
          </a:prstGeom>
          <a:noFill/>
          <a:ln/>
        </p:spPr>
        <p:txBody>
          <a:bodyPr wrap="square" rtlCol="0" anchor="t"/>
          <a:lstStyle/>
          <a:p>
            <a:pPr marL="0" indent="0">
              <a:lnSpc>
                <a:spcPts val="2177"/>
              </a:lnSpc>
              <a:buNone/>
            </a:pPr>
            <a:r>
              <a:rPr lang="en-US" sz="1361" dirty="0">
                <a:solidFill>
                  <a:srgbClr val="3C3939"/>
                </a:solidFill>
                <a:latin typeface="Roboto" pitchFamily="34" charset="0"/>
                <a:ea typeface="Roboto" pitchFamily="34" charset="-122"/>
                <a:cs typeface="Roboto" pitchFamily="34" charset="-120"/>
              </a:rPr>
              <a:t>The sixth query provides a breakdown of the number of male and female customers in the database. This information can be valuable for understanding the gender composition of the customer base, which can inform targeted marketing campaigns, product development, and customer segmentation strategies. By analyzing the relative proportions of male and female customers, the business can gain insights into potential gender-based preferences and tailor its offerings and communication to better meet the needs of its diverse customer base.</a:t>
            </a:r>
            <a:endParaRPr lang="en-US" sz="1361" dirty="0"/>
          </a:p>
        </p:txBody>
      </p:sp>
      <p:sp>
        <p:nvSpPr>
          <p:cNvPr id="7" name="Text 5"/>
          <p:cNvSpPr/>
          <p:nvPr/>
        </p:nvSpPr>
        <p:spPr>
          <a:xfrm>
            <a:off x="5889427" y="1447205"/>
            <a:ext cx="2160270" cy="269915"/>
          </a:xfrm>
          <a:prstGeom prst="rect">
            <a:avLst/>
          </a:prstGeom>
          <a:noFill/>
          <a:ln/>
        </p:spPr>
        <p:txBody>
          <a:bodyPr wrap="none" rtlCol="0" anchor="t"/>
          <a:lstStyle/>
          <a:p>
            <a:pPr marL="0" indent="0">
              <a:lnSpc>
                <a:spcPts val="2126"/>
              </a:lnSpc>
              <a:buNone/>
            </a:pPr>
            <a:r>
              <a:rPr lang="en-US" sz="1701" b="1" dirty="0">
                <a:solidFill>
                  <a:srgbClr val="1B1B27"/>
                </a:solidFill>
                <a:latin typeface="Raleway" pitchFamily="34" charset="0"/>
                <a:ea typeface="Raleway" pitchFamily="34" charset="-122"/>
                <a:cs typeface="Raleway" pitchFamily="34" charset="-120"/>
              </a:rPr>
              <a:t>Female Customers</a:t>
            </a:r>
            <a:endParaRPr lang="en-US" sz="1701" b="1" dirty="0"/>
          </a:p>
        </p:txBody>
      </p:sp>
      <p:sp>
        <p:nvSpPr>
          <p:cNvPr id="8" name="Text 6"/>
          <p:cNvSpPr/>
          <p:nvPr/>
        </p:nvSpPr>
        <p:spPr>
          <a:xfrm>
            <a:off x="5889427" y="1889879"/>
            <a:ext cx="2865358" cy="3042404"/>
          </a:xfrm>
          <a:prstGeom prst="rect">
            <a:avLst/>
          </a:prstGeom>
          <a:noFill/>
          <a:ln/>
        </p:spPr>
        <p:txBody>
          <a:bodyPr wrap="square" rtlCol="0" anchor="t"/>
          <a:lstStyle/>
          <a:p>
            <a:pPr marL="0" indent="0">
              <a:lnSpc>
                <a:spcPts val="2177"/>
              </a:lnSpc>
              <a:buNone/>
            </a:pPr>
            <a:r>
              <a:rPr lang="en-US" sz="1361" dirty="0">
                <a:solidFill>
                  <a:srgbClr val="3C3939"/>
                </a:solidFill>
                <a:latin typeface="Roboto" pitchFamily="34" charset="0"/>
                <a:ea typeface="Roboto" pitchFamily="34" charset="-122"/>
                <a:cs typeface="Roboto" pitchFamily="34" charset="-120"/>
              </a:rPr>
              <a:t>The query excludes customers with a NULL value for the gender column, ensuring that the analysis is focused on the identified male and female customers. This level of detail can provide a more accurate representation of the customer demographics, which can be further leveraged to enhance customer engagement, loyalty, and overall business performance.</a:t>
            </a:r>
            <a:endParaRPr lang="en-US" sz="1361" dirty="0"/>
          </a:p>
        </p:txBody>
      </p:sp>
      <p:sp>
        <p:nvSpPr>
          <p:cNvPr id="9" name="Text 7"/>
          <p:cNvSpPr/>
          <p:nvPr/>
        </p:nvSpPr>
        <p:spPr>
          <a:xfrm>
            <a:off x="9183886" y="1447205"/>
            <a:ext cx="2160270" cy="269915"/>
          </a:xfrm>
          <a:prstGeom prst="rect">
            <a:avLst/>
          </a:prstGeom>
          <a:noFill/>
          <a:ln/>
        </p:spPr>
        <p:txBody>
          <a:bodyPr wrap="none" rtlCol="0" anchor="t"/>
          <a:lstStyle/>
          <a:p>
            <a:pPr marL="0" indent="0">
              <a:lnSpc>
                <a:spcPts val="2126"/>
              </a:lnSpc>
              <a:buNone/>
            </a:pPr>
            <a:r>
              <a:rPr lang="en-US" sz="1701" b="1" dirty="0">
                <a:solidFill>
                  <a:srgbClr val="1B1B27"/>
                </a:solidFill>
                <a:latin typeface="Raleway" pitchFamily="34" charset="0"/>
                <a:ea typeface="Raleway" pitchFamily="34" charset="-122"/>
                <a:cs typeface="Raleway" pitchFamily="34" charset="-120"/>
              </a:rPr>
              <a:t>Gender Composition</a:t>
            </a:r>
            <a:endParaRPr lang="en-US" sz="1701" b="1" dirty="0"/>
          </a:p>
        </p:txBody>
      </p:sp>
      <p:sp>
        <p:nvSpPr>
          <p:cNvPr id="10" name="Text 8"/>
          <p:cNvSpPr/>
          <p:nvPr/>
        </p:nvSpPr>
        <p:spPr>
          <a:xfrm>
            <a:off x="9183886" y="1889879"/>
            <a:ext cx="2865358" cy="2489240"/>
          </a:xfrm>
          <a:prstGeom prst="rect">
            <a:avLst/>
          </a:prstGeom>
          <a:noFill/>
          <a:ln/>
        </p:spPr>
        <p:txBody>
          <a:bodyPr wrap="square" rtlCol="0" anchor="t"/>
          <a:lstStyle/>
          <a:p>
            <a:pPr marL="0" indent="0">
              <a:lnSpc>
                <a:spcPts val="2177"/>
              </a:lnSpc>
              <a:buNone/>
            </a:pPr>
            <a:r>
              <a:rPr lang="en-US" sz="1361" dirty="0">
                <a:solidFill>
                  <a:srgbClr val="3C3939"/>
                </a:solidFill>
                <a:latin typeface="Roboto" pitchFamily="34" charset="0"/>
                <a:ea typeface="Roboto" pitchFamily="34" charset="-122"/>
                <a:cs typeface="Roboto" pitchFamily="34" charset="-120"/>
              </a:rPr>
              <a:t>Analyzing the gender composition of the customer base can also help the business identify potential opportunities for growth, such as targeting underserved gender segments or developing products and services that cater to specific gender-based preferences and needs.</a:t>
            </a:r>
            <a:endParaRPr lang="en-US" sz="1361" dirty="0"/>
          </a:p>
        </p:txBody>
      </p:sp>
      <p:sp>
        <p:nvSpPr>
          <p:cNvPr id="11" name="Shape 9"/>
          <p:cNvSpPr/>
          <p:nvPr/>
        </p:nvSpPr>
        <p:spPr>
          <a:xfrm>
            <a:off x="6312176" y="5806917"/>
            <a:ext cx="4781811" cy="1287948"/>
          </a:xfrm>
          <a:prstGeom prst="roundRect">
            <a:avLst>
              <a:gd name="adj" fmla="val 4421"/>
            </a:avLst>
          </a:prstGeom>
          <a:solidFill>
            <a:srgbClr val="E1E1EA"/>
          </a:solidFill>
          <a:ln/>
        </p:spPr>
      </p:sp>
      <p:sp>
        <p:nvSpPr>
          <p:cNvPr id="12" name="Shape 10"/>
          <p:cNvSpPr/>
          <p:nvPr/>
        </p:nvSpPr>
        <p:spPr>
          <a:xfrm>
            <a:off x="6081311" y="5806914"/>
            <a:ext cx="5012676" cy="1382910"/>
          </a:xfrm>
          <a:prstGeom prst="roundRect">
            <a:avLst>
              <a:gd name="adj" fmla="val 1579"/>
            </a:avLst>
          </a:prstGeom>
          <a:solidFill>
            <a:srgbClr val="E1E1EA"/>
          </a:solidFill>
          <a:ln/>
        </p:spPr>
      </p:sp>
      <p:sp>
        <p:nvSpPr>
          <p:cNvPr id="13" name="Text 11"/>
          <p:cNvSpPr/>
          <p:nvPr/>
        </p:nvSpPr>
        <p:spPr>
          <a:xfrm>
            <a:off x="6448187" y="5936454"/>
            <a:ext cx="9111972" cy="1382911"/>
          </a:xfrm>
          <a:prstGeom prst="rect">
            <a:avLst/>
          </a:prstGeom>
          <a:noFill/>
          <a:ln/>
        </p:spPr>
        <p:txBody>
          <a:bodyPr wrap="square" rtlCol="0" anchor="t"/>
          <a:lstStyle/>
          <a:p>
            <a:pPr marL="0" indent="0">
              <a:lnSpc>
                <a:spcPts val="2177"/>
              </a:lnSpc>
              <a:buNone/>
            </a:pPr>
            <a:r>
              <a:rPr lang="en-US" sz="1361" dirty="0">
                <a:solidFill>
                  <a:srgbClr val="3C3939"/>
                </a:solidFill>
                <a:highlight>
                  <a:srgbClr val="E1E1EA"/>
                </a:highlight>
                <a:latin typeface="Consolas" pitchFamily="34" charset="0"/>
                <a:ea typeface="Consolas" pitchFamily="34" charset="-122"/>
                <a:cs typeface="Consolas" pitchFamily="34" charset="-120"/>
              </a:rPr>
              <a:t>SELECT gender, COUNT(*) AS Count
FROM [dbo].[Customer]
WHERE gender IS NOT NULL
GROUP BY gender;
</a:t>
            </a:r>
            <a:endParaRPr lang="en-US" sz="13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766167" y="593408"/>
            <a:ext cx="8317825" cy="540068"/>
          </a:xfrm>
          <a:prstGeom prst="rect">
            <a:avLst/>
          </a:prstGeom>
          <a:noFill/>
          <a:ln/>
        </p:spPr>
        <p:txBody>
          <a:bodyPr wrap="none" rtlCol="0" anchor="t"/>
          <a:lstStyle/>
          <a:p>
            <a:pPr marL="0" indent="0">
              <a:lnSpc>
                <a:spcPts val="4253"/>
              </a:lnSpc>
              <a:buNone/>
            </a:pPr>
            <a:r>
              <a:rPr lang="en-US" sz="3402" dirty="0">
                <a:solidFill>
                  <a:srgbClr val="1B1B27"/>
                </a:solidFill>
                <a:latin typeface="Raleway" pitchFamily="34" charset="0"/>
                <a:ea typeface="Raleway" pitchFamily="34" charset="-122"/>
                <a:cs typeface="Raleway" pitchFamily="34" charset="-120"/>
              </a:rPr>
              <a:t>City with Maximum Number of Customers</a:t>
            </a:r>
            <a:endParaRPr lang="en-US" sz="3402" dirty="0"/>
          </a:p>
        </p:txBody>
      </p:sp>
      <p:sp>
        <p:nvSpPr>
          <p:cNvPr id="7" name="Text 4"/>
          <p:cNvSpPr/>
          <p:nvPr/>
        </p:nvSpPr>
        <p:spPr>
          <a:xfrm>
            <a:off x="946547" y="1573054"/>
            <a:ext cx="2441019"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ea typeface="Raleway" pitchFamily="34" charset="-122"/>
                <a:cs typeface="Raleway" pitchFamily="34" charset="-120"/>
              </a:rPr>
              <a:t>Customer Concentration</a:t>
            </a:r>
            <a:endParaRPr lang="en-US" sz="1701" b="1" dirty="0"/>
          </a:p>
        </p:txBody>
      </p:sp>
      <p:sp>
        <p:nvSpPr>
          <p:cNvPr id="8" name="Text 5"/>
          <p:cNvSpPr/>
          <p:nvPr/>
        </p:nvSpPr>
        <p:spPr>
          <a:xfrm>
            <a:off x="946547" y="1946553"/>
            <a:ext cx="4273034" cy="1936075"/>
          </a:xfrm>
          <a:prstGeom prst="rect">
            <a:avLst/>
          </a:prstGeom>
          <a:noFill/>
          <a:ln/>
        </p:spPr>
        <p:txBody>
          <a:bodyPr wrap="square" rtlCol="0" anchor="t"/>
          <a:lstStyle/>
          <a:p>
            <a:pPr marL="0" indent="0">
              <a:lnSpc>
                <a:spcPts val="2177"/>
              </a:lnSpc>
              <a:buNone/>
            </a:pPr>
            <a:r>
              <a:rPr lang="en-US" sz="1200" dirty="0">
                <a:solidFill>
                  <a:srgbClr val="3C3939"/>
                </a:solidFill>
                <a:latin typeface="Roboto" pitchFamily="34" charset="0"/>
                <a:ea typeface="Roboto" pitchFamily="34" charset="-122"/>
                <a:cs typeface="Roboto" pitchFamily="34" charset="-120"/>
              </a:rPr>
              <a:t>The seventh query identifies the city with the maximum number of customers, providing valuable insights into the geographic distribution and concentration of the customer base. This information can be used to inform targeted marketing and sales strategies, optimize logistics and distribution, and identify potential areas for expansion or new branch openings.</a:t>
            </a:r>
            <a:endParaRPr lang="en-US" sz="1200" dirty="0"/>
          </a:p>
        </p:txBody>
      </p:sp>
      <p:sp>
        <p:nvSpPr>
          <p:cNvPr id="10" name="Text 7"/>
          <p:cNvSpPr/>
          <p:nvPr/>
        </p:nvSpPr>
        <p:spPr>
          <a:xfrm>
            <a:off x="5753100" y="1573054"/>
            <a:ext cx="2370653"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ea typeface="Raleway" pitchFamily="34" charset="-122"/>
                <a:cs typeface="Raleway" pitchFamily="34" charset="-120"/>
              </a:rPr>
              <a:t>Competitive Landscape</a:t>
            </a:r>
            <a:endParaRPr lang="en-US" sz="1701" b="1" dirty="0"/>
          </a:p>
        </p:txBody>
      </p:sp>
      <p:sp>
        <p:nvSpPr>
          <p:cNvPr id="11" name="Text 8"/>
          <p:cNvSpPr/>
          <p:nvPr/>
        </p:nvSpPr>
        <p:spPr>
          <a:xfrm>
            <a:off x="5753100" y="1946553"/>
            <a:ext cx="4273034" cy="1936075"/>
          </a:xfrm>
          <a:prstGeom prst="rect">
            <a:avLst/>
          </a:prstGeom>
          <a:noFill/>
          <a:ln/>
        </p:spPr>
        <p:txBody>
          <a:bodyPr wrap="square" rtlCol="0" anchor="t"/>
          <a:lstStyle/>
          <a:p>
            <a:pPr marL="0" indent="0">
              <a:lnSpc>
                <a:spcPts val="2177"/>
              </a:lnSpc>
              <a:buNone/>
            </a:pPr>
            <a:r>
              <a:rPr lang="en-US" sz="1361" dirty="0">
                <a:solidFill>
                  <a:srgbClr val="3C3939"/>
                </a:solidFill>
                <a:latin typeface="Roboto" pitchFamily="34" charset="0"/>
                <a:ea typeface="Roboto" pitchFamily="34" charset="-122"/>
                <a:cs typeface="Roboto" pitchFamily="34" charset="-120"/>
              </a:rPr>
              <a:t>By understanding the city with the highest customer count, the business can also assess the competitive landscape in that area, identify potential opportunities or threats, and develop strategies to maintain or expand its market share. This knowledge can be crucial for maintaining a strong competitive position and driving long-term growth.</a:t>
            </a:r>
            <a:endParaRPr lang="en-US" sz="1361" dirty="0"/>
          </a:p>
        </p:txBody>
      </p:sp>
      <p:sp>
        <p:nvSpPr>
          <p:cNvPr id="13" name="Text 10"/>
          <p:cNvSpPr/>
          <p:nvPr/>
        </p:nvSpPr>
        <p:spPr>
          <a:xfrm>
            <a:off x="946547" y="4416147"/>
            <a:ext cx="2160270"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ea typeface="Raleway" pitchFamily="34" charset="-122"/>
                <a:cs typeface="Raleway" pitchFamily="34" charset="-120"/>
              </a:rPr>
              <a:t>Resource Allocation</a:t>
            </a:r>
            <a:endParaRPr lang="en-US" sz="1701" b="1" dirty="0"/>
          </a:p>
        </p:txBody>
      </p:sp>
      <p:sp>
        <p:nvSpPr>
          <p:cNvPr id="14" name="Text 11"/>
          <p:cNvSpPr/>
          <p:nvPr/>
        </p:nvSpPr>
        <p:spPr>
          <a:xfrm>
            <a:off x="946547" y="4789646"/>
            <a:ext cx="9079587" cy="829747"/>
          </a:xfrm>
          <a:prstGeom prst="rect">
            <a:avLst/>
          </a:prstGeom>
          <a:noFill/>
          <a:ln/>
        </p:spPr>
        <p:txBody>
          <a:bodyPr wrap="square" rtlCol="0" anchor="t"/>
          <a:lstStyle/>
          <a:p>
            <a:pPr marL="0" indent="0">
              <a:lnSpc>
                <a:spcPts val="2177"/>
              </a:lnSpc>
              <a:buNone/>
            </a:pPr>
            <a:r>
              <a:rPr lang="en-US" sz="1361" dirty="0">
                <a:solidFill>
                  <a:srgbClr val="3C3939"/>
                </a:solidFill>
                <a:latin typeface="Roboto" pitchFamily="34" charset="0"/>
                <a:ea typeface="Roboto" pitchFamily="34" charset="-122"/>
                <a:cs typeface="Roboto" pitchFamily="34" charset="-120"/>
              </a:rPr>
              <a:t>The insights gained from this query can also guide the allocation of resources, such as sales personnel, marketing efforts, and inventory, to better serve the areas with the highest customer concentration. This can lead to increased customer satisfaction, improved operational efficiency, and ultimately, enhanced profitability for the business.</a:t>
            </a:r>
            <a:endParaRPr lang="en-US" sz="1361" dirty="0"/>
          </a:p>
        </p:txBody>
      </p:sp>
      <p:sp>
        <p:nvSpPr>
          <p:cNvPr id="15" name="Shape 12"/>
          <p:cNvSpPr/>
          <p:nvPr/>
        </p:nvSpPr>
        <p:spPr>
          <a:xfrm>
            <a:off x="946546" y="5994084"/>
            <a:ext cx="6908481" cy="1488662"/>
          </a:xfrm>
          <a:prstGeom prst="roundRect">
            <a:avLst>
              <a:gd name="adj" fmla="val 4421"/>
            </a:avLst>
          </a:prstGeom>
          <a:solidFill>
            <a:srgbClr val="E1E1EA"/>
          </a:solidFill>
          <a:ln/>
        </p:spPr>
      </p:sp>
      <p:sp>
        <p:nvSpPr>
          <p:cNvPr id="16" name="Shape 13"/>
          <p:cNvSpPr/>
          <p:nvPr/>
        </p:nvSpPr>
        <p:spPr>
          <a:xfrm>
            <a:off x="1103115" y="5994084"/>
            <a:ext cx="6751912" cy="1382912"/>
          </a:xfrm>
          <a:prstGeom prst="roundRect">
            <a:avLst>
              <a:gd name="adj" fmla="val 1579"/>
            </a:avLst>
          </a:prstGeom>
          <a:solidFill>
            <a:srgbClr val="E1E1EA"/>
          </a:solidFill>
          <a:ln/>
        </p:spPr>
      </p:sp>
      <p:sp>
        <p:nvSpPr>
          <p:cNvPr id="17" name="Text 14"/>
          <p:cNvSpPr/>
          <p:nvPr/>
        </p:nvSpPr>
        <p:spPr>
          <a:xfrm>
            <a:off x="1558316" y="6099834"/>
            <a:ext cx="9111972" cy="1382911"/>
          </a:xfrm>
          <a:prstGeom prst="rect">
            <a:avLst/>
          </a:prstGeom>
          <a:noFill/>
          <a:ln/>
        </p:spPr>
        <p:txBody>
          <a:bodyPr wrap="square" rtlCol="0" anchor="t"/>
          <a:lstStyle/>
          <a:p>
            <a:pPr marL="0" indent="0">
              <a:lnSpc>
                <a:spcPts val="2177"/>
              </a:lnSpc>
              <a:buNone/>
            </a:pPr>
            <a:r>
              <a:rPr lang="en-US" sz="1361" dirty="0">
                <a:solidFill>
                  <a:srgbClr val="3C3939"/>
                </a:solidFill>
                <a:highlight>
                  <a:srgbClr val="E1E1EA"/>
                </a:highlight>
                <a:latin typeface="Consolas" pitchFamily="34" charset="0"/>
                <a:ea typeface="Consolas" pitchFamily="34" charset="-122"/>
                <a:cs typeface="Consolas" pitchFamily="34" charset="-120"/>
              </a:rPr>
              <a:t>SELECT TOP 1 [city_code], COUNT(*) AS Number_of_Customers
FROM [dbo].[Customer]
GROUP BY [city_code]
ORDER BY Number_of_Customers DESC;
</a:t>
            </a:r>
            <a:endParaRPr lang="en-US" sz="13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2357610" y="0"/>
            <a:ext cx="10532125" cy="8229600"/>
          </a:xfrm>
          <a:prstGeom prst="rect">
            <a:avLst/>
          </a:prstGeom>
          <a:solidFill>
            <a:srgbClr val="FFFFFF">
              <a:alpha val="75000"/>
            </a:srgbClr>
          </a:solidFill>
          <a:ln/>
        </p:spPr>
      </p:sp>
      <p:sp>
        <p:nvSpPr>
          <p:cNvPr id="4" name="Text 2"/>
          <p:cNvSpPr/>
          <p:nvPr/>
        </p:nvSpPr>
        <p:spPr>
          <a:xfrm>
            <a:off x="2594967" y="533757"/>
            <a:ext cx="8171378" cy="540068"/>
          </a:xfrm>
          <a:prstGeom prst="rect">
            <a:avLst/>
          </a:prstGeom>
          <a:noFill/>
          <a:ln/>
        </p:spPr>
        <p:txBody>
          <a:bodyPr wrap="none" rtlCol="0" anchor="t"/>
          <a:lstStyle/>
          <a:p>
            <a:pPr marL="0" indent="0">
              <a:lnSpc>
                <a:spcPts val="4253"/>
              </a:lnSpc>
              <a:buNone/>
            </a:pPr>
            <a:r>
              <a:rPr lang="en-US" sz="3402" dirty="0">
                <a:solidFill>
                  <a:srgbClr val="1B1B27"/>
                </a:solidFill>
                <a:latin typeface="Raleway" pitchFamily="34" charset="0"/>
                <a:ea typeface="Raleway" pitchFamily="34" charset="-122"/>
                <a:cs typeface="Raleway" pitchFamily="34" charset="-120"/>
              </a:rPr>
              <a:t>Number of Sub-Categories under 'Books'</a:t>
            </a:r>
            <a:endParaRPr lang="en-US" sz="3402" dirty="0"/>
          </a:p>
        </p:txBody>
      </p:sp>
      <p:sp>
        <p:nvSpPr>
          <p:cNvPr id="5" name="Shape 3"/>
          <p:cNvSpPr/>
          <p:nvPr/>
        </p:nvSpPr>
        <p:spPr>
          <a:xfrm>
            <a:off x="2594967" y="1613773"/>
            <a:ext cx="388739" cy="388739"/>
          </a:xfrm>
          <a:prstGeom prst="roundRect">
            <a:avLst>
              <a:gd name="adj" fmla="val 18672"/>
            </a:avLst>
          </a:prstGeom>
          <a:solidFill>
            <a:srgbClr val="E1E1EA"/>
          </a:solidFill>
          <a:ln w="7620">
            <a:solidFill>
              <a:srgbClr val="C7C7D0"/>
            </a:solidFill>
            <a:prstDash val="solid"/>
          </a:ln>
        </p:spPr>
      </p:sp>
      <p:sp>
        <p:nvSpPr>
          <p:cNvPr id="6" name="Text 4"/>
          <p:cNvSpPr/>
          <p:nvPr/>
        </p:nvSpPr>
        <p:spPr>
          <a:xfrm>
            <a:off x="2733794" y="1678543"/>
            <a:ext cx="110966"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1</a:t>
            </a:r>
            <a:endParaRPr lang="en-US" sz="2041" dirty="0"/>
          </a:p>
        </p:txBody>
      </p:sp>
      <p:sp>
        <p:nvSpPr>
          <p:cNvPr id="7" name="Text 5"/>
          <p:cNvSpPr/>
          <p:nvPr/>
        </p:nvSpPr>
        <p:spPr>
          <a:xfrm>
            <a:off x="3156466" y="1613773"/>
            <a:ext cx="2238256"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ea typeface="Raleway" pitchFamily="34" charset="-122"/>
                <a:cs typeface="Raleway" pitchFamily="34" charset="-120"/>
              </a:rPr>
              <a:t>Product Diversification</a:t>
            </a:r>
            <a:endParaRPr lang="en-US" sz="1701" b="1" dirty="0"/>
          </a:p>
        </p:txBody>
      </p:sp>
      <p:sp>
        <p:nvSpPr>
          <p:cNvPr id="8" name="Text 6"/>
          <p:cNvSpPr/>
          <p:nvPr/>
        </p:nvSpPr>
        <p:spPr>
          <a:xfrm>
            <a:off x="3156466" y="1987272"/>
            <a:ext cx="2470071" cy="4148733"/>
          </a:xfrm>
          <a:prstGeom prst="rect">
            <a:avLst/>
          </a:prstGeom>
          <a:noFill/>
          <a:ln/>
        </p:spPr>
        <p:txBody>
          <a:bodyPr wrap="square" rtlCol="0" anchor="t"/>
          <a:lstStyle/>
          <a:p>
            <a:pPr marL="0" indent="0">
              <a:lnSpc>
                <a:spcPts val="2177"/>
              </a:lnSpc>
              <a:buNone/>
            </a:pPr>
            <a:r>
              <a:rPr lang="en-US" sz="1200" dirty="0">
                <a:solidFill>
                  <a:srgbClr val="3C3939"/>
                </a:solidFill>
                <a:latin typeface="Roboto" pitchFamily="34" charset="0"/>
                <a:ea typeface="Roboto" pitchFamily="34" charset="-122"/>
                <a:cs typeface="Roboto" pitchFamily="34" charset="-120"/>
              </a:rPr>
              <a:t>The eighth query provides the count of distinct sub-categories under the 'Books' product category. This information can be valuable for understanding the breadth and diversity of the company's product offerings in the books segment. A higher number of sub-categories may indicate a more comprehensive product portfolio, which can appeal to a wider range of customers and help the business maintain a competitive edge in the market.</a:t>
            </a:r>
            <a:endParaRPr lang="en-US" sz="1200" dirty="0"/>
          </a:p>
        </p:txBody>
      </p:sp>
      <p:sp>
        <p:nvSpPr>
          <p:cNvPr id="9" name="Shape 7"/>
          <p:cNvSpPr/>
          <p:nvPr/>
        </p:nvSpPr>
        <p:spPr>
          <a:xfrm>
            <a:off x="5799296" y="1613773"/>
            <a:ext cx="388739" cy="388739"/>
          </a:xfrm>
          <a:prstGeom prst="roundRect">
            <a:avLst>
              <a:gd name="adj" fmla="val 18672"/>
            </a:avLst>
          </a:prstGeom>
          <a:solidFill>
            <a:srgbClr val="E1E1EA"/>
          </a:solidFill>
          <a:ln w="7620">
            <a:solidFill>
              <a:srgbClr val="C7C7D0"/>
            </a:solidFill>
            <a:prstDash val="solid"/>
          </a:ln>
        </p:spPr>
      </p:sp>
      <p:sp>
        <p:nvSpPr>
          <p:cNvPr id="10" name="Text 8"/>
          <p:cNvSpPr/>
          <p:nvPr/>
        </p:nvSpPr>
        <p:spPr>
          <a:xfrm>
            <a:off x="5926098" y="1678543"/>
            <a:ext cx="135136"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2</a:t>
            </a:r>
            <a:endParaRPr lang="en-US" sz="2041" dirty="0"/>
          </a:p>
        </p:txBody>
      </p:sp>
      <p:sp>
        <p:nvSpPr>
          <p:cNvPr id="11" name="Text 9"/>
          <p:cNvSpPr/>
          <p:nvPr/>
        </p:nvSpPr>
        <p:spPr>
          <a:xfrm>
            <a:off x="6360795" y="1613773"/>
            <a:ext cx="2160270"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ea typeface="Raleway" pitchFamily="34" charset="-122"/>
                <a:cs typeface="Raleway" pitchFamily="34" charset="-120"/>
              </a:rPr>
              <a:t>Category Expansion</a:t>
            </a:r>
            <a:endParaRPr lang="en-US" sz="1701" b="1" dirty="0"/>
          </a:p>
        </p:txBody>
      </p:sp>
      <p:sp>
        <p:nvSpPr>
          <p:cNvPr id="12" name="Text 10"/>
          <p:cNvSpPr/>
          <p:nvPr/>
        </p:nvSpPr>
        <p:spPr>
          <a:xfrm>
            <a:off x="6360795" y="1987272"/>
            <a:ext cx="2470071" cy="3595568"/>
          </a:xfrm>
          <a:prstGeom prst="rect">
            <a:avLst/>
          </a:prstGeom>
          <a:noFill/>
          <a:ln/>
        </p:spPr>
        <p:txBody>
          <a:bodyPr wrap="square" rtlCol="0" anchor="t"/>
          <a:lstStyle/>
          <a:p>
            <a:pPr marL="0" indent="0">
              <a:lnSpc>
                <a:spcPts val="2177"/>
              </a:lnSpc>
              <a:buNone/>
            </a:pPr>
            <a:r>
              <a:rPr lang="en-US" sz="1361" dirty="0">
                <a:solidFill>
                  <a:srgbClr val="3C3939"/>
                </a:solidFill>
                <a:latin typeface="Roboto" pitchFamily="34" charset="0"/>
                <a:ea typeface="Roboto" pitchFamily="34" charset="-122"/>
                <a:cs typeface="Roboto" pitchFamily="34" charset="-120"/>
              </a:rPr>
              <a:t>The findings from this query can also inform decisions related to product development and category expansion. If the number of sub-categories is relatively low, the business may consider introducing new sub-categories or expanding its product range within the 'Books' category to better cater to customer preferences and capture a larger share of the market.</a:t>
            </a:r>
            <a:endParaRPr lang="en-US" sz="1361" dirty="0"/>
          </a:p>
        </p:txBody>
      </p:sp>
      <p:sp>
        <p:nvSpPr>
          <p:cNvPr id="13" name="Shape 11"/>
          <p:cNvSpPr/>
          <p:nvPr/>
        </p:nvSpPr>
        <p:spPr>
          <a:xfrm>
            <a:off x="9003625" y="1613773"/>
            <a:ext cx="388739" cy="388739"/>
          </a:xfrm>
          <a:prstGeom prst="roundRect">
            <a:avLst>
              <a:gd name="adj" fmla="val 18672"/>
            </a:avLst>
          </a:prstGeom>
          <a:solidFill>
            <a:srgbClr val="E1E1EA"/>
          </a:solidFill>
          <a:ln w="7620">
            <a:solidFill>
              <a:srgbClr val="C7C7D0"/>
            </a:solidFill>
            <a:prstDash val="solid"/>
          </a:ln>
        </p:spPr>
      </p:sp>
      <p:sp>
        <p:nvSpPr>
          <p:cNvPr id="14" name="Text 12"/>
          <p:cNvSpPr/>
          <p:nvPr/>
        </p:nvSpPr>
        <p:spPr>
          <a:xfrm>
            <a:off x="9128760" y="1678543"/>
            <a:ext cx="138470"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3</a:t>
            </a:r>
            <a:endParaRPr lang="en-US" sz="2041" dirty="0"/>
          </a:p>
        </p:txBody>
      </p:sp>
      <p:sp>
        <p:nvSpPr>
          <p:cNvPr id="15" name="Text 13"/>
          <p:cNvSpPr/>
          <p:nvPr/>
        </p:nvSpPr>
        <p:spPr>
          <a:xfrm>
            <a:off x="9565124" y="1613773"/>
            <a:ext cx="2313384"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ea typeface="Raleway" pitchFamily="34" charset="-122"/>
                <a:cs typeface="Raleway" pitchFamily="34" charset="-120"/>
              </a:rPr>
              <a:t>Inventory Management</a:t>
            </a:r>
            <a:endParaRPr lang="en-US" sz="1701" b="1" dirty="0"/>
          </a:p>
        </p:txBody>
      </p:sp>
      <p:sp>
        <p:nvSpPr>
          <p:cNvPr id="16" name="Text 14"/>
          <p:cNvSpPr/>
          <p:nvPr/>
        </p:nvSpPr>
        <p:spPr>
          <a:xfrm>
            <a:off x="9565124" y="1987272"/>
            <a:ext cx="2470071" cy="3042404"/>
          </a:xfrm>
          <a:prstGeom prst="rect">
            <a:avLst/>
          </a:prstGeom>
          <a:noFill/>
          <a:ln/>
        </p:spPr>
        <p:txBody>
          <a:bodyPr wrap="square" rtlCol="0" anchor="t"/>
          <a:lstStyle/>
          <a:p>
            <a:pPr marL="0" indent="0">
              <a:lnSpc>
                <a:spcPts val="2177"/>
              </a:lnSpc>
              <a:buNone/>
            </a:pPr>
            <a:r>
              <a:rPr lang="en-US" sz="1361" dirty="0">
                <a:solidFill>
                  <a:srgbClr val="3C3939"/>
                </a:solidFill>
                <a:latin typeface="Roboto" pitchFamily="34" charset="0"/>
                <a:ea typeface="Roboto" pitchFamily="34" charset="-122"/>
                <a:cs typeface="Roboto" pitchFamily="34" charset="-120"/>
              </a:rPr>
              <a:t>Understanding the number of sub-categories under 'Books' can also assist with inventory management and optimization. By knowing the breadth of the product portfolio, the business can better plan for inventory levels, allocate resources, and ensure that it has the right mix of products to meet customer demand.</a:t>
            </a:r>
            <a:endParaRPr lang="en-US" sz="1361" dirty="0"/>
          </a:p>
        </p:txBody>
      </p:sp>
      <p:sp>
        <p:nvSpPr>
          <p:cNvPr id="17" name="Shape 15"/>
          <p:cNvSpPr/>
          <p:nvPr/>
        </p:nvSpPr>
        <p:spPr>
          <a:xfrm>
            <a:off x="4417463" y="6695917"/>
            <a:ext cx="6356734" cy="1239797"/>
          </a:xfrm>
          <a:prstGeom prst="roundRect">
            <a:avLst>
              <a:gd name="adj" fmla="val 5316"/>
            </a:avLst>
          </a:prstGeom>
          <a:solidFill>
            <a:srgbClr val="E1E1EA"/>
          </a:solidFill>
          <a:ln/>
        </p:spPr>
        <p:txBody>
          <a:bodyPr/>
          <a:lstStyle/>
          <a:p>
            <a:endParaRPr lang="en-IN" dirty="0"/>
          </a:p>
        </p:txBody>
      </p:sp>
      <p:sp>
        <p:nvSpPr>
          <p:cNvPr id="18" name="Shape 16"/>
          <p:cNvSpPr/>
          <p:nvPr/>
        </p:nvSpPr>
        <p:spPr>
          <a:xfrm>
            <a:off x="4034575" y="6672056"/>
            <a:ext cx="7048393" cy="1287521"/>
          </a:xfrm>
          <a:prstGeom prst="roundRect">
            <a:avLst>
              <a:gd name="adj" fmla="val 1899"/>
            </a:avLst>
          </a:prstGeom>
          <a:solidFill>
            <a:srgbClr val="E1E1EA"/>
          </a:solidFill>
          <a:ln/>
        </p:spPr>
      </p:sp>
      <p:sp>
        <p:nvSpPr>
          <p:cNvPr id="19" name="Text 17"/>
          <p:cNvSpPr/>
          <p:nvPr/>
        </p:nvSpPr>
        <p:spPr>
          <a:xfrm>
            <a:off x="4377039" y="6840081"/>
            <a:ext cx="6485591" cy="1106329"/>
          </a:xfrm>
          <a:prstGeom prst="rect">
            <a:avLst/>
          </a:prstGeom>
          <a:noFill/>
          <a:ln/>
        </p:spPr>
        <p:txBody>
          <a:bodyPr wrap="square" rtlCol="0" anchor="t"/>
          <a:lstStyle/>
          <a:p>
            <a:pPr marL="0" indent="0">
              <a:lnSpc>
                <a:spcPts val="2177"/>
              </a:lnSpc>
              <a:buNone/>
            </a:pPr>
            <a:r>
              <a:rPr lang="en-US" sz="1600" dirty="0">
                <a:solidFill>
                  <a:srgbClr val="3C3939"/>
                </a:solidFill>
                <a:highlight>
                  <a:srgbClr val="E1E1EA"/>
                </a:highlight>
                <a:latin typeface="Consolas" pitchFamily="34" charset="0"/>
                <a:ea typeface="Consolas" pitchFamily="34" charset="-122"/>
                <a:cs typeface="Consolas" pitchFamily="34" charset="-120"/>
              </a:rPr>
              <a:t>SELECT COUNT(DISTINCT [prod_subcat]) AS SubCategoryCount
FROM [dbo].[prod_cat_info]
WHERE [prod_cat] = 'Books';</a:t>
            </a:r>
            <a:r>
              <a:rPr lang="en-US" sz="1361" dirty="0">
                <a:solidFill>
                  <a:srgbClr val="3C3939"/>
                </a:solidFill>
                <a:highlight>
                  <a:srgbClr val="E1E1EA"/>
                </a:highlight>
                <a:latin typeface="Consolas" pitchFamily="34" charset="0"/>
                <a:ea typeface="Consolas" pitchFamily="34" charset="-122"/>
                <a:cs typeface="Consolas" pitchFamily="34" charset="-120"/>
              </a:rPr>
              <a:t>
</a:t>
            </a:r>
            <a:endParaRPr lang="en-US" sz="136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1553</Words>
  <Application>Microsoft Office PowerPoint</Application>
  <PresentationFormat>Custom</PresentationFormat>
  <Paragraphs>63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Consolas</vt:lpstr>
      <vt:lpstr>Raleway</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santosh sg</cp:lastModifiedBy>
  <cp:revision>3</cp:revision>
  <dcterms:created xsi:type="dcterms:W3CDTF">2024-07-25T11:06:25Z</dcterms:created>
  <dcterms:modified xsi:type="dcterms:W3CDTF">2024-07-25T13:31:41Z</dcterms:modified>
</cp:coreProperties>
</file>