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8"/>
  </p:handoutMasterIdLst>
  <p:sldIdLst>
    <p:sldId id="256" r:id="rId3"/>
    <p:sldId id="257" r:id="rId4"/>
    <p:sldId id="267" r:id="rId5"/>
    <p:sldId id="289" r:id="rId6"/>
    <p:sldId id="259" r:id="rId7"/>
    <p:sldId id="260" r:id="rId8"/>
    <p:sldId id="265" r:id="rId9"/>
    <p:sldId id="290" r:id="rId10"/>
    <p:sldId id="274" r:id="rId11"/>
    <p:sldId id="264" r:id="rId13"/>
    <p:sldId id="277" r:id="rId14"/>
    <p:sldId id="275" r:id="rId15"/>
    <p:sldId id="271" r:id="rId16"/>
    <p:sldId id="273" r:id="rId17"/>
  </p:sldIdLst>
  <p:sldSz cx="12192000" cy="6858000"/>
  <p:notesSz cx="6858000" cy="9144000"/>
  <p:embeddedFontLst>
    <p:embeddedFont>
      <p:font typeface="Open Sans ExtraBold" panose="020B0906030804020204" charset="0"/>
      <p:bold r:id="rId22"/>
    </p:embeddedFont>
    <p:embeddedFont>
      <p:font typeface="Open Sans" panose="020B0606030504020204" charset="0"/>
      <p:regular r:id="rId23"/>
      <p:bold r:id="rId24"/>
    </p:embeddedFont>
    <p:embeddedFont>
      <p:font typeface="Open Sans SemiBold" panose="020B0706030804020204" charset="0"/>
      <p:bold r:id="rId25"/>
    </p:embeddedFont>
    <p:embeddedFont>
      <p:font typeface="Agency FB" panose="020B0503020202020204" charset="0"/>
      <p:regular r:id="rId26"/>
      <p:bold r:id="rId27"/>
    </p:embeddedFont>
    <p:embeddedFont>
      <p:font typeface="Calibri" panose="020F0502020204030204" charset="0"/>
      <p:regular r:id="rId28"/>
      <p:bold r:id="rId29"/>
      <p:italic r:id="rId30"/>
      <p:boldItalic r:id="rId31"/>
    </p:embeddedFont>
  </p:embeddedFontLst>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527"/>
    <a:srgbClr val="FAD749"/>
    <a:srgbClr val="FCA902"/>
    <a:srgbClr val="EFA80B"/>
    <a:srgbClr val="F4AC0C"/>
    <a:srgbClr val="FFFFFF"/>
    <a:srgbClr val="F6B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p:scale>
          <a:sx n="53" d="100"/>
          <a:sy n="53" d="100"/>
        </p:scale>
        <p:origin x="822" y="756"/>
      </p:cViewPr>
      <p:guideLst>
        <p:guide orient="horz" pos="2216"/>
        <p:guide pos="3862"/>
      </p:guideLst>
    </p:cSldViewPr>
  </p:slideViewPr>
  <p:notesTextViewPr>
    <p:cViewPr>
      <p:scale>
        <a:sx n="1" d="1"/>
        <a:sy n="1" d="1"/>
      </p:scale>
      <p:origin x="0" y="0"/>
    </p:cViewPr>
  </p:notesTextViewPr>
  <p:sorterViewPr>
    <p:cViewPr>
      <p:scale>
        <a:sx n="39" d="100"/>
        <a:sy n="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019955654102"/>
          <c:y val="0.171562662958456"/>
          <c:w val="0.905643015521064"/>
          <c:h val="0.752324004867026"/>
        </c:manualLayout>
      </c:layout>
      <c:barChart>
        <c:barDir val="col"/>
        <c:grouping val="clustered"/>
        <c:varyColors val="0"/>
        <c:ser>
          <c:idx val="0"/>
          <c:order val="0"/>
          <c:tx>
            <c:strRef>
              <c:f>Sheet1!$B$1</c:f>
              <c:strCache>
                <c:ptCount val="1"/>
                <c:pt idx="0">
                  <c:v>系列 1</c:v>
                </c:pt>
              </c:strCache>
            </c:strRef>
          </c:tx>
          <c:spPr>
            <a:solidFill>
              <a:srgbClr val="FFC000"/>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tx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bg1">
                <a:lumMod val="7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371"/>
        <c:overlap val="-27"/>
        <c:axId val="842791032"/>
        <c:axId val="842790376"/>
      </c:barChart>
      <c:catAx>
        <c:axId val="842791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842790376"/>
        <c:crosses val="autoZero"/>
        <c:auto val="1"/>
        <c:lblAlgn val="ctr"/>
        <c:lblOffset val="100"/>
        <c:noMultiLvlLbl val="0"/>
      </c:catAx>
      <c:valAx>
        <c:axId val="842790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84279103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1"/>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2"/>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ayout>
        <c:manualLayout>
          <c:xMode val="edge"/>
          <c:yMode val="edge"/>
          <c:x val="0.31467373302418"/>
          <c:y val="0.17906926871113"/>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
    <c:plotVisOnly val="1"/>
    <c:dispBlanksAs val="gap"/>
    <c:showDLblsOverMax val="0"/>
  </c:chart>
  <c:spPr>
    <a:noFill/>
    <a:ln>
      <a:noFill/>
    </a:ln>
    <a:effectLst/>
  </c:spPr>
  <c:txPr>
    <a:bodyPr/>
    <a:lstStyle/>
    <a:p>
      <a:pPr>
        <a:defRPr lang="zh-CN">
          <a:latin typeface="Open Sans ExtraBold" panose="020B0906030804020204" charset="0"/>
          <a:ea typeface="Open Sans ExtraBold" panose="020B090603080402020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FFC000"/>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tx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bg1">
                <a:lumMod val="7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371"/>
        <c:overlap val="-27"/>
        <c:axId val="842791032"/>
        <c:axId val="842790376"/>
      </c:barChart>
      <c:catAx>
        <c:axId val="842791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842790376"/>
        <c:crosses val="autoZero"/>
        <c:auto val="1"/>
        <c:lblAlgn val="ctr"/>
        <c:lblOffset val="100"/>
        <c:noMultiLvlLbl val="0"/>
      </c:catAx>
      <c:valAx>
        <c:axId val="842790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84279103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1"/>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2"/>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
    <c:plotVisOnly val="1"/>
    <c:dispBlanksAs val="gap"/>
    <c:showDLblsOverMax val="0"/>
  </c:chart>
  <c:spPr>
    <a:noFill/>
    <a:ln>
      <a:noFill/>
    </a:ln>
    <a:effectLst/>
  </c:spPr>
  <c:txPr>
    <a:bodyPr/>
    <a:lstStyle/>
    <a:p>
      <a:pPr>
        <a:defRPr lang="zh-CN">
          <a:latin typeface="Open Sans ExtraBold" panose="020B0906030804020204" charset="0"/>
          <a:ea typeface="Open Sans ExtraBold" panose="020B0906030804020204" charset="0"/>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Sheet1!$A$2:$A$3</c:f>
              <c:strCache>
                <c:ptCount val="2"/>
                <c:pt idx="0">
                  <c:v>类别 1</c:v>
                </c:pt>
                <c:pt idx="1">
                  <c:v>类别 2</c:v>
                </c:pt>
              </c:strCache>
            </c:strRef>
          </c:cat>
          <c:val>
            <c:numRef>
              <c:f>Sheet1!$B$2:$B$3</c:f>
              <c:numCache>
                <c:formatCode>General</c:formatCode>
                <c:ptCount val="2"/>
                <c:pt idx="0">
                  <c:v>4.3</c:v>
                </c:pt>
                <c:pt idx="1">
                  <c:v>2.5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Sheet1!$A$2:$A$3</c:f>
              <c:strCache>
                <c:ptCount val="2"/>
                <c:pt idx="0">
                  <c:v>类别 1</c:v>
                </c:pt>
                <c:pt idx="1">
                  <c:v>类别 2</c:v>
                </c:pt>
              </c:strCache>
            </c:strRef>
          </c:cat>
          <c:val>
            <c:numRef>
              <c:f>Sheet1!$C$2:$C$3</c:f>
              <c:numCache>
                <c:formatCode>General</c:formatCode>
                <c:ptCount val="2"/>
                <c:pt idx="0">
                  <c:v>2.4</c:v>
                </c:pt>
                <c:pt idx="1">
                  <c:v>4.4</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Sheet1!$A$2:$A$3</c:f>
              <c:strCache>
                <c:ptCount val="2"/>
                <c:pt idx="0">
                  <c:v>类别 1</c:v>
                </c:pt>
                <c:pt idx="1">
                  <c:v>类别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82"/>
        <c:axId val="1255038112"/>
        <c:axId val="1255036472"/>
      </c:barChart>
      <c:catAx>
        <c:axId val="1255038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6472"/>
        <c:crosses val="autoZero"/>
        <c:auto val="1"/>
        <c:lblAlgn val="ctr"/>
        <c:lblOffset val="100"/>
        <c:noMultiLvlLbl val="0"/>
      </c:catAx>
      <c:valAx>
        <c:axId val="1255036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811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1"/>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2"/>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
    <c:plotVisOnly val="1"/>
    <c:dispBlanksAs val="gap"/>
    <c:showDLblsOverMax val="0"/>
  </c:chart>
  <c:spPr>
    <a:noFill/>
    <a:ln>
      <a:noFill/>
    </a:ln>
    <a:effectLst/>
  </c:spPr>
  <c:txPr>
    <a:bodyPr/>
    <a:lstStyle/>
    <a:p>
      <a:pPr>
        <a:defRPr lang="zh-CN">
          <a:latin typeface="Open Sans ExtraBold" panose="020B0906030804020204" charset="0"/>
          <a:ea typeface="Open Sans ExtraBold" panose="020B0906030804020204" charset="0"/>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Sheet1!$A$2:$A$3</c:f>
              <c:strCache>
                <c:ptCount val="2"/>
                <c:pt idx="0">
                  <c:v>类别 1</c:v>
                </c:pt>
                <c:pt idx="1">
                  <c:v>类别 2</c:v>
                </c:pt>
              </c:strCache>
            </c:strRef>
          </c:cat>
          <c:val>
            <c:numRef>
              <c:f>Sheet1!$B$2:$B$3</c:f>
              <c:numCache>
                <c:formatCode>General</c:formatCode>
                <c:ptCount val="2"/>
                <c:pt idx="0">
                  <c:v>4.3</c:v>
                </c:pt>
                <c:pt idx="1">
                  <c:v>2.5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Sheet1!$A$2:$A$3</c:f>
              <c:strCache>
                <c:ptCount val="2"/>
                <c:pt idx="0">
                  <c:v>类别 1</c:v>
                </c:pt>
                <c:pt idx="1">
                  <c:v>类别 2</c:v>
                </c:pt>
              </c:strCache>
            </c:strRef>
          </c:cat>
          <c:val>
            <c:numRef>
              <c:f>Sheet1!$C$2:$C$3</c:f>
              <c:numCache>
                <c:formatCode>General</c:formatCode>
                <c:ptCount val="2"/>
                <c:pt idx="0">
                  <c:v>2.4</c:v>
                </c:pt>
                <c:pt idx="1">
                  <c:v>4.4</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Sheet1!$A$2:$A$3</c:f>
              <c:strCache>
                <c:ptCount val="2"/>
                <c:pt idx="0">
                  <c:v>类别 1</c:v>
                </c:pt>
                <c:pt idx="1">
                  <c:v>类别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82"/>
        <c:axId val="1255038112"/>
        <c:axId val="1255036472"/>
      </c:barChart>
      <c:catAx>
        <c:axId val="1255038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6472"/>
        <c:crosses val="autoZero"/>
        <c:auto val="1"/>
        <c:lblAlgn val="ctr"/>
        <c:lblOffset val="100"/>
        <c:noMultiLvlLbl val="0"/>
      </c:catAx>
      <c:valAx>
        <c:axId val="1255036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811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1"/>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2"/>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
    <c:plotVisOnly val="1"/>
    <c:dispBlanksAs val="gap"/>
    <c:showDLblsOverMax val="0"/>
  </c:chart>
  <c:spPr>
    <a:noFill/>
    <a:ln>
      <a:noFill/>
    </a:ln>
    <a:effectLst/>
  </c:spPr>
  <c:txPr>
    <a:bodyPr/>
    <a:lstStyle/>
    <a:p>
      <a:pPr>
        <a:defRPr lang="zh-CN">
          <a:latin typeface="Open Sans ExtraBold" panose="020B0906030804020204" charset="0"/>
          <a:ea typeface="Open Sans ExtraBold" panose="020B0906030804020204" charset="0"/>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2225" cap="rnd">
              <a:solidFill>
                <a:schemeClr val="tx1">
                  <a:lumMod val="50000"/>
                  <a:lumOff val="50000"/>
                </a:schemeClr>
              </a:solidFill>
              <a:round/>
            </a:ln>
            <a:effectLst/>
          </c:spPr>
          <c:marker>
            <c:symbol val="diamond"/>
            <c:size val="11"/>
            <c:spPr>
              <a:solidFill>
                <a:schemeClr val="accent4"/>
              </a:solidFill>
              <a:ln w="19050">
                <a:solidFill>
                  <a:schemeClr val="bg1"/>
                </a:solidFill>
              </a:ln>
              <a:effectLst/>
            </c:spPr>
          </c:marker>
          <c:dLbls>
            <c:delete val="1"/>
          </c:dLbls>
          <c:cat>
            <c:strRef>
              <c:f>Sheet1!$A$2:$A$13</c:f>
              <c:strCache>
                <c:ptCount val="12"/>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strCache>
            </c:strRef>
          </c:cat>
          <c:val>
            <c:numRef>
              <c:f>Sheet1!$B$2:$B$13</c:f>
              <c:numCache>
                <c:formatCode>General</c:formatCode>
                <c:ptCount val="12"/>
                <c:pt idx="0">
                  <c:v>4.3</c:v>
                </c:pt>
                <c:pt idx="1">
                  <c:v>2.5</c:v>
                </c:pt>
                <c:pt idx="2">
                  <c:v>3.5</c:v>
                </c:pt>
                <c:pt idx="3">
                  <c:v>5</c:v>
                </c:pt>
                <c:pt idx="4">
                  <c:v>2.5</c:v>
                </c:pt>
                <c:pt idx="5">
                  <c:v>3.4</c:v>
                </c:pt>
                <c:pt idx="6">
                  <c:v>3.6</c:v>
                </c:pt>
                <c:pt idx="7">
                  <c:v>4.1</c:v>
                </c:pt>
                <c:pt idx="8">
                  <c:v>4.2</c:v>
                </c:pt>
                <c:pt idx="9">
                  <c:v>3.2</c:v>
                </c:pt>
                <c:pt idx="10">
                  <c:v>3</c:v>
                </c:pt>
                <c:pt idx="11">
                  <c:v>3.5</c:v>
                </c:pt>
              </c:numCache>
            </c:numRef>
          </c:val>
          <c:smooth val="0"/>
        </c:ser>
        <c:dLbls>
          <c:showLegendKey val="0"/>
          <c:showVal val="0"/>
          <c:showCatName val="0"/>
          <c:showSerName val="0"/>
          <c:showPercent val="0"/>
          <c:showBubbleSize val="0"/>
        </c:dLbls>
        <c:marker val="1"/>
        <c:smooth val="0"/>
        <c:axId val="2117946944"/>
        <c:axId val="2117940056"/>
      </c:lineChart>
      <c:catAx>
        <c:axId val="2117946944"/>
        <c:scaling>
          <c:orientation val="minMax"/>
        </c:scaling>
        <c:delete val="0"/>
        <c:axPos val="b"/>
        <c:minorGridlines>
          <c:spPr>
            <a:ln w="9525" cap="flat" cmpd="sng" algn="ctr">
              <a:solidFill>
                <a:schemeClr val="bg1">
                  <a:lumMod val="75000"/>
                  <a:alpha val="1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Open Sans ExtraBold" panose="020B0906030804020204" charset="0"/>
                <a:ea typeface="Open Sans ExtraBold" panose="020B0906030804020204" charset="0"/>
                <a:cs typeface="Open Sans ExtraBold" panose="020B0906030804020204" charset="0"/>
              </a:defRPr>
            </a:pPr>
          </a:p>
        </c:txPr>
        <c:crossAx val="2117940056"/>
        <c:crosses val="autoZero"/>
        <c:auto val="1"/>
        <c:lblAlgn val="ctr"/>
        <c:lblOffset val="100"/>
        <c:noMultiLvlLbl val="0"/>
      </c:catAx>
      <c:valAx>
        <c:axId val="2117940056"/>
        <c:scaling>
          <c:orientation val="minMax"/>
        </c:scaling>
        <c:delete val="0"/>
        <c:axPos val="l"/>
        <c:majorGridlines>
          <c:spPr>
            <a:ln w="9525" cap="flat" cmpd="sng" algn="ctr">
              <a:solidFill>
                <a:schemeClr val="bg1">
                  <a:lumMod val="50000"/>
                  <a:alpha val="31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Open Sans ExtraBold" panose="020B0906030804020204" charset="0"/>
                <a:ea typeface="Open Sans ExtraBold" panose="020B0906030804020204" charset="0"/>
                <a:cs typeface="Open Sans ExtraBold" panose="020B0906030804020204" charset="0"/>
              </a:defRPr>
            </a:pPr>
          </a:p>
        </c:txPr>
        <c:crossAx val="2117946944"/>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tx1"/>
          </a:solidFill>
          <a:latin typeface="Open Sans ExtraBold" panose="020B0906030804020204" charset="0"/>
          <a:ea typeface="Open Sans ExtraBold" panose="020B0906030804020204" charset="0"/>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Sheet1!$A$2:$A$3</c:f>
              <c:strCache>
                <c:ptCount val="2"/>
                <c:pt idx="0">
                  <c:v>类别 1</c:v>
                </c:pt>
                <c:pt idx="1">
                  <c:v>类别 2</c:v>
                </c:pt>
              </c:strCache>
            </c:strRef>
          </c:cat>
          <c:val>
            <c:numRef>
              <c:f>Sheet1!$B$2:$B$3</c:f>
              <c:numCache>
                <c:formatCode>General</c:formatCode>
                <c:ptCount val="2"/>
                <c:pt idx="0">
                  <c:v>4.3</c:v>
                </c:pt>
                <c:pt idx="1">
                  <c:v>2.5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Sheet1!$A$2:$A$3</c:f>
              <c:strCache>
                <c:ptCount val="2"/>
                <c:pt idx="0">
                  <c:v>类别 1</c:v>
                </c:pt>
                <c:pt idx="1">
                  <c:v>类别 2</c:v>
                </c:pt>
              </c:strCache>
            </c:strRef>
          </c:cat>
          <c:val>
            <c:numRef>
              <c:f>Sheet1!$C$2:$C$3</c:f>
              <c:numCache>
                <c:formatCode>General</c:formatCode>
                <c:ptCount val="2"/>
                <c:pt idx="0">
                  <c:v>2.4</c:v>
                </c:pt>
                <c:pt idx="1">
                  <c:v>4.4</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Sheet1!$A$2:$A$3</c:f>
              <c:strCache>
                <c:ptCount val="2"/>
                <c:pt idx="0">
                  <c:v>类别 1</c:v>
                </c:pt>
                <c:pt idx="1">
                  <c:v>类别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82"/>
        <c:axId val="1255038112"/>
        <c:axId val="1255036472"/>
      </c:barChart>
      <c:catAx>
        <c:axId val="1255038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6472"/>
        <c:crosses val="autoZero"/>
        <c:auto val="1"/>
        <c:lblAlgn val="ctr"/>
        <c:lblOffset val="100"/>
        <c:noMultiLvlLbl val="0"/>
      </c:catAx>
      <c:valAx>
        <c:axId val="1255036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811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1"/>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2"/>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
    <c:plotVisOnly val="1"/>
    <c:dispBlanksAs val="gap"/>
    <c:showDLblsOverMax val="0"/>
  </c:chart>
  <c:spPr>
    <a:noFill/>
    <a:ln>
      <a:noFill/>
    </a:ln>
    <a:effectLst/>
  </c:spPr>
  <c:txPr>
    <a:bodyPr/>
    <a:lstStyle/>
    <a:p>
      <a:pPr>
        <a:defRPr lang="zh-CN">
          <a:latin typeface="Open Sans ExtraBold" panose="020B0906030804020204" charset="0"/>
          <a:ea typeface="Open Sans ExtraBold" panose="020B0906030804020204" charset="0"/>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Sheet1!$A$2:$A$3</c:f>
              <c:strCache>
                <c:ptCount val="2"/>
                <c:pt idx="0">
                  <c:v>类别 1</c:v>
                </c:pt>
                <c:pt idx="1">
                  <c:v>类别 2</c:v>
                </c:pt>
              </c:strCache>
            </c:strRef>
          </c:cat>
          <c:val>
            <c:numRef>
              <c:f>Sheet1!$B$2:$B$3</c:f>
              <c:numCache>
                <c:formatCode>General</c:formatCode>
                <c:ptCount val="2"/>
                <c:pt idx="0">
                  <c:v>4.3</c:v>
                </c:pt>
                <c:pt idx="1">
                  <c:v>2.5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Sheet1!$A$2:$A$3</c:f>
              <c:strCache>
                <c:ptCount val="2"/>
                <c:pt idx="0">
                  <c:v>类别 1</c:v>
                </c:pt>
                <c:pt idx="1">
                  <c:v>类别 2</c:v>
                </c:pt>
              </c:strCache>
            </c:strRef>
          </c:cat>
          <c:val>
            <c:numRef>
              <c:f>Sheet1!$C$2:$C$3</c:f>
              <c:numCache>
                <c:formatCode>General</c:formatCode>
                <c:ptCount val="2"/>
                <c:pt idx="0">
                  <c:v>2.4</c:v>
                </c:pt>
                <c:pt idx="1">
                  <c:v>4.4</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Sheet1!$A$2:$A$3</c:f>
              <c:strCache>
                <c:ptCount val="2"/>
                <c:pt idx="0">
                  <c:v>类别 1</c:v>
                </c:pt>
                <c:pt idx="1">
                  <c:v>类别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82"/>
        <c:axId val="1255038112"/>
        <c:axId val="1255036472"/>
      </c:barChart>
      <c:catAx>
        <c:axId val="1255038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6472"/>
        <c:crosses val="autoZero"/>
        <c:auto val="1"/>
        <c:lblAlgn val="ctr"/>
        <c:lblOffset val="100"/>
        <c:noMultiLvlLbl val="0"/>
      </c:catAx>
      <c:valAx>
        <c:axId val="1255036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crossAx val="125503811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1"/>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2"/>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
    <c:plotVisOnly val="1"/>
    <c:dispBlanksAs val="gap"/>
    <c:showDLblsOverMax val="0"/>
  </c:chart>
  <c:spPr>
    <a:noFill/>
    <a:ln>
      <a:noFill/>
    </a:ln>
    <a:effectLst/>
  </c:spPr>
  <c:txPr>
    <a:bodyPr/>
    <a:lstStyle/>
    <a:p>
      <a:pPr>
        <a:defRPr lang="zh-CN">
          <a:latin typeface="Open Sans ExtraBold" panose="020B0906030804020204" charset="0"/>
          <a:ea typeface="Open Sans ExtraBold" panose="020B0906030804020204" charset="0"/>
        </a:defRPr>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04557808906544"/>
          <c:y val="0.202384291725105"/>
          <c:w val="0.87936441563872"/>
          <c:h val="0.754614305750351"/>
        </c:manualLayout>
      </c:layout>
      <c:areaChart>
        <c:grouping val="standard"/>
        <c:varyColors val="0"/>
        <c:dLbls>
          <c:showLegendKey val="0"/>
          <c:showVal val="0"/>
          <c:showCatName val="0"/>
          <c:showSerName val="0"/>
          <c:showPercent val="0"/>
          <c:showBubbleSize val="0"/>
        </c:dLbls>
        <c:axId val="186089932"/>
        <c:axId val="913599233"/>
      </c:areaChart>
      <c:dateAx>
        <c:axId val="186089932"/>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13599233"/>
        <c:crosses val="autoZero"/>
        <c:auto val="1"/>
        <c:lblAlgn val="ctr"/>
        <c:lblOffset val="100"/>
        <c:baseTimeUnit val="days"/>
      </c:dateAx>
      <c:valAx>
        <c:axId val="91359923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6089932"/>
        <c:crosses val="autoZero"/>
        <c:crossBetween val="midCat"/>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chemeClr val="accent1"/>
              </a:solidFill>
              <a:ln w="19050">
                <a:solidFill>
                  <a:schemeClr val="lt1"/>
                </a:solidFill>
              </a:ln>
              <a:effectLst/>
            </c:spPr>
          </c:dPt>
          <c:dPt>
            <c:idx val="1"/>
            <c:bubble3D val="0"/>
            <c:explosion val="21"/>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delete val="1"/>
          </c:dLbls>
          <c:cat>
            <c:strRef>
              <c:f>Sheet1!$A$2:$A$4</c:f>
              <c:strCache>
                <c:ptCount val="3"/>
                <c:pt idx="0">
                  <c:v>第一季度</c:v>
                </c:pt>
                <c:pt idx="1">
                  <c:v>第二季度</c:v>
                </c:pt>
                <c:pt idx="2">
                  <c:v>第三季度</c:v>
                </c:pt>
              </c:strCache>
            </c:strRef>
          </c:cat>
          <c:val>
            <c:numRef>
              <c:f>Sheet1!$B$2:$B$4</c:f>
              <c:numCache>
                <c:formatCode>General</c:formatCode>
                <c:ptCount val="3"/>
                <c:pt idx="0">
                  <c:v>8.2</c:v>
                </c:pt>
                <c:pt idx="1">
                  <c:v>3.2</c:v>
                </c:pt>
                <c:pt idx="2">
                  <c:v>1.4</c:v>
                </c:pt>
              </c:numCache>
            </c:numRef>
          </c:val>
        </c:ser>
        <c:dLbls>
          <c:showLegendKey val="0"/>
          <c:showVal val="0"/>
          <c:showCatName val="0"/>
          <c:showSerName val="0"/>
          <c:showPercent val="0"/>
          <c:showBubbleSize val="0"/>
          <c:showLeaderLines val="1"/>
        </c:dLbls>
        <c:firstSliceAng val="0"/>
        <c:holeSize val="57"/>
      </c:doughnutChart>
      <c:spPr>
        <a:noFill/>
        <a:ln>
          <a:noFill/>
        </a:ln>
        <a:effectLst/>
      </c:spPr>
    </c:plotArea>
    <c:legend>
      <c:legendPos val="b"/>
      <c:legendEntry>
        <c:idx val="0"/>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1"/>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egendEntry>
        <c:idx val="2"/>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Entry>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ExtraBold" panose="020B0906030804020204" charset="0"/>
              <a:ea typeface="Open Sans ExtraBold" panose="020B0906030804020204" charset="0"/>
              <a:cs typeface="Open Sans ExtraBold" panose="020B0906030804020204" charset="0"/>
            </a:defRPr>
          </a:pPr>
        </a:p>
      </c:txPr>
    </c:legend>
    <c:plotVisOnly val="1"/>
    <c:dispBlanksAs val="gap"/>
    <c:showDLblsOverMax val="0"/>
  </c:chart>
  <c:spPr>
    <a:noFill/>
    <a:ln>
      <a:noFill/>
    </a:ln>
    <a:effectLst/>
  </c:spPr>
  <c:txPr>
    <a:bodyPr/>
    <a:lstStyle/>
    <a:p>
      <a:pPr>
        <a:defRPr lang="zh-CN">
          <a:latin typeface="Open Sans ExtraBold" panose="020B0906030804020204" charset="0"/>
          <a:ea typeface="Open Sans ExtraBold" panose="020B090603080402020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ExtraBold" panose="020B0906030804020204" charset="0"/>
              <a:ea typeface="Open Sans ExtraBold" panose="020B0906030804020204" charset="0"/>
              <a:cs typeface="Open Sans ExtraBold" panose="020B09060308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ExtraBold" panose="020B0906030804020204" charset="0"/>
                <a:ea typeface="Open Sans ExtraBold" panose="020B0906030804020204" charset="0"/>
                <a:cs typeface="Open Sans" panose="020B0606030504020204" charset="0"/>
              </a:rPr>
            </a:fld>
            <a:endParaRPr lang="zh-CN" altLang="en-US">
              <a:latin typeface="Open Sans ExtraBold" panose="020B0906030804020204" charset="0"/>
              <a:ea typeface="Open Sans ExtraBold" panose="020B09060308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ExtraBold" panose="020B0906030804020204" charset="0"/>
              <a:ea typeface="Open Sans ExtraBold" panose="020B0906030804020204" charset="0"/>
              <a:cs typeface="Open Sans ExtraBold" panose="020B09060308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ExtraBold" panose="020B0906030804020204" charset="0"/>
                <a:ea typeface="Open Sans ExtraBold" panose="020B0906030804020204" charset="0"/>
                <a:cs typeface="Open Sans" panose="020B0606030504020204" charset="0"/>
              </a:rPr>
            </a:fld>
            <a:endParaRPr lang="zh-CN" altLang="en-US">
              <a:latin typeface="Open Sans ExtraBold" panose="020B0906030804020204" charset="0"/>
              <a:ea typeface="Open Sans ExtraBold" panose="020B09060308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ExtraBold" panose="020B0906030804020204" charset="0"/>
                <a:ea typeface="Open Sans ExtraBold" panose="020B0906030804020204" charset="0"/>
                <a:cs typeface="Open Sans ExtraBold" panose="020B09060308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ExtraBold" panose="020B0906030804020204" charset="0"/>
                <a:ea typeface="Open Sans ExtraBold" panose="020B0906030804020204" charset="0"/>
                <a:cs typeface="Open Sans ExtraBold" panose="020B09060308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ExtraBold" panose="020B0906030804020204" charset="0"/>
                <a:ea typeface="Open Sans ExtraBold" panose="020B0906030804020204" charset="0"/>
                <a:cs typeface="Open Sans ExtraBold" panose="020B09060308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ExtraBold" panose="020B0906030804020204" charset="0"/>
                <a:ea typeface="Open Sans ExtraBold" panose="020B0906030804020204" charset="0"/>
                <a:cs typeface="Open Sans ExtraBold" panose="020B09060308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1pPr>
    <a:lvl2pPr marL="4572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2pPr>
    <a:lvl3pPr marL="9144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3pPr>
    <a:lvl4pPr marL="13716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4pPr>
    <a:lvl5pPr marL="18288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ExtraBold" panose="020B0906030804020204" charset="0"/>
                <a:ea typeface="Open Sans ExtraBold" panose="020B0906030804020204" charset="0"/>
                <a:cs typeface="Open Sans ExtraBold" panose="020B0906030804020204" charset="0"/>
              </a:defRPr>
            </a:lvl1pPr>
          </a:lstStyle>
          <a:p>
            <a:fld id="{A16BEDCF-C386-4B19-A624-866B034789A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ExtraBold" panose="020B0906030804020204" charset="0"/>
                <a:ea typeface="Open Sans ExtraBold" panose="020B0906030804020204" charset="0"/>
                <a:cs typeface="Open Sans ExtraBold" panose="020B090603080402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ExtraBold" panose="020B0906030804020204" charset="0"/>
                <a:ea typeface="Open Sans ExtraBold" panose="020B0906030804020204" charset="0"/>
                <a:cs typeface="Open Sans ExtraBold" panose="020B0906030804020204" charset="0"/>
              </a:defRPr>
            </a:lvl1pPr>
          </a:lstStyle>
          <a:p>
            <a:fld id="{9B008854-0D54-4973-9108-11A52CF571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Open Sans ExtraBold" panose="020B0906030804020204" charset="0"/>
          <a:ea typeface="Open Sans ExtraBold" panose="020B0906030804020204" charset="0"/>
          <a:cs typeface="Open Sans ExtraBold" panose="020B090603080402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ExtraBold" panose="020B0906030804020204" charset="0"/>
          <a:ea typeface="Open Sans ExtraBold" panose="020B0906030804020204" charset="0"/>
          <a:cs typeface="Open Sans ExtraBold" panose="020B09060308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ExtraBold" panose="020B0906030804020204" charset="0"/>
          <a:ea typeface="Open Sans ExtraBold" panose="020B0906030804020204" charset="0"/>
          <a:cs typeface="Open Sans ExtraBold" panose="020B0906030804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ExtraBold" panose="020B0906030804020204" charset="0"/>
          <a:ea typeface="Open Sans ExtraBold" panose="020B0906030804020204" charset="0"/>
          <a:cs typeface="Open Sans ExtraBold" panose="020B0906030804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ExtraBold" panose="020B0906030804020204" charset="0"/>
          <a:ea typeface="Open Sans ExtraBold" panose="020B0906030804020204" charset="0"/>
          <a:cs typeface="Open Sans ExtraBold" panose="020B0906030804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ExtraBold" panose="020B0906030804020204" charset="0"/>
          <a:ea typeface="Open Sans ExtraBold" panose="020B0906030804020204" charset="0"/>
          <a:cs typeface="Open Sans ExtraBold" panose="020B0906030804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chart" Target="../charts/char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chart" Target="../charts/chart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chart" Target="../charts/chart5.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chart" Target="../charts/chart7.xml"/><Relationship Id="rId1" Type="http://schemas.openxmlformats.org/officeDocument/2006/relationships/chart" Target="../charts/chart6.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698630" y="-2192267"/>
            <a:ext cx="8216714" cy="7952815"/>
            <a:chOff x="6449082" y="-2009213"/>
            <a:chExt cx="8216714" cy="7952815"/>
          </a:xfrm>
        </p:grpSpPr>
        <p:sp>
          <p:nvSpPr>
            <p:cNvPr id="7" name="椭圆 6"/>
            <p:cNvSpPr/>
            <p:nvPr/>
          </p:nvSpPr>
          <p:spPr>
            <a:xfrm>
              <a:off x="6449082" y="-2009213"/>
              <a:ext cx="7952815" cy="7952815"/>
            </a:xfrm>
            <a:prstGeom prst="ellipse">
              <a:avLst/>
            </a:prstGeom>
            <a:gradFill>
              <a:gsLst>
                <a:gs pos="0">
                  <a:srgbClr val="FAD749"/>
                </a:gs>
                <a:gs pos="100000">
                  <a:srgbClr val="F5B52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pic>
          <p:nvPicPr>
            <p:cNvPr id="10" name="图片 9" descr="图片包含 伞, 户外, 建筑, 绿色&#10;&#10;描述已自动生成"/>
            <p:cNvPicPr>
              <a:picLocks noChangeAspect="1"/>
            </p:cNvPicPr>
            <p:nvPr/>
          </p:nvPicPr>
          <p:blipFill rotWithShape="1">
            <a:blip r:embed="rId1">
              <a:duotone>
                <a:prstClr val="black"/>
                <a:schemeClr val="tx2">
                  <a:tint val="45000"/>
                  <a:satMod val="400000"/>
                </a:schemeClr>
              </a:duotone>
            </a:blip>
            <a:srcRect/>
            <a:stretch>
              <a:fillRect/>
            </a:stretch>
          </p:blipFill>
          <p:spPr>
            <a:xfrm>
              <a:off x="7207160" y="-1896035"/>
              <a:ext cx="7458636" cy="7458636"/>
            </a:xfrm>
            <a:prstGeom prst="ellipse">
              <a:avLst/>
            </a:prstGeom>
          </p:spPr>
        </p:pic>
      </p:grpSp>
      <p:grpSp>
        <p:nvGrpSpPr>
          <p:cNvPr id="25" name="组合 24"/>
          <p:cNvGrpSpPr/>
          <p:nvPr/>
        </p:nvGrpSpPr>
        <p:grpSpPr>
          <a:xfrm>
            <a:off x="530184" y="805808"/>
            <a:ext cx="6758305" cy="5551170"/>
            <a:chOff x="707696" y="76646"/>
            <a:chExt cx="6758305" cy="5551170"/>
          </a:xfrm>
        </p:grpSpPr>
        <p:sp>
          <p:nvSpPr>
            <p:cNvPr id="17" name="矩形: 圆角 16"/>
            <p:cNvSpPr/>
            <p:nvPr/>
          </p:nvSpPr>
          <p:spPr>
            <a:xfrm>
              <a:off x="919151" y="2642325"/>
              <a:ext cx="5326896" cy="338554"/>
            </a:xfrm>
            <a:prstGeom prst="roundRect">
              <a:avLst>
                <a:gd name="adj" fmla="val 50000"/>
              </a:avLst>
            </a:prstGeom>
            <a:gradFill>
              <a:gsLst>
                <a:gs pos="100000">
                  <a:srgbClr val="FFC000"/>
                </a:gs>
                <a:gs pos="0">
                  <a:srgbClr val="FAD74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sp>
          <p:nvSpPr>
            <p:cNvPr id="18" name="文本框 7"/>
            <p:cNvSpPr txBox="1"/>
            <p:nvPr/>
          </p:nvSpPr>
          <p:spPr>
            <a:xfrm>
              <a:off x="707696" y="76646"/>
              <a:ext cx="6758305" cy="2553335"/>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5400" b="1">
                  <a:gradFill>
                    <a:gsLst>
                      <a:gs pos="0">
                        <a:srgbClr val="FAD749"/>
                      </a:gs>
                      <a:gs pos="100000">
                        <a:srgbClr val="F5B527"/>
                      </a:gs>
                    </a:gsLst>
                    <a:lin ang="8100000" scaled="0"/>
                  </a:gradFill>
                  <a:effectLst>
                    <a:innerShdw blurRad="63500" dist="50800" dir="13500000">
                      <a:prstClr val="black">
                        <a:alpha val="50000"/>
                      </a:prstClr>
                    </a:innerShdw>
                  </a:effectLst>
                  <a:latin typeface="Open Sans SemiBold" panose="020B0706030804020204" charset="0"/>
                  <a:ea typeface="Open Sans SemiBold" panose="020B0706030804020204" charset="0"/>
                  <a:cs typeface="Open Sans SemiBold" panose="020B0706030804020204" charset="0"/>
                </a:rPr>
                <a:t>CBII Banking Performance Dashboard</a:t>
              </a:r>
              <a:endParaRPr lang="zh-CN" altLang="en-US" sz="5400" b="1">
                <a:gradFill>
                  <a:gsLst>
                    <a:gs pos="0">
                      <a:srgbClr val="FAD749"/>
                    </a:gs>
                    <a:gs pos="100000">
                      <a:srgbClr val="F5B527"/>
                    </a:gs>
                  </a:gsLst>
                  <a:lin ang="8100000" scaled="0"/>
                </a:gradFill>
                <a:effectLst>
                  <a:innerShdw blurRad="63500" dist="50800" dir="13500000">
                    <a:prstClr val="black">
                      <a:alpha val="50000"/>
                    </a:prstClr>
                  </a:innerShdw>
                </a:effectLst>
                <a:latin typeface="Open Sans SemiBold" panose="020B0706030804020204" charset="0"/>
                <a:ea typeface="Open Sans SemiBold" panose="020B0706030804020204" charset="0"/>
                <a:cs typeface="Open Sans SemiBold" panose="020B0706030804020204" charset="0"/>
              </a:endParaRPr>
            </a:p>
          </p:txBody>
        </p:sp>
        <p:sp>
          <p:nvSpPr>
            <p:cNvPr id="19" name="Synergistically utilize technically sound portals with frictionless chains. Dramatically customize…"/>
            <p:cNvSpPr txBox="1"/>
            <p:nvPr/>
          </p:nvSpPr>
          <p:spPr>
            <a:xfrm>
              <a:off x="1024979" y="2398781"/>
              <a:ext cx="5118720" cy="230505"/>
            </a:xfrm>
            <a:prstGeom prst="rect">
              <a:avLst/>
            </a:prstGeom>
            <a:ln w="12700">
              <a:miter lim="400000"/>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defTabSz="412750" hangingPunct="0">
                <a:lnSpc>
                  <a:spcPct val="150000"/>
                </a:lnSpc>
                <a:defRPr sz="2000" b="0">
                  <a:solidFill>
                    <a:srgbClr val="1C1F25"/>
                  </a:solidFill>
                  <a:latin typeface="Roboto Bold"/>
                  <a:ea typeface="Roboto Bold"/>
                  <a:cs typeface="Roboto Bold"/>
                  <a:sym typeface="Roboto Bold"/>
                </a:defRPr>
              </a:pPr>
              <a:r>
                <a:rPr lang="en-IN" altLang="en-US" sz="1000" kern="0">
                  <a:solidFill>
                    <a:schemeClr val="tx1">
                      <a:lumMod val="85000"/>
                      <a:lumOff val="15000"/>
                    </a:schemeClr>
                  </a:solidFill>
                  <a:latin typeface="Open Sans" panose="020B0606030504020204" charset="0"/>
                  <a:ea typeface="Open Sans" panose="020B0606030504020204" charset="0"/>
                  <a:cs typeface="Open Sans" panose="020B0606030504020204" charset="0"/>
                  <a:sym typeface="Open Sans ExtraBold" panose="020B0906030804020204" charset="0"/>
                </a:rPr>
                <a:t>POWER BI DASHBOARD</a:t>
              </a:r>
              <a:r>
                <a:rPr lang="en-US" altLang="zh-CN" sz="1000" kern="0">
                  <a:solidFill>
                    <a:schemeClr val="tx1">
                      <a:lumMod val="85000"/>
                      <a:lumOff val="15000"/>
                    </a:schemeClr>
                  </a:solidFill>
                  <a:latin typeface="Open Sans" panose="020B0606030504020204" charset="0"/>
                  <a:ea typeface="Open Sans" panose="020B0606030504020204" charset="0"/>
                  <a:cs typeface="Open Sans" panose="020B0606030504020204" charset="0"/>
                  <a:sym typeface="Open Sans ExtraBold" panose="020B0906030804020204" charset="0"/>
                </a:rPr>
                <a:t> REPORT</a:t>
              </a:r>
              <a:endParaRPr lang="en-US" altLang="zh-CN" sz="1000" kern="0" dirty="0">
                <a:solidFill>
                  <a:schemeClr val="tx1">
                    <a:lumMod val="85000"/>
                    <a:lumOff val="15000"/>
                  </a:schemeClr>
                </a:solidFill>
                <a:latin typeface="Open Sans" panose="020B0606030504020204" charset="0"/>
                <a:ea typeface="Open Sans" panose="020B0606030504020204" charset="0"/>
                <a:cs typeface="Open Sans" panose="020B0606030504020204" charset="0"/>
                <a:sym typeface="Open Sans ExtraBold" panose="020B0906030804020204" charset="0"/>
              </a:endParaRPr>
            </a:p>
          </p:txBody>
        </p:sp>
        <p:sp>
          <p:nvSpPr>
            <p:cNvPr id="20" name="文本框 23"/>
            <p:cNvSpPr txBox="1"/>
            <p:nvPr/>
          </p:nvSpPr>
          <p:spPr>
            <a:xfrm>
              <a:off x="919151" y="3229421"/>
              <a:ext cx="3089275" cy="922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50000"/>
                </a:lnSpc>
                <a:spcBef>
                  <a:spcPts val="0"/>
                </a:spcBef>
                <a:spcAft>
                  <a:spcPts val="0"/>
                </a:spcAft>
                <a:buClrTx/>
                <a:buSzTx/>
                <a:buFontTx/>
                <a:buNone/>
                <a:defRPr/>
              </a:pPr>
              <a:r>
                <a:rPr kumimoji="0" lang="zh-CN" altLang="en-US"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Reported by:</a:t>
              </a:r>
              <a:r>
                <a:rPr kumimoji="0" lang="en-IN" altLang="zh-CN"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 SANTOSH</a:t>
              </a:r>
              <a:endParaRPr lang="en-US" b="1" dirty="0">
                <a:solidFill>
                  <a:schemeClr val="tx1">
                    <a:lumMod val="85000"/>
                    <a:lumOff val="15000"/>
                  </a:schemeClr>
                </a:solidFill>
                <a:latin typeface="Open Sans SemiBold" panose="020B0706030804020204" charset="0"/>
                <a:ea typeface="Open Sans SemiBold" panose="020B0706030804020204" charset="0"/>
                <a:cs typeface="Open Sans SemiBold" panose="020B0706030804020204" charset="0"/>
              </a:endParaRPr>
            </a:p>
            <a:p>
              <a:pPr marL="0" marR="0" lvl="0" indent="0" defTabSz="457200" rtl="0" eaLnBrk="1" fontAlgn="auto" latinLnBrk="0" hangingPunct="1">
                <a:lnSpc>
                  <a:spcPct val="150000"/>
                </a:lnSpc>
                <a:spcBef>
                  <a:spcPts val="0"/>
                </a:spcBef>
                <a:spcAft>
                  <a:spcPts val="0"/>
                </a:spcAft>
                <a:buClrTx/>
                <a:buSzTx/>
                <a:buFontTx/>
                <a:buNone/>
                <a:defRPr/>
              </a:pPr>
              <a:r>
                <a:rPr kumimoji="0" lang="en-US" altLang="zh-CN" b="1" u="none" strike="noStrike" kern="1200" cap="none" spc="0" normalizeH="0" baseline="0" noProof="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20</a:t>
              </a:r>
              <a:r>
                <a:rPr kumimoji="0" lang="en-IN" altLang="en-US" b="1" u="none" strike="noStrike" kern="1200" cap="none" spc="0" normalizeH="0" baseline="0" noProof="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24</a:t>
              </a:r>
              <a:r>
                <a:rPr kumimoji="0" lang="en-US" altLang="zh-CN"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a:t>
              </a:r>
              <a:r>
                <a:rPr kumimoji="0" lang="en-IN" altLang="en-US"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05</a:t>
              </a:r>
              <a:r>
                <a:rPr lang="en-US" altLang="zh-CN" b="1" dirty="0">
                  <a:solidFill>
                    <a:schemeClr val="tx1">
                      <a:lumMod val="85000"/>
                      <a:lumOff val="15000"/>
                    </a:schemeClr>
                  </a:solidFill>
                  <a:latin typeface="Open Sans SemiBold" panose="020B0706030804020204" charset="0"/>
                  <a:ea typeface="Open Sans SemiBold" panose="020B0706030804020204" charset="0"/>
                  <a:cs typeface="Open Sans SemiBold" panose="020B0706030804020204" charset="0"/>
                </a:rPr>
                <a:t>/</a:t>
              </a:r>
              <a:r>
                <a:rPr lang="en-IN" altLang="en-US" b="1" dirty="0">
                  <a:solidFill>
                    <a:schemeClr val="tx1">
                      <a:lumMod val="85000"/>
                      <a:lumOff val="15000"/>
                    </a:schemeClr>
                  </a:solidFill>
                  <a:latin typeface="Open Sans SemiBold" panose="020B0706030804020204" charset="0"/>
                  <a:ea typeface="Open Sans SemiBold" panose="020B0706030804020204" charset="0"/>
                  <a:cs typeface="Open Sans SemiBold" panose="020B0706030804020204" charset="0"/>
                </a:rPr>
                <a:t>13</a:t>
              </a:r>
              <a:endParaRPr kumimoji="0" lang="en-IN" altLang="en-US"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endParaRPr>
            </a:p>
          </p:txBody>
        </p:sp>
        <p:sp>
          <p:nvSpPr>
            <p:cNvPr id="21" name="文本框 13"/>
            <p:cNvSpPr txBox="1"/>
            <p:nvPr/>
          </p:nvSpPr>
          <p:spPr>
            <a:xfrm flipV="1">
              <a:off x="1427786" y="5441761"/>
              <a:ext cx="572770" cy="18605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spc="300">
                <a:solidFill>
                  <a:schemeClr val="bg1"/>
                </a:solidFill>
                <a:effectLst>
                  <a:outerShdw blurRad="50800" dist="38100" dir="2700000" algn="tl" rotWithShape="0">
                    <a:prstClr val="black">
                      <a:alpha val="40000"/>
                    </a:prstClr>
                  </a:outerShdw>
                </a:effectLst>
                <a:latin typeface="Open Sans SemiBold" panose="020B0706030804020204" charset="0"/>
                <a:ea typeface="Open Sans SemiBold" panose="020B0706030804020204" charset="0"/>
                <a:cs typeface="Open Sans SemiBold" panose="020B0706030804020204" charset="0"/>
                <a:sym typeface="+mn-lt"/>
              </a:endParaRPr>
            </a:p>
          </p:txBody>
        </p:sp>
        <p:sp>
          <p:nvSpPr>
            <p:cNvPr id="14" name="文本框 13"/>
            <p:cNvSpPr txBox="1"/>
            <p:nvPr/>
          </p:nvSpPr>
          <p:spPr>
            <a:xfrm>
              <a:off x="990271" y="161736"/>
              <a:ext cx="2091690" cy="51181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spc="300">
                <a:solidFill>
                  <a:schemeClr val="bg1"/>
                </a:solidFill>
                <a:effectLst>
                  <a:outerShdw blurRad="50800" dist="38100" dir="2700000" algn="tl" rotWithShape="0">
                    <a:prstClr val="black">
                      <a:alpha val="40000"/>
                    </a:prstClr>
                  </a:outerShdw>
                </a:effectLst>
                <a:latin typeface="Open Sans SemiBold" panose="020B0706030804020204" charset="0"/>
                <a:ea typeface="Open Sans SemiBold" panose="020B0706030804020204" charset="0"/>
                <a:cs typeface="Open Sans SemiBold" panose="020B0706030804020204" charset="0"/>
                <a:sym typeface="+mn-lt"/>
              </a:endParaRPr>
            </a:p>
          </p:txBody>
        </p:sp>
      </p:grpSp>
      <p:sp>
        <p:nvSpPr>
          <p:cNvPr id="26" name="椭圆 25"/>
          <p:cNvSpPr/>
          <p:nvPr/>
        </p:nvSpPr>
        <p:spPr>
          <a:xfrm>
            <a:off x="5776609" y="4687383"/>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8" name="椭圆 27"/>
          <p:cNvSpPr/>
          <p:nvPr/>
        </p:nvSpPr>
        <p:spPr>
          <a:xfrm>
            <a:off x="3830406" y="3958326"/>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9" name="椭圆 28"/>
          <p:cNvSpPr/>
          <p:nvPr/>
        </p:nvSpPr>
        <p:spPr>
          <a:xfrm>
            <a:off x="3015574" y="5379530"/>
            <a:ext cx="599177" cy="5991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800" decel="100000"/>
                                        <p:tgtEl>
                                          <p:spTgt spid="24"/>
                                        </p:tgtEl>
                                      </p:cBhvr>
                                    </p:animEffect>
                                    <p:anim calcmode="lin" valueType="num">
                                      <p:cBhvr>
                                        <p:cTn id="8" dur="800" decel="100000" fill="hold"/>
                                        <p:tgtEl>
                                          <p:spTgt spid="24"/>
                                        </p:tgtEl>
                                        <p:attrNameLst>
                                          <p:attrName>style.rotation</p:attrName>
                                        </p:attrNameLst>
                                      </p:cBhvr>
                                      <p:tavLst>
                                        <p:tav tm="0">
                                          <p:val>
                                            <p:fltVal val="-90"/>
                                          </p:val>
                                        </p:tav>
                                        <p:tav tm="100000">
                                          <p:val>
                                            <p:fltVal val="0"/>
                                          </p:val>
                                        </p:tav>
                                      </p:tavLst>
                                    </p:anim>
                                    <p:anim calcmode="lin" valueType="num">
                                      <p:cBhvr>
                                        <p:cTn id="9" dur="800" decel="100000" fill="hold"/>
                                        <p:tgtEl>
                                          <p:spTgt spid="24"/>
                                        </p:tgtEl>
                                        <p:attrNameLst>
                                          <p:attrName>ppt_x</p:attrName>
                                        </p:attrNameLst>
                                      </p:cBhvr>
                                      <p:tavLst>
                                        <p:tav tm="0">
                                          <p:val>
                                            <p:strVal val="#ppt_x+0.4"/>
                                          </p:val>
                                        </p:tav>
                                        <p:tav tm="100000">
                                          <p:val>
                                            <p:strVal val="#ppt_x-0.05"/>
                                          </p:val>
                                        </p:tav>
                                      </p:tavLst>
                                    </p:anim>
                                    <p:anim calcmode="lin" valueType="num">
                                      <p:cBhvr>
                                        <p:cTn id="10" dur="800" decel="100000" fill="hold"/>
                                        <p:tgtEl>
                                          <p:spTgt spid="2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800" decel="100000"/>
                                        <p:tgtEl>
                                          <p:spTgt spid="25"/>
                                        </p:tgtEl>
                                      </p:cBhvr>
                                    </p:animEffect>
                                    <p:anim calcmode="lin" valueType="num">
                                      <p:cBhvr>
                                        <p:cTn id="17" dur="800" decel="100000" fill="hold"/>
                                        <p:tgtEl>
                                          <p:spTgt spid="25"/>
                                        </p:tgtEl>
                                        <p:attrNameLst>
                                          <p:attrName>style.rotation</p:attrName>
                                        </p:attrNameLst>
                                      </p:cBhvr>
                                      <p:tavLst>
                                        <p:tav tm="0">
                                          <p:val>
                                            <p:fltVal val="-90"/>
                                          </p:val>
                                        </p:tav>
                                        <p:tav tm="100000">
                                          <p:val>
                                            <p:fltVal val="0"/>
                                          </p:val>
                                        </p:tav>
                                      </p:tavLst>
                                    </p:anim>
                                    <p:anim calcmode="lin" valueType="num">
                                      <p:cBhvr>
                                        <p:cTn id="18" dur="800" decel="100000" fill="hold"/>
                                        <p:tgtEl>
                                          <p:spTgt spid="25"/>
                                        </p:tgtEl>
                                        <p:attrNameLst>
                                          <p:attrName>ppt_x</p:attrName>
                                        </p:attrNameLst>
                                      </p:cBhvr>
                                      <p:tavLst>
                                        <p:tav tm="0">
                                          <p:val>
                                            <p:strVal val="#ppt_x+0.4"/>
                                          </p:val>
                                        </p:tav>
                                        <p:tav tm="100000">
                                          <p:val>
                                            <p:strVal val="#ppt_x-0.05"/>
                                          </p:val>
                                        </p:tav>
                                      </p:tavLst>
                                    </p:anim>
                                    <p:anim calcmode="lin" valueType="num">
                                      <p:cBhvr>
                                        <p:cTn id="19" dur="800" decel="100000" fill="hold"/>
                                        <p:tgtEl>
                                          <p:spTgt spid="25"/>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1000" fill="hold"/>
                                        <p:tgtEl>
                                          <p:spTgt spid="29"/>
                                        </p:tgtEl>
                                        <p:attrNameLst>
                                          <p:attrName>ppt_w</p:attrName>
                                        </p:attrNameLst>
                                      </p:cBhvr>
                                      <p:tavLst>
                                        <p:tav tm="0">
                                          <p:val>
                                            <p:fltVal val="0"/>
                                          </p:val>
                                        </p:tav>
                                        <p:tav tm="100000">
                                          <p:val>
                                            <p:strVal val="#ppt_w"/>
                                          </p:val>
                                        </p:tav>
                                      </p:tavLst>
                                    </p:anim>
                                    <p:anim calcmode="lin" valueType="num">
                                      <p:cBhvr>
                                        <p:cTn id="26" dur="1000" fill="hold"/>
                                        <p:tgtEl>
                                          <p:spTgt spid="29"/>
                                        </p:tgtEl>
                                        <p:attrNameLst>
                                          <p:attrName>ppt_h</p:attrName>
                                        </p:attrNameLst>
                                      </p:cBhvr>
                                      <p:tavLst>
                                        <p:tav tm="0">
                                          <p:val>
                                            <p:fltVal val="0"/>
                                          </p:val>
                                        </p:tav>
                                        <p:tav tm="100000">
                                          <p:val>
                                            <p:strVal val="#ppt_h"/>
                                          </p:val>
                                        </p:tav>
                                      </p:tavLst>
                                    </p:anim>
                                    <p:anim calcmode="lin" valueType="num">
                                      <p:cBhvr>
                                        <p:cTn id="27" dur="1000" fill="hold"/>
                                        <p:tgtEl>
                                          <p:spTgt spid="29"/>
                                        </p:tgtEl>
                                        <p:attrNameLst>
                                          <p:attrName>style.rotation</p:attrName>
                                        </p:attrNameLst>
                                      </p:cBhvr>
                                      <p:tavLst>
                                        <p:tav tm="0">
                                          <p:val>
                                            <p:fltVal val="90"/>
                                          </p:val>
                                        </p:tav>
                                        <p:tav tm="100000">
                                          <p:val>
                                            <p:fltVal val="0"/>
                                          </p:val>
                                        </p:tav>
                                      </p:tavLst>
                                    </p:anim>
                                    <p:animEffect transition="in" filter="fade">
                                      <p:cBhvr>
                                        <p:cTn id="28" dur="1000"/>
                                        <p:tgtEl>
                                          <p:spTgt spid="2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bldLvl="0" animBg="1"/>
      <p:bldP spid="2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799590" y="2649220"/>
            <a:ext cx="1847850" cy="1441450"/>
            <a:chOff x="3109494" y="1765712"/>
            <a:chExt cx="5973011" cy="3756080"/>
          </a:xfrm>
        </p:grpSpPr>
        <p:sp>
          <p:nvSpPr>
            <p:cNvPr id="6" name="椭圆 5"/>
            <p:cNvSpPr/>
            <p:nvPr/>
          </p:nvSpPr>
          <p:spPr>
            <a:xfrm>
              <a:off x="5559171" y="2928683"/>
              <a:ext cx="1000634" cy="1000634"/>
            </a:xfrm>
            <a:prstGeom prst="ellipse">
              <a:avLst/>
            </a:prstGeom>
            <a:solidFill>
              <a:schemeClr val="bg1"/>
            </a:solidFill>
            <a:ln>
              <a:noFill/>
            </a:ln>
            <a:effectLst>
              <a:outerShdw blurRad="127000" sx="102000" sy="102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graphicFrame>
          <p:nvGraphicFramePr>
            <p:cNvPr id="7" name="图表 6"/>
            <p:cNvGraphicFramePr/>
            <p:nvPr/>
          </p:nvGraphicFramePr>
          <p:xfrm>
            <a:off x="3109494" y="1765712"/>
            <a:ext cx="5973011" cy="3756080"/>
          </p:xfrm>
          <a:graphic>
            <a:graphicData uri="http://schemas.openxmlformats.org/drawingml/2006/chart">
              <c:chart xmlns:c="http://schemas.openxmlformats.org/drawingml/2006/chart" xmlns:r="http://schemas.openxmlformats.org/officeDocument/2006/relationships" r:id="rId1"/>
            </a:graphicData>
          </a:graphic>
        </p:graphicFrame>
        <p:sp>
          <p:nvSpPr>
            <p:cNvPr id="8" name="iconfont-1013-691962"/>
            <p:cNvSpPr>
              <a:spLocks noChangeAspect="1"/>
            </p:cNvSpPr>
            <p:nvPr/>
          </p:nvSpPr>
          <p:spPr bwMode="auto">
            <a:xfrm>
              <a:off x="5751862" y="3102114"/>
              <a:ext cx="609685" cy="605592"/>
            </a:xfrm>
            <a:custGeom>
              <a:avLst/>
              <a:gdLst>
                <a:gd name="T0" fmla="*/ 123 w 10240"/>
                <a:gd name="T1" fmla="*/ 8332 h 10172"/>
                <a:gd name="T2" fmla="*/ 5120 w 10240"/>
                <a:gd name="T3" fmla="*/ 10172 h 10172"/>
                <a:gd name="T4" fmla="*/ 10117 w 10240"/>
                <a:gd name="T5" fmla="*/ 8332 h 10172"/>
                <a:gd name="T6" fmla="*/ 5120 w 10240"/>
                <a:gd name="T7" fmla="*/ 3731 h 10172"/>
                <a:gd name="T8" fmla="*/ 5120 w 10240"/>
                <a:gd name="T9" fmla="*/ 0 h 10172"/>
                <a:gd name="T10" fmla="*/ 5120 w 10240"/>
                <a:gd name="T11" fmla="*/ 3731 h 10172"/>
                <a:gd name="T12" fmla="*/ 2859 w 10240"/>
                <a:gd name="T13" fmla="*/ 4546 h 10172"/>
                <a:gd name="T14" fmla="*/ 0 w 10240"/>
                <a:gd name="T15" fmla="*/ 3844 h 10172"/>
                <a:gd name="T16" fmla="*/ 7381 w 10240"/>
                <a:gd name="T17" fmla="*/ 4546 h 10172"/>
                <a:gd name="T18" fmla="*/ 10240 w 10240"/>
                <a:gd name="T19" fmla="*/ 3844 h 10172"/>
                <a:gd name="T20" fmla="*/ 7381 w 10240"/>
                <a:gd name="T21" fmla="*/ 4546 h 10172"/>
                <a:gd name="T22" fmla="*/ 7381 w 10240"/>
                <a:gd name="T23" fmla="*/ 6820 h 10172"/>
                <a:gd name="T24" fmla="*/ 10117 w 10240"/>
                <a:gd name="T25" fmla="*/ 5137 h 10172"/>
                <a:gd name="T26" fmla="*/ 2859 w 10240"/>
                <a:gd name="T27" fmla="*/ 6820 h 10172"/>
                <a:gd name="T28" fmla="*/ 123 w 10240"/>
                <a:gd name="T29" fmla="*/ 5137 h 10172"/>
                <a:gd name="T30" fmla="*/ 2859 w 10240"/>
                <a:gd name="T31" fmla="*/ 6820 h 10172"/>
                <a:gd name="T32" fmla="*/ 2859 w 10240"/>
                <a:gd name="T33" fmla="*/ 7776 h 10172"/>
                <a:gd name="T34" fmla="*/ 0 w 10240"/>
                <a:gd name="T35" fmla="*/ 7074 h 10172"/>
                <a:gd name="T36" fmla="*/ 7381 w 10240"/>
                <a:gd name="T37" fmla="*/ 7776 h 10172"/>
                <a:gd name="T38" fmla="*/ 10240 w 10240"/>
                <a:gd name="T39" fmla="*/ 7074 h 10172"/>
                <a:gd name="T40" fmla="*/ 7381 w 10240"/>
                <a:gd name="T41" fmla="*/ 7776 h 10172"/>
                <a:gd name="T42" fmla="*/ 5068 w 10240"/>
                <a:gd name="T43" fmla="*/ 8976 h 10172"/>
                <a:gd name="T44" fmla="*/ 5380 w 10240"/>
                <a:gd name="T45" fmla="*/ 8743 h 10172"/>
                <a:gd name="T46" fmla="*/ 6436 w 10240"/>
                <a:gd name="T47" fmla="*/ 8182 h 10172"/>
                <a:gd name="T48" fmla="*/ 6696 w 10240"/>
                <a:gd name="T49" fmla="*/ 6990 h 10172"/>
                <a:gd name="T50" fmla="*/ 5948 w 10240"/>
                <a:gd name="T51" fmla="*/ 6462 h 10172"/>
                <a:gd name="T52" fmla="*/ 5498 w 10240"/>
                <a:gd name="T53" fmla="*/ 5261 h 10172"/>
                <a:gd name="T54" fmla="*/ 5821 w 10240"/>
                <a:gd name="T55" fmla="*/ 5404 h 10172"/>
                <a:gd name="T56" fmla="*/ 6231 w 10240"/>
                <a:gd name="T57" fmla="*/ 5542 h 10172"/>
                <a:gd name="T58" fmla="*/ 6624 w 10240"/>
                <a:gd name="T59" fmla="*/ 5231 h 10172"/>
                <a:gd name="T60" fmla="*/ 6345 w 10240"/>
                <a:gd name="T61" fmla="*/ 4886 h 10172"/>
                <a:gd name="T62" fmla="*/ 5514 w 10240"/>
                <a:gd name="T63" fmla="*/ 4589 h 10172"/>
                <a:gd name="T64" fmla="*/ 5430 w 10240"/>
                <a:gd name="T65" fmla="*/ 4116 h 10172"/>
                <a:gd name="T66" fmla="*/ 5006 w 10240"/>
                <a:gd name="T67" fmla="*/ 4116 h 10172"/>
                <a:gd name="T68" fmla="*/ 4899 w 10240"/>
                <a:gd name="T69" fmla="*/ 4560 h 10172"/>
                <a:gd name="T70" fmla="*/ 3426 w 10240"/>
                <a:gd name="T71" fmla="*/ 5674 h 10172"/>
                <a:gd name="T72" fmla="*/ 3871 w 10240"/>
                <a:gd name="T73" fmla="*/ 6414 h 10172"/>
                <a:gd name="T74" fmla="*/ 4820 w 10240"/>
                <a:gd name="T75" fmla="*/ 6801 h 10172"/>
                <a:gd name="T76" fmla="*/ 4317 w 10240"/>
                <a:gd name="T77" fmla="*/ 7664 h 10172"/>
                <a:gd name="T78" fmla="*/ 3890 w 10240"/>
                <a:gd name="T79" fmla="*/ 7496 h 10172"/>
                <a:gd name="T80" fmla="*/ 3603 w 10240"/>
                <a:gd name="T81" fmla="*/ 8038 h 10172"/>
                <a:gd name="T82" fmla="*/ 4331 w 10240"/>
                <a:gd name="T83" fmla="*/ 8389 h 10172"/>
                <a:gd name="T84" fmla="*/ 4758 w 10240"/>
                <a:gd name="T85" fmla="*/ 8743 h 10172"/>
                <a:gd name="T86" fmla="*/ 5435 w 10240"/>
                <a:gd name="T87" fmla="*/ 7011 h 10172"/>
                <a:gd name="T88" fmla="*/ 5892 w 10240"/>
                <a:gd name="T89" fmla="*/ 7472 h 10172"/>
                <a:gd name="T90" fmla="*/ 5404 w 10240"/>
                <a:gd name="T91" fmla="*/ 7898 h 10172"/>
                <a:gd name="T92" fmla="*/ 4490 w 10240"/>
                <a:gd name="T93" fmla="*/ 5917 h 10172"/>
                <a:gd name="T94" fmla="*/ 4497 w 10240"/>
                <a:gd name="T95" fmla="*/ 5339 h 10172"/>
                <a:gd name="T96" fmla="*/ 4845 w 10240"/>
                <a:gd name="T97" fmla="*/ 6106 h 10172"/>
                <a:gd name="T98" fmla="*/ 4490 w 10240"/>
                <a:gd name="T99" fmla="*/ 5917 h 10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40" h="10172">
                  <a:moveTo>
                    <a:pt x="5120" y="9517"/>
                  </a:moveTo>
                  <a:cubicBezTo>
                    <a:pt x="2673" y="9517"/>
                    <a:pt x="630" y="9010"/>
                    <a:pt x="123" y="8332"/>
                  </a:cubicBezTo>
                  <a:cubicBezTo>
                    <a:pt x="45" y="8437"/>
                    <a:pt x="0" y="8546"/>
                    <a:pt x="0" y="8659"/>
                  </a:cubicBezTo>
                  <a:cubicBezTo>
                    <a:pt x="0" y="9494"/>
                    <a:pt x="2292" y="10172"/>
                    <a:pt x="5120" y="10172"/>
                  </a:cubicBezTo>
                  <a:cubicBezTo>
                    <a:pt x="7948" y="10172"/>
                    <a:pt x="10240" y="9494"/>
                    <a:pt x="10240" y="8659"/>
                  </a:cubicBezTo>
                  <a:cubicBezTo>
                    <a:pt x="10240" y="8546"/>
                    <a:pt x="10195" y="8437"/>
                    <a:pt x="10117" y="8332"/>
                  </a:cubicBezTo>
                  <a:cubicBezTo>
                    <a:pt x="9610" y="9010"/>
                    <a:pt x="7567" y="9517"/>
                    <a:pt x="5120" y="9517"/>
                  </a:cubicBezTo>
                  <a:close/>
                  <a:moveTo>
                    <a:pt x="5120" y="3731"/>
                  </a:moveTo>
                  <a:cubicBezTo>
                    <a:pt x="7948" y="3731"/>
                    <a:pt x="10240" y="2896"/>
                    <a:pt x="10240" y="1866"/>
                  </a:cubicBezTo>
                  <a:cubicBezTo>
                    <a:pt x="10240" y="836"/>
                    <a:pt x="7948" y="0"/>
                    <a:pt x="5120" y="0"/>
                  </a:cubicBezTo>
                  <a:cubicBezTo>
                    <a:pt x="2292" y="0"/>
                    <a:pt x="0" y="836"/>
                    <a:pt x="0" y="1866"/>
                  </a:cubicBezTo>
                  <a:cubicBezTo>
                    <a:pt x="0" y="2896"/>
                    <a:pt x="2292" y="3731"/>
                    <a:pt x="5120" y="3731"/>
                  </a:cubicBezTo>
                  <a:close/>
                  <a:moveTo>
                    <a:pt x="2859" y="5200"/>
                  </a:moveTo>
                  <a:lnTo>
                    <a:pt x="2859" y="4546"/>
                  </a:lnTo>
                  <a:cubicBezTo>
                    <a:pt x="1487" y="4346"/>
                    <a:pt x="462" y="3970"/>
                    <a:pt x="123" y="3517"/>
                  </a:cubicBezTo>
                  <a:cubicBezTo>
                    <a:pt x="45" y="3622"/>
                    <a:pt x="0" y="3731"/>
                    <a:pt x="0" y="3844"/>
                  </a:cubicBezTo>
                  <a:cubicBezTo>
                    <a:pt x="0" y="4439"/>
                    <a:pt x="1167" y="4953"/>
                    <a:pt x="2859" y="5200"/>
                  </a:cubicBezTo>
                  <a:close/>
                  <a:moveTo>
                    <a:pt x="7381" y="4546"/>
                  </a:moveTo>
                  <a:lnTo>
                    <a:pt x="7381" y="5200"/>
                  </a:lnTo>
                  <a:cubicBezTo>
                    <a:pt x="9073" y="4953"/>
                    <a:pt x="10240" y="4439"/>
                    <a:pt x="10240" y="3844"/>
                  </a:cubicBezTo>
                  <a:cubicBezTo>
                    <a:pt x="10240" y="3731"/>
                    <a:pt x="10195" y="3622"/>
                    <a:pt x="10117" y="3517"/>
                  </a:cubicBezTo>
                  <a:cubicBezTo>
                    <a:pt x="9778" y="3970"/>
                    <a:pt x="8753" y="4346"/>
                    <a:pt x="7381" y="4546"/>
                  </a:cubicBezTo>
                  <a:close/>
                  <a:moveTo>
                    <a:pt x="7381" y="6166"/>
                  </a:moveTo>
                  <a:lnTo>
                    <a:pt x="7381" y="6820"/>
                  </a:lnTo>
                  <a:cubicBezTo>
                    <a:pt x="9073" y="6573"/>
                    <a:pt x="10240" y="6060"/>
                    <a:pt x="10240" y="5464"/>
                  </a:cubicBezTo>
                  <a:cubicBezTo>
                    <a:pt x="10240" y="5352"/>
                    <a:pt x="10195" y="5242"/>
                    <a:pt x="10117" y="5137"/>
                  </a:cubicBezTo>
                  <a:cubicBezTo>
                    <a:pt x="9778" y="5590"/>
                    <a:pt x="8753" y="5966"/>
                    <a:pt x="7381" y="6166"/>
                  </a:cubicBezTo>
                  <a:close/>
                  <a:moveTo>
                    <a:pt x="2859" y="6820"/>
                  </a:moveTo>
                  <a:lnTo>
                    <a:pt x="2859" y="6166"/>
                  </a:lnTo>
                  <a:cubicBezTo>
                    <a:pt x="1487" y="5966"/>
                    <a:pt x="462" y="5590"/>
                    <a:pt x="123" y="5137"/>
                  </a:cubicBezTo>
                  <a:cubicBezTo>
                    <a:pt x="45" y="5243"/>
                    <a:pt x="0" y="5352"/>
                    <a:pt x="0" y="5464"/>
                  </a:cubicBezTo>
                  <a:cubicBezTo>
                    <a:pt x="0" y="6060"/>
                    <a:pt x="1167" y="6573"/>
                    <a:pt x="2859" y="6820"/>
                  </a:cubicBezTo>
                  <a:close/>
                  <a:moveTo>
                    <a:pt x="2859" y="8430"/>
                  </a:moveTo>
                  <a:lnTo>
                    <a:pt x="2859" y="7776"/>
                  </a:lnTo>
                  <a:cubicBezTo>
                    <a:pt x="1487" y="7576"/>
                    <a:pt x="462" y="7200"/>
                    <a:pt x="123" y="6747"/>
                  </a:cubicBezTo>
                  <a:cubicBezTo>
                    <a:pt x="45" y="6853"/>
                    <a:pt x="0" y="6962"/>
                    <a:pt x="0" y="7074"/>
                  </a:cubicBezTo>
                  <a:cubicBezTo>
                    <a:pt x="0" y="7670"/>
                    <a:pt x="1167" y="8183"/>
                    <a:pt x="2859" y="8430"/>
                  </a:cubicBezTo>
                  <a:close/>
                  <a:moveTo>
                    <a:pt x="7381" y="7776"/>
                  </a:moveTo>
                  <a:lnTo>
                    <a:pt x="7381" y="8430"/>
                  </a:lnTo>
                  <a:cubicBezTo>
                    <a:pt x="9073" y="8183"/>
                    <a:pt x="10240" y="7670"/>
                    <a:pt x="10240" y="7074"/>
                  </a:cubicBezTo>
                  <a:cubicBezTo>
                    <a:pt x="10240" y="6962"/>
                    <a:pt x="10195" y="6853"/>
                    <a:pt x="10117" y="6747"/>
                  </a:cubicBezTo>
                  <a:cubicBezTo>
                    <a:pt x="9778" y="7200"/>
                    <a:pt x="8753" y="7576"/>
                    <a:pt x="7381" y="7776"/>
                  </a:cubicBezTo>
                  <a:close/>
                  <a:moveTo>
                    <a:pt x="4856" y="8920"/>
                  </a:moveTo>
                  <a:cubicBezTo>
                    <a:pt x="4922" y="8957"/>
                    <a:pt x="4993" y="8976"/>
                    <a:pt x="5068" y="8976"/>
                  </a:cubicBezTo>
                  <a:cubicBezTo>
                    <a:pt x="5145" y="8976"/>
                    <a:pt x="5217" y="8957"/>
                    <a:pt x="5282" y="8920"/>
                  </a:cubicBezTo>
                  <a:cubicBezTo>
                    <a:pt x="5347" y="8881"/>
                    <a:pt x="5380" y="8823"/>
                    <a:pt x="5380" y="8743"/>
                  </a:cubicBezTo>
                  <a:lnTo>
                    <a:pt x="5388" y="8509"/>
                  </a:lnTo>
                  <a:cubicBezTo>
                    <a:pt x="5834" y="8481"/>
                    <a:pt x="6183" y="8372"/>
                    <a:pt x="6436" y="8182"/>
                  </a:cubicBezTo>
                  <a:cubicBezTo>
                    <a:pt x="6688" y="7993"/>
                    <a:pt x="6814" y="7742"/>
                    <a:pt x="6814" y="7430"/>
                  </a:cubicBezTo>
                  <a:cubicBezTo>
                    <a:pt x="6814" y="7258"/>
                    <a:pt x="6775" y="7112"/>
                    <a:pt x="6696" y="6990"/>
                  </a:cubicBezTo>
                  <a:cubicBezTo>
                    <a:pt x="6618" y="6868"/>
                    <a:pt x="6513" y="6764"/>
                    <a:pt x="6384" y="6678"/>
                  </a:cubicBezTo>
                  <a:cubicBezTo>
                    <a:pt x="6256" y="6592"/>
                    <a:pt x="6110" y="6520"/>
                    <a:pt x="5948" y="6462"/>
                  </a:cubicBezTo>
                  <a:cubicBezTo>
                    <a:pt x="5784" y="6404"/>
                    <a:pt x="5622" y="6352"/>
                    <a:pt x="5459" y="6304"/>
                  </a:cubicBezTo>
                  <a:lnTo>
                    <a:pt x="5498" y="5261"/>
                  </a:lnTo>
                  <a:cubicBezTo>
                    <a:pt x="5571" y="5281"/>
                    <a:pt x="5634" y="5305"/>
                    <a:pt x="5687" y="5333"/>
                  </a:cubicBezTo>
                  <a:cubicBezTo>
                    <a:pt x="5739" y="5361"/>
                    <a:pt x="5784" y="5384"/>
                    <a:pt x="5821" y="5404"/>
                  </a:cubicBezTo>
                  <a:cubicBezTo>
                    <a:pt x="5879" y="5441"/>
                    <a:pt x="5940" y="5472"/>
                    <a:pt x="6006" y="5501"/>
                  </a:cubicBezTo>
                  <a:cubicBezTo>
                    <a:pt x="6072" y="5529"/>
                    <a:pt x="6147" y="5542"/>
                    <a:pt x="6231" y="5542"/>
                  </a:cubicBezTo>
                  <a:cubicBezTo>
                    <a:pt x="6373" y="5542"/>
                    <a:pt x="6473" y="5513"/>
                    <a:pt x="6534" y="5455"/>
                  </a:cubicBezTo>
                  <a:cubicBezTo>
                    <a:pt x="6594" y="5398"/>
                    <a:pt x="6624" y="5323"/>
                    <a:pt x="6624" y="5231"/>
                  </a:cubicBezTo>
                  <a:cubicBezTo>
                    <a:pt x="6624" y="5187"/>
                    <a:pt x="6601" y="5134"/>
                    <a:pt x="6554" y="5072"/>
                  </a:cubicBezTo>
                  <a:cubicBezTo>
                    <a:pt x="6506" y="5010"/>
                    <a:pt x="6437" y="4948"/>
                    <a:pt x="6345" y="4886"/>
                  </a:cubicBezTo>
                  <a:cubicBezTo>
                    <a:pt x="6253" y="4824"/>
                    <a:pt x="6137" y="4766"/>
                    <a:pt x="5998" y="4712"/>
                  </a:cubicBezTo>
                  <a:cubicBezTo>
                    <a:pt x="5860" y="4658"/>
                    <a:pt x="5697" y="4618"/>
                    <a:pt x="5514" y="4589"/>
                  </a:cubicBezTo>
                  <a:lnTo>
                    <a:pt x="5529" y="4290"/>
                  </a:lnTo>
                  <a:cubicBezTo>
                    <a:pt x="5529" y="4214"/>
                    <a:pt x="5496" y="4156"/>
                    <a:pt x="5430" y="4116"/>
                  </a:cubicBezTo>
                  <a:cubicBezTo>
                    <a:pt x="5365" y="4076"/>
                    <a:pt x="5294" y="4056"/>
                    <a:pt x="5218" y="4056"/>
                  </a:cubicBezTo>
                  <a:cubicBezTo>
                    <a:pt x="5142" y="4056"/>
                    <a:pt x="5070" y="4076"/>
                    <a:pt x="5006" y="4116"/>
                  </a:cubicBezTo>
                  <a:cubicBezTo>
                    <a:pt x="4940" y="4156"/>
                    <a:pt x="4908" y="4214"/>
                    <a:pt x="4908" y="4290"/>
                  </a:cubicBezTo>
                  <a:lnTo>
                    <a:pt x="4899" y="4560"/>
                  </a:lnTo>
                  <a:cubicBezTo>
                    <a:pt x="4431" y="4579"/>
                    <a:pt x="4069" y="4691"/>
                    <a:pt x="3813" y="4892"/>
                  </a:cubicBezTo>
                  <a:cubicBezTo>
                    <a:pt x="3555" y="5094"/>
                    <a:pt x="3426" y="5355"/>
                    <a:pt x="3426" y="5674"/>
                  </a:cubicBezTo>
                  <a:cubicBezTo>
                    <a:pt x="3426" y="5842"/>
                    <a:pt x="3466" y="5986"/>
                    <a:pt x="3548" y="6106"/>
                  </a:cubicBezTo>
                  <a:cubicBezTo>
                    <a:pt x="3630" y="6225"/>
                    <a:pt x="3737" y="6328"/>
                    <a:pt x="3871" y="6414"/>
                  </a:cubicBezTo>
                  <a:cubicBezTo>
                    <a:pt x="4005" y="6500"/>
                    <a:pt x="4155" y="6573"/>
                    <a:pt x="4320" y="6633"/>
                  </a:cubicBezTo>
                  <a:cubicBezTo>
                    <a:pt x="4485" y="6693"/>
                    <a:pt x="4653" y="6749"/>
                    <a:pt x="4820" y="6801"/>
                  </a:cubicBezTo>
                  <a:lnTo>
                    <a:pt x="4781" y="7862"/>
                  </a:lnTo>
                  <a:cubicBezTo>
                    <a:pt x="4581" y="7814"/>
                    <a:pt x="4426" y="7748"/>
                    <a:pt x="4317" y="7664"/>
                  </a:cubicBezTo>
                  <a:cubicBezTo>
                    <a:pt x="4258" y="7624"/>
                    <a:pt x="4195" y="7587"/>
                    <a:pt x="4127" y="7553"/>
                  </a:cubicBezTo>
                  <a:cubicBezTo>
                    <a:pt x="4059" y="7519"/>
                    <a:pt x="3979" y="7501"/>
                    <a:pt x="3890" y="7496"/>
                  </a:cubicBezTo>
                  <a:cubicBezTo>
                    <a:pt x="3617" y="7496"/>
                    <a:pt x="3481" y="7590"/>
                    <a:pt x="3481" y="7778"/>
                  </a:cubicBezTo>
                  <a:cubicBezTo>
                    <a:pt x="3481" y="7874"/>
                    <a:pt x="3521" y="7961"/>
                    <a:pt x="3603" y="8038"/>
                  </a:cubicBezTo>
                  <a:cubicBezTo>
                    <a:pt x="3684" y="8117"/>
                    <a:pt x="3789" y="8184"/>
                    <a:pt x="3915" y="8242"/>
                  </a:cubicBezTo>
                  <a:cubicBezTo>
                    <a:pt x="4041" y="8300"/>
                    <a:pt x="4179" y="8349"/>
                    <a:pt x="4331" y="8389"/>
                  </a:cubicBezTo>
                  <a:cubicBezTo>
                    <a:pt x="4484" y="8429"/>
                    <a:pt x="4629" y="8459"/>
                    <a:pt x="4764" y="8479"/>
                  </a:cubicBezTo>
                  <a:lnTo>
                    <a:pt x="4758" y="8743"/>
                  </a:lnTo>
                  <a:cubicBezTo>
                    <a:pt x="4758" y="8823"/>
                    <a:pt x="4790" y="8881"/>
                    <a:pt x="4856" y="8920"/>
                  </a:cubicBezTo>
                  <a:close/>
                  <a:moveTo>
                    <a:pt x="5435" y="7011"/>
                  </a:moveTo>
                  <a:cubicBezTo>
                    <a:pt x="5571" y="7067"/>
                    <a:pt x="5681" y="7132"/>
                    <a:pt x="5766" y="7206"/>
                  </a:cubicBezTo>
                  <a:cubicBezTo>
                    <a:pt x="5850" y="7279"/>
                    <a:pt x="5892" y="7368"/>
                    <a:pt x="5892" y="7472"/>
                  </a:cubicBezTo>
                  <a:cubicBezTo>
                    <a:pt x="5892" y="7600"/>
                    <a:pt x="5848" y="7698"/>
                    <a:pt x="5762" y="7766"/>
                  </a:cubicBezTo>
                  <a:cubicBezTo>
                    <a:pt x="5675" y="7834"/>
                    <a:pt x="5556" y="7878"/>
                    <a:pt x="5404" y="7898"/>
                  </a:cubicBezTo>
                  <a:lnTo>
                    <a:pt x="5435" y="7011"/>
                  </a:lnTo>
                  <a:close/>
                  <a:moveTo>
                    <a:pt x="4490" y="5917"/>
                  </a:moveTo>
                  <a:cubicBezTo>
                    <a:pt x="4401" y="5847"/>
                    <a:pt x="4355" y="5756"/>
                    <a:pt x="4355" y="5644"/>
                  </a:cubicBezTo>
                  <a:cubicBezTo>
                    <a:pt x="4355" y="5516"/>
                    <a:pt x="4403" y="5414"/>
                    <a:pt x="4497" y="5339"/>
                  </a:cubicBezTo>
                  <a:cubicBezTo>
                    <a:pt x="4592" y="5263"/>
                    <a:pt x="4719" y="5216"/>
                    <a:pt x="4876" y="5201"/>
                  </a:cubicBezTo>
                  <a:lnTo>
                    <a:pt x="4845" y="6106"/>
                  </a:lnTo>
                  <a:cubicBezTo>
                    <a:pt x="4697" y="6050"/>
                    <a:pt x="4579" y="5987"/>
                    <a:pt x="4490" y="5917"/>
                  </a:cubicBezTo>
                  <a:close/>
                  <a:moveTo>
                    <a:pt x="4490" y="5917"/>
                  </a:moveTo>
                  <a:close/>
                </a:path>
              </a:pathLst>
            </a:custGeom>
            <a:solidFill>
              <a:srgbClr val="FFC802"/>
            </a:solidFill>
            <a:ln>
              <a:noFill/>
            </a:ln>
            <a:effectLst>
              <a:outerShdw blurRad="50800" dist="38100" dir="2700000" algn="tl" rotWithShape="0">
                <a:prstClr val="black">
                  <a:alpha val="40000"/>
                </a:prstClr>
              </a:outerShdw>
            </a:effectLst>
          </p:spPr>
        </p:sp>
      </p:grpSp>
      <p:grpSp>
        <p:nvGrpSpPr>
          <p:cNvPr id="9" name="组合 8"/>
          <p:cNvGrpSpPr/>
          <p:nvPr/>
        </p:nvGrpSpPr>
        <p:grpSpPr>
          <a:xfrm>
            <a:off x="5458673" y="1524878"/>
            <a:ext cx="4754245" cy="4345940"/>
            <a:chOff x="8692280" y="2219999"/>
            <a:chExt cx="4754245" cy="4345940"/>
          </a:xfrm>
        </p:grpSpPr>
        <p:grpSp>
          <p:nvGrpSpPr>
            <p:cNvPr id="10" name="组合 9"/>
            <p:cNvGrpSpPr/>
            <p:nvPr/>
          </p:nvGrpSpPr>
          <p:grpSpPr>
            <a:xfrm>
              <a:off x="8692280" y="2511347"/>
              <a:ext cx="405779" cy="335794"/>
              <a:chOff x="8556778" y="1731879"/>
              <a:chExt cx="738967" cy="611517"/>
            </a:xfrm>
          </p:grpSpPr>
          <p:sp>
            <p:nvSpPr>
              <p:cNvPr id="14" name="椭圆 13"/>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5" name="椭圆 14"/>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11" name="直接连接符 10"/>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2" name="矩形 11"/>
            <p:cNvSpPr/>
            <p:nvPr/>
          </p:nvSpPr>
          <p:spPr>
            <a:xfrm>
              <a:off x="8952630" y="2999779"/>
              <a:ext cx="4493895" cy="3566160"/>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2000">
                  <a:latin typeface="Open Sans" panose="020B0606030504020204" charset="0"/>
                  <a:ea typeface="Open Sans" panose="020B0606030504020204" charset="0"/>
                  <a:cs typeface="Open Sans" panose="020B0606030504020204" charset="0"/>
                </a:rPr>
                <a:t>Longer term loans might indicate higher risk, and analyzing the distribution can help in risk management.</a:t>
              </a:r>
              <a:endParaRPr lang="en-US" altLang="zh-CN" sz="2000">
                <a:latin typeface="Open Sans" panose="020B0606030504020204" charset="0"/>
                <a:ea typeface="Open Sans" panose="020B0606030504020204" charset="0"/>
                <a:cs typeface="Open Sans" panose="020B0606030504020204" charset="0"/>
              </a:endParaRPr>
            </a:p>
          </p:txBody>
        </p:sp>
        <p:sp>
          <p:nvSpPr>
            <p:cNvPr id="13" name="矩形 12"/>
            <p:cNvSpPr/>
            <p:nvPr/>
          </p:nvSpPr>
          <p:spPr>
            <a:xfrm>
              <a:off x="9189485" y="2219999"/>
              <a:ext cx="3456305" cy="626110"/>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Loan Term Versus Loan Count:</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sp>
        <p:nvSpPr>
          <p:cNvPr id="17" name="椭圆 16"/>
          <p:cNvSpPr/>
          <p:nvPr/>
        </p:nvSpPr>
        <p:spPr>
          <a:xfrm>
            <a:off x="9310319" y="4654934"/>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8" name="椭圆 17"/>
          <p:cNvSpPr/>
          <p:nvPr/>
        </p:nvSpPr>
        <p:spPr>
          <a:xfrm>
            <a:off x="7660035" y="5388698"/>
            <a:ext cx="307400" cy="307400"/>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nvGrpSpPr>
          <p:cNvPr id="19" name="组合 18"/>
          <p:cNvGrpSpPr/>
          <p:nvPr/>
        </p:nvGrpSpPr>
        <p:grpSpPr>
          <a:xfrm>
            <a:off x="464282" y="390034"/>
            <a:ext cx="3831728" cy="953135"/>
            <a:chOff x="464282" y="390034"/>
            <a:chExt cx="3831728" cy="953135"/>
          </a:xfrm>
        </p:grpSpPr>
        <p:sp>
          <p:nvSpPr>
            <p:cNvPr id="20" name="椭圆 19"/>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1" name="文本框 65"/>
            <p:cNvSpPr txBox="1"/>
            <p:nvPr/>
          </p:nvSpPr>
          <p:spPr>
            <a:xfrm>
              <a:off x="935968" y="390034"/>
              <a:ext cx="3360042" cy="953135"/>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latin typeface="Open Sans SemiBold" panose="020B0706030804020204" charset="0"/>
                  <a:ea typeface="Open Sans SemiBold" panose="020B0706030804020204" charset="0"/>
                  <a:cs typeface="Open Sans SemiBold" panose="020B0706030804020204" charset="0"/>
                  <a:sym typeface="+mn-ea"/>
                </a:rPr>
                <a:t>Risk Assessment: </a:t>
              </a:r>
              <a:endParaRPr lang="zh-CN" altLang="en-US" sz="2800" b="1">
                <a:latin typeface="Open Sans SemiBold" panose="020B0706030804020204" charset="0"/>
                <a:ea typeface="Open Sans SemiBold" panose="020B0706030804020204" charset="0"/>
                <a:cs typeface="Open Sans SemiBold" panose="020B0706030804020204" charset="0"/>
              </a:endParaRPr>
            </a:p>
            <a:p>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pic>
        <p:nvPicPr>
          <p:cNvPr id="2" name="Picture 1"/>
          <p:cNvPicPr>
            <a:picLocks noChangeAspect="1"/>
          </p:cNvPicPr>
          <p:nvPr/>
        </p:nvPicPr>
        <p:blipFill>
          <a:blip r:embed="rId2"/>
          <a:stretch>
            <a:fillRect/>
          </a:stretch>
        </p:blipFill>
        <p:spPr>
          <a:xfrm>
            <a:off x="1016635" y="1586865"/>
            <a:ext cx="3279775" cy="1892935"/>
          </a:xfrm>
          <a:prstGeom prst="rect">
            <a:avLst/>
          </a:prstGeom>
        </p:spPr>
      </p:pic>
      <p:pic>
        <p:nvPicPr>
          <p:cNvPr id="3" name="Picture 2"/>
          <p:cNvPicPr>
            <a:picLocks noChangeAspect="1"/>
          </p:cNvPicPr>
          <p:nvPr/>
        </p:nvPicPr>
        <p:blipFill>
          <a:blip r:embed="rId3"/>
          <a:stretch>
            <a:fillRect/>
          </a:stretch>
        </p:blipFill>
        <p:spPr>
          <a:xfrm>
            <a:off x="1009650" y="3479800"/>
            <a:ext cx="4855210" cy="260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282" y="390034"/>
            <a:ext cx="7321550" cy="953135"/>
            <a:chOff x="464282" y="390034"/>
            <a:chExt cx="7321550" cy="953135"/>
          </a:xfrm>
        </p:grpSpPr>
        <p:sp>
          <p:nvSpPr>
            <p:cNvPr id="3" name="椭圆 2"/>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 name="文本框 65"/>
            <p:cNvSpPr txBox="1"/>
            <p:nvPr/>
          </p:nvSpPr>
          <p:spPr>
            <a:xfrm>
              <a:off x="936087" y="390034"/>
              <a:ext cx="6849745" cy="953135"/>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Market Penetration and Growth Opportunities: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
        <p:nvSpPr>
          <p:cNvPr id="5" name="矩形 4"/>
          <p:cNvSpPr/>
          <p:nvPr/>
        </p:nvSpPr>
        <p:spPr>
          <a:xfrm>
            <a:off x="6396143" y="1811475"/>
            <a:ext cx="75782" cy="3849772"/>
          </a:xfrm>
          <a:prstGeom prst="rect">
            <a:avLst/>
          </a:prstGeom>
          <a:solidFill>
            <a:srgbClr val="F6B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grpSp>
        <p:nvGrpSpPr>
          <p:cNvPr id="6" name="组合 5"/>
          <p:cNvGrpSpPr/>
          <p:nvPr/>
        </p:nvGrpSpPr>
        <p:grpSpPr>
          <a:xfrm>
            <a:off x="6698570" y="1811475"/>
            <a:ext cx="5126315" cy="4309110"/>
            <a:chOff x="8692280" y="2477809"/>
            <a:chExt cx="5126315" cy="4309110"/>
          </a:xfrm>
        </p:grpSpPr>
        <p:grpSp>
          <p:nvGrpSpPr>
            <p:cNvPr id="7" name="组合 6"/>
            <p:cNvGrpSpPr/>
            <p:nvPr/>
          </p:nvGrpSpPr>
          <p:grpSpPr>
            <a:xfrm>
              <a:off x="8692280" y="2511347"/>
              <a:ext cx="405779" cy="335794"/>
              <a:chOff x="8556778" y="1731879"/>
              <a:chExt cx="738967" cy="611517"/>
            </a:xfrm>
          </p:grpSpPr>
          <p:sp>
            <p:nvSpPr>
              <p:cNvPr id="11" name="椭圆 10"/>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2" name="椭圆 11"/>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8" name="直接连接符 7"/>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9" name="矩形 8"/>
            <p:cNvSpPr/>
            <p:nvPr/>
          </p:nvSpPr>
          <p:spPr>
            <a:xfrm>
              <a:off x="8952630" y="3065819"/>
              <a:ext cx="4431665" cy="3721100"/>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2000">
                  <a:latin typeface="Open Sans" panose="020B0606030504020204" charset="0"/>
                  <a:ea typeface="Open Sans" panose="020B0606030504020204" charset="0"/>
                  <a:cs typeface="Open Sans" panose="020B0606030504020204" charset="0"/>
                </a:rPr>
                <a:t>Use this to identify potential markets for expansion or increased focus based on loan volume and customer nationality.</a:t>
              </a:r>
              <a:endParaRPr lang="en-US" altLang="zh-CN" sz="2000">
                <a:latin typeface="Open Sans" panose="020B0606030504020204" charset="0"/>
                <a:ea typeface="Open Sans" panose="020B0606030504020204" charset="0"/>
                <a:cs typeface="Open Sans" panose="020B0606030504020204" charset="0"/>
              </a:endParaRPr>
            </a:p>
            <a:p>
              <a:pPr algn="just" eaLnBrk="1" hangingPunct="1">
                <a:lnSpc>
                  <a:spcPct val="120000"/>
                </a:lnSpc>
                <a:spcBef>
                  <a:spcPct val="0"/>
                </a:spcBef>
              </a:pPr>
              <a:endParaRPr lang="en-US" altLang="zh-CN" sz="2000" dirty="0">
                <a:latin typeface="Open Sans" panose="020B0606030504020204" charset="0"/>
                <a:ea typeface="Open Sans" panose="020B0606030504020204" charset="0"/>
                <a:cs typeface="Open Sans" panose="020B0606030504020204" charset="0"/>
              </a:endParaRPr>
            </a:p>
          </p:txBody>
        </p:sp>
        <p:sp>
          <p:nvSpPr>
            <p:cNvPr id="10" name="矩形 9"/>
            <p:cNvSpPr/>
            <p:nvPr/>
          </p:nvSpPr>
          <p:spPr>
            <a:xfrm>
              <a:off x="9189445" y="2477809"/>
              <a:ext cx="462915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Tree Map of Nationality and Total Loan: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pic>
        <p:nvPicPr>
          <p:cNvPr id="13" name="图片 12" descr="图片包含 伞, 户外, 建筑, 绿色&#10;&#10;描述已自动生成"/>
          <p:cNvPicPr>
            <a:picLocks noChangeAspect="1"/>
          </p:cNvPicPr>
          <p:nvPr/>
        </p:nvPicPr>
        <p:blipFill rotWithShape="1">
          <a:blip r:embed="rId1">
            <a:duotone>
              <a:prstClr val="black"/>
              <a:schemeClr val="tx2">
                <a:tint val="45000"/>
                <a:satMod val="400000"/>
              </a:schemeClr>
            </a:duotone>
          </a:blip>
          <a:srcRect/>
          <a:stretch>
            <a:fillRect/>
          </a:stretch>
        </p:blipFill>
        <p:spPr>
          <a:xfrm>
            <a:off x="2454910" y="3170555"/>
            <a:ext cx="927100" cy="1131570"/>
          </a:xfrm>
          <a:prstGeom prst="teardrop">
            <a:avLst>
              <a:gd name="adj" fmla="val 0"/>
            </a:avLst>
          </a:prstGeom>
          <a:ln w="63500">
            <a:solidFill>
              <a:srgbClr val="F6BD41"/>
            </a:solidFill>
          </a:ln>
        </p:spPr>
      </p:pic>
      <p:pic>
        <p:nvPicPr>
          <p:cNvPr id="14" name="Picture 13"/>
          <p:cNvPicPr>
            <a:picLocks noChangeAspect="1"/>
          </p:cNvPicPr>
          <p:nvPr/>
        </p:nvPicPr>
        <p:blipFill>
          <a:blip r:embed="rId2"/>
          <a:stretch>
            <a:fillRect/>
          </a:stretch>
        </p:blipFill>
        <p:spPr>
          <a:xfrm>
            <a:off x="530860" y="1720215"/>
            <a:ext cx="5503545" cy="3940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282" y="390034"/>
            <a:ext cx="3831728" cy="521970"/>
            <a:chOff x="464282" y="390034"/>
            <a:chExt cx="3831728" cy="521970"/>
          </a:xfrm>
        </p:grpSpPr>
        <p:sp>
          <p:nvSpPr>
            <p:cNvPr id="3" name="椭圆 2"/>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 name="文本框 65"/>
            <p:cNvSpPr txBox="1"/>
            <p:nvPr/>
          </p:nvSpPr>
          <p:spPr>
            <a:xfrm>
              <a:off x="935968" y="390034"/>
              <a:ext cx="3360042"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en-IN" altLang="zh-CN" sz="2800">
                  <a:solidFill>
                    <a:schemeClr val="tx1"/>
                  </a:solidFill>
                  <a:effectLst/>
                  <a:latin typeface="Open Sans SemiBold" panose="020B0706030804020204" charset="0"/>
                  <a:ea typeface="Open Sans SemiBold" panose="020B0706030804020204" charset="0"/>
                  <a:cs typeface="Open Sans SemiBold" panose="020B0706030804020204" charset="0"/>
                </a:rPr>
                <a:t>conclusion :</a:t>
              </a:r>
              <a:endParaRPr lang="en-IN" altLang="zh-CN"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
        <p:nvSpPr>
          <p:cNvPr id="7" name="Text Box 6"/>
          <p:cNvSpPr txBox="1"/>
          <p:nvPr/>
        </p:nvSpPr>
        <p:spPr>
          <a:xfrm>
            <a:off x="688975" y="1268730"/>
            <a:ext cx="11187430" cy="7833995"/>
          </a:xfrm>
          <a:prstGeom prst="rect">
            <a:avLst/>
          </a:prstGeom>
          <a:noFill/>
        </p:spPr>
        <p:txBody>
          <a:bodyPr wrap="square" rtlCol="0" anchor="t">
            <a:noAutofit/>
          </a:bodyPr>
          <a:p>
            <a:pPr marL="342900" indent="-342900">
              <a:buFont typeface="Arial" panose="020B0604020202020204" pitchFamily="34" charset="0"/>
              <a:buChar char="•"/>
            </a:pPr>
            <a:r>
              <a:rPr lang="en-US" sz="2000">
                <a:latin typeface="Calibri" panose="020F0502020204030204" charset="0"/>
                <a:cs typeface="Calibri" panose="020F0502020204030204" charset="0"/>
              </a:rPr>
              <a:t>The comprehensive analysis of the bank data using the Power BI dashboard has provided crucial insights into customer demographics, loan distribution, and temporal trends, which collectively offer valuable opportunities for strategic decision-making and business enhancement. By dissecting customer behavior and preferences based on gender, nationality, property type, and loan characteristics, the bank can tailor its products and marketing strategies to better meet the needs of diverse customer segments.</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The data reveals significant trends in loan uptake by region and nationality, highlighting potential areas for focused marketing and expansion. Moreover, the insights into the popularity and success rates of joint versus individual loans, combined with performance metrics from banker activity, empower the bank to optimize its service offerings and enhance staff training and reward systems.</a:t>
            </a: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endParaRPr 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sz="2000">
                <a:latin typeface="Calibri" panose="020F0502020204030204" charset="0"/>
                <a:cs typeface="Calibri" panose="020F0502020204030204" charset="0"/>
              </a:rPr>
              <a:t>Leveraging these insights, the bank can not only refine its product offerings and adjust its risk management strategies but also capitalize on emerging market opportunities to foster growth. By implementing the recommended data-driven strategies, the bank can enhance customer satisfaction, improve operational efficiencies, and achieve sustained growth, ensuring it remains competitive in a rapidly evolving financial landscape.</a:t>
            </a:r>
            <a:endParaRPr lang="en-US" sz="20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三角形 9"/>
          <p:cNvSpPr/>
          <p:nvPr/>
        </p:nvSpPr>
        <p:spPr>
          <a:xfrm>
            <a:off x="7751630" y="0"/>
            <a:ext cx="8880740" cy="6886738"/>
          </a:xfrm>
          <a:prstGeom prst="triangle">
            <a:avLst/>
          </a:prstGeom>
          <a:gradFill>
            <a:gsLst>
              <a:gs pos="0">
                <a:srgbClr val="FAD749"/>
              </a:gs>
              <a:gs pos="100000">
                <a:srgbClr val="F6BD4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cs typeface="Open Sans ExtraBold" panose="020B0906030804020204" charset="0"/>
            </a:endParaRPr>
          </a:p>
        </p:txBody>
      </p:sp>
      <p:grpSp>
        <p:nvGrpSpPr>
          <p:cNvPr id="6" name="组合 5"/>
          <p:cNvGrpSpPr/>
          <p:nvPr/>
        </p:nvGrpSpPr>
        <p:grpSpPr>
          <a:xfrm>
            <a:off x="513379" y="1537657"/>
            <a:ext cx="2916072" cy="917555"/>
            <a:chOff x="8692280" y="2477809"/>
            <a:chExt cx="2916072" cy="917555"/>
          </a:xfrm>
        </p:grpSpPr>
        <p:grpSp>
          <p:nvGrpSpPr>
            <p:cNvPr id="7" name="组合 6"/>
            <p:cNvGrpSpPr/>
            <p:nvPr/>
          </p:nvGrpSpPr>
          <p:grpSpPr>
            <a:xfrm>
              <a:off x="8692280" y="2511347"/>
              <a:ext cx="405779" cy="335794"/>
              <a:chOff x="8556778" y="1731879"/>
              <a:chExt cx="738967" cy="611517"/>
            </a:xfrm>
          </p:grpSpPr>
          <p:sp>
            <p:nvSpPr>
              <p:cNvPr id="11" name="椭圆 10"/>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2" name="椭圆 11"/>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8" name="直接连接符 7"/>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9" name="矩形 8"/>
            <p:cNvSpPr/>
            <p:nvPr/>
          </p:nvSpPr>
          <p:spPr>
            <a:xfrm>
              <a:off x="8952370" y="2934989"/>
              <a:ext cx="2655982"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IN" altLang="en-US" sz="2000">
                  <a:latin typeface="Open Sans" panose="020B0606030504020204" charset="0"/>
                  <a:ea typeface="Open Sans" panose="020B0606030504020204" charset="0"/>
                  <a:cs typeface="Open Sans" panose="020B0606030504020204" charset="0"/>
                </a:rPr>
                <a:t>SANTOSH SG</a:t>
              </a:r>
              <a:endParaRPr lang="en-IN" altLang="en-US" sz="2000">
                <a:latin typeface="Open Sans" panose="020B0606030504020204" charset="0"/>
                <a:ea typeface="Open Sans" panose="020B0606030504020204" charset="0"/>
                <a:cs typeface="Open Sans" panose="020B0606030504020204" charset="0"/>
              </a:endParaRPr>
            </a:p>
          </p:txBody>
        </p:sp>
        <p:sp>
          <p:nvSpPr>
            <p:cNvPr id="10" name="矩形 9"/>
            <p:cNvSpPr/>
            <p:nvPr/>
          </p:nvSpPr>
          <p:spPr>
            <a:xfrm>
              <a:off x="9189445" y="2477809"/>
              <a:ext cx="91440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ltLang="zh-CN" b="1">
                  <a:latin typeface="Open Sans SemiBold" panose="020B0706030804020204" charset="0"/>
                  <a:ea typeface="Open Sans SemiBold" panose="020B0706030804020204" charset="0"/>
                  <a:cs typeface="Open Sans SemiBold" panose="020B0706030804020204" charset="0"/>
                </a:rPr>
                <a:t>NAME</a:t>
              </a:r>
              <a:r>
                <a:rPr lang="zh-CN" altLang="en-US" b="1">
                  <a:latin typeface="Open Sans SemiBold" panose="020B0706030804020204" charset="0"/>
                  <a:ea typeface="Open Sans SemiBold" panose="020B0706030804020204" charset="0"/>
                  <a:cs typeface="Open Sans SemiBold" panose="020B0706030804020204" charset="0"/>
                </a:rPr>
                <a: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nvGrpSpPr>
          <p:cNvPr id="13" name="组合 12"/>
          <p:cNvGrpSpPr/>
          <p:nvPr/>
        </p:nvGrpSpPr>
        <p:grpSpPr>
          <a:xfrm>
            <a:off x="4958953" y="1537657"/>
            <a:ext cx="2916072" cy="880725"/>
            <a:chOff x="8692280" y="2477809"/>
            <a:chExt cx="2916072" cy="880725"/>
          </a:xfrm>
        </p:grpSpPr>
        <p:grpSp>
          <p:nvGrpSpPr>
            <p:cNvPr id="14" name="组合 13"/>
            <p:cNvGrpSpPr/>
            <p:nvPr/>
          </p:nvGrpSpPr>
          <p:grpSpPr>
            <a:xfrm>
              <a:off x="8692280" y="2511347"/>
              <a:ext cx="405779" cy="335794"/>
              <a:chOff x="8556778" y="1731879"/>
              <a:chExt cx="738967" cy="611517"/>
            </a:xfrm>
          </p:grpSpPr>
          <p:sp>
            <p:nvSpPr>
              <p:cNvPr id="18" name="椭圆 17"/>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9" name="椭圆 18"/>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15" name="直接连接符 14"/>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6" name="矩形 15"/>
            <p:cNvSpPr/>
            <p:nvPr/>
          </p:nvSpPr>
          <p:spPr>
            <a:xfrm>
              <a:off x="8952370" y="2934989"/>
              <a:ext cx="2655982" cy="4235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IN" altLang="en-US" sz="1800">
                  <a:latin typeface="Open Sans" panose="020B0606030504020204" charset="0"/>
                  <a:ea typeface="Open Sans" panose="020B0606030504020204" charset="0"/>
                  <a:cs typeface="Open Sans" panose="020B0606030504020204" charset="0"/>
                </a:rPr>
                <a:t>6361315309</a:t>
              </a:r>
              <a:endParaRPr lang="en-IN" altLang="en-US" sz="1800">
                <a:latin typeface="Open Sans" panose="020B0606030504020204" charset="0"/>
                <a:ea typeface="Open Sans" panose="020B0606030504020204" charset="0"/>
                <a:cs typeface="Open Sans" panose="020B0606030504020204" charset="0"/>
              </a:endParaRPr>
            </a:p>
          </p:txBody>
        </p:sp>
        <p:sp>
          <p:nvSpPr>
            <p:cNvPr id="17" name="矩形 16"/>
            <p:cNvSpPr/>
            <p:nvPr/>
          </p:nvSpPr>
          <p:spPr>
            <a:xfrm>
              <a:off x="9189485" y="2477809"/>
              <a:ext cx="218249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zh-CN" b="1">
                  <a:latin typeface="Open Sans SemiBold" panose="020B0706030804020204" charset="0"/>
                  <a:ea typeface="Open Sans SemiBold" panose="020B0706030804020204" charset="0"/>
                  <a:cs typeface="Open Sans SemiBold" panose="020B0706030804020204" charset="0"/>
                </a:rPr>
                <a:t>PHONE</a:t>
              </a:r>
              <a:endParaRPr lang="en-IN" altLang="zh-CN" b="1">
                <a:latin typeface="Open Sans SemiBold" panose="020B0706030804020204" charset="0"/>
                <a:ea typeface="Open Sans SemiBold" panose="020B0706030804020204" charset="0"/>
                <a:cs typeface="Open Sans SemiBold" panose="020B0706030804020204" charset="0"/>
              </a:endParaRPr>
            </a:p>
          </p:txBody>
        </p:sp>
      </p:grpSp>
      <p:grpSp>
        <p:nvGrpSpPr>
          <p:cNvPr id="20" name="组合 19"/>
          <p:cNvGrpSpPr/>
          <p:nvPr/>
        </p:nvGrpSpPr>
        <p:grpSpPr>
          <a:xfrm>
            <a:off x="513379" y="3443369"/>
            <a:ext cx="3738880" cy="843280"/>
            <a:chOff x="8692280" y="2477809"/>
            <a:chExt cx="3738880" cy="843280"/>
          </a:xfrm>
        </p:grpSpPr>
        <p:grpSp>
          <p:nvGrpSpPr>
            <p:cNvPr id="21" name="组合 20"/>
            <p:cNvGrpSpPr/>
            <p:nvPr/>
          </p:nvGrpSpPr>
          <p:grpSpPr>
            <a:xfrm>
              <a:off x="8692280" y="2511347"/>
              <a:ext cx="405779" cy="335794"/>
              <a:chOff x="8556778" y="1731879"/>
              <a:chExt cx="738967" cy="611517"/>
            </a:xfrm>
          </p:grpSpPr>
          <p:sp>
            <p:nvSpPr>
              <p:cNvPr id="25" name="椭圆 24"/>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6" name="椭圆 25"/>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22" name="直接连接符 21"/>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23" name="矩形 22"/>
            <p:cNvSpPr/>
            <p:nvPr/>
          </p:nvSpPr>
          <p:spPr>
            <a:xfrm>
              <a:off x="8952630" y="2935009"/>
              <a:ext cx="3478530" cy="3860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IN" altLang="en-US" sz="1600">
                  <a:latin typeface="Open Sans" panose="020B0606030504020204" charset="0"/>
                  <a:ea typeface="Open Sans" panose="020B0606030504020204" charset="0"/>
                  <a:cs typeface="Open Sans" panose="020B0606030504020204" charset="0"/>
                </a:rPr>
                <a:t>santoshgowdru15@gmail.com</a:t>
              </a:r>
              <a:endParaRPr lang="en-IN" altLang="en-US" sz="1600">
                <a:latin typeface="Open Sans" panose="020B0606030504020204" charset="0"/>
                <a:ea typeface="Open Sans" panose="020B0606030504020204" charset="0"/>
                <a:cs typeface="Open Sans" panose="020B0606030504020204" charset="0"/>
              </a:endParaRPr>
            </a:p>
          </p:txBody>
        </p:sp>
        <p:sp>
          <p:nvSpPr>
            <p:cNvPr id="24" name="矩形 23"/>
            <p:cNvSpPr/>
            <p:nvPr/>
          </p:nvSpPr>
          <p:spPr>
            <a:xfrm>
              <a:off x="9189445" y="2477809"/>
              <a:ext cx="80137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ltLang="zh-CN" b="1">
                  <a:latin typeface="Open Sans SemiBold" panose="020B0706030804020204" charset="0"/>
                  <a:ea typeface="Open Sans SemiBold" panose="020B0706030804020204" charset="0"/>
                  <a:cs typeface="Open Sans SemiBold" panose="020B0706030804020204" charset="0"/>
                </a:rPr>
                <a:t>MAIL</a:t>
              </a:r>
              <a:r>
                <a:rPr lang="zh-CN" altLang="en-US" b="1">
                  <a:latin typeface="Open Sans SemiBold" panose="020B0706030804020204" charset="0"/>
                  <a:ea typeface="Open Sans SemiBold" panose="020B0706030804020204" charset="0"/>
                  <a:cs typeface="Open Sans SemiBold" panose="020B0706030804020204" charset="0"/>
                </a:rPr>
                <a: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nvGrpSpPr>
          <p:cNvPr id="27" name="组合 26"/>
          <p:cNvGrpSpPr/>
          <p:nvPr/>
        </p:nvGrpSpPr>
        <p:grpSpPr>
          <a:xfrm>
            <a:off x="4958953" y="3443369"/>
            <a:ext cx="3683000" cy="1064895"/>
            <a:chOff x="8692280" y="2477809"/>
            <a:chExt cx="3683000" cy="1064895"/>
          </a:xfrm>
        </p:grpSpPr>
        <p:grpSp>
          <p:nvGrpSpPr>
            <p:cNvPr id="28" name="组合 27"/>
            <p:cNvGrpSpPr/>
            <p:nvPr/>
          </p:nvGrpSpPr>
          <p:grpSpPr>
            <a:xfrm>
              <a:off x="8692280" y="2511347"/>
              <a:ext cx="405779" cy="335794"/>
              <a:chOff x="8556778" y="1731879"/>
              <a:chExt cx="738967" cy="611517"/>
            </a:xfrm>
          </p:grpSpPr>
          <p:sp>
            <p:nvSpPr>
              <p:cNvPr id="32" name="椭圆 31"/>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33" name="椭圆 32"/>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29" name="直接连接符 28"/>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30" name="矩形 29"/>
            <p:cNvSpPr/>
            <p:nvPr/>
          </p:nvSpPr>
          <p:spPr>
            <a:xfrm>
              <a:off x="8952630" y="2935009"/>
              <a:ext cx="3422650" cy="6076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400">
                  <a:latin typeface="Open Sans" panose="020B0606030504020204" charset="0"/>
                  <a:ea typeface="Open Sans" panose="020B0606030504020204" charset="0"/>
                  <a:cs typeface="Open Sans" panose="020B0606030504020204" charset="0"/>
                </a:rPr>
                <a:t>www.linkedin.com/in/santosh-gowdru-68722b306</a:t>
              </a:r>
              <a:endParaRPr lang="en-US" altLang="zh-CN" sz="1400">
                <a:latin typeface="Open Sans" panose="020B0606030504020204" charset="0"/>
                <a:ea typeface="Open Sans" panose="020B0606030504020204" charset="0"/>
                <a:cs typeface="Open Sans" panose="020B0606030504020204" charset="0"/>
              </a:endParaRPr>
            </a:p>
          </p:txBody>
        </p:sp>
        <p:sp>
          <p:nvSpPr>
            <p:cNvPr id="31" name="矩形 30"/>
            <p:cNvSpPr/>
            <p:nvPr/>
          </p:nvSpPr>
          <p:spPr>
            <a:xfrm>
              <a:off x="9189445" y="2477809"/>
              <a:ext cx="113411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ltLang="zh-CN" b="1">
                  <a:latin typeface="Open Sans SemiBold" panose="020B0706030804020204" charset="0"/>
                  <a:ea typeface="Open Sans SemiBold" panose="020B0706030804020204" charset="0"/>
                  <a:cs typeface="Open Sans SemiBold" panose="020B0706030804020204" charset="0"/>
                </a:rPr>
                <a:t>linkedin</a:t>
              </a:r>
              <a:r>
                <a:rPr lang="zh-CN" altLang="en-US" b="1">
                  <a:latin typeface="Open Sans SemiBold" panose="020B0706030804020204" charset="0"/>
                  <a:ea typeface="Open Sans SemiBold" panose="020B0706030804020204" charset="0"/>
                  <a:cs typeface="Open Sans SemiBold" panose="020B0706030804020204" charset="0"/>
                </a:rPr>
                <a: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sp>
        <p:nvSpPr>
          <p:cNvPr id="34" name="椭圆 33"/>
          <p:cNvSpPr/>
          <p:nvPr/>
        </p:nvSpPr>
        <p:spPr>
          <a:xfrm>
            <a:off x="6153145" y="5787440"/>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35" name="椭圆 34"/>
          <p:cNvSpPr/>
          <p:nvPr/>
        </p:nvSpPr>
        <p:spPr>
          <a:xfrm>
            <a:off x="3093116" y="5479975"/>
            <a:ext cx="307400" cy="307400"/>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nvGrpSpPr>
          <p:cNvPr id="36" name="组合 35"/>
          <p:cNvGrpSpPr/>
          <p:nvPr/>
        </p:nvGrpSpPr>
        <p:grpSpPr>
          <a:xfrm>
            <a:off x="464282" y="390034"/>
            <a:ext cx="4900295" cy="521970"/>
            <a:chOff x="464282" y="390034"/>
            <a:chExt cx="4900295" cy="521970"/>
          </a:xfrm>
        </p:grpSpPr>
        <p:sp>
          <p:nvSpPr>
            <p:cNvPr id="37" name="椭圆 36"/>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38" name="文本框 65"/>
            <p:cNvSpPr txBox="1"/>
            <p:nvPr/>
          </p:nvSpPr>
          <p:spPr>
            <a:xfrm>
              <a:off x="936087" y="390034"/>
              <a:ext cx="4428490"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en-IN" altLang="zh-CN" sz="2800">
                  <a:solidFill>
                    <a:schemeClr val="tx1"/>
                  </a:solidFill>
                  <a:effectLst/>
                  <a:latin typeface="Open Sans SemiBold" panose="020B0706030804020204" charset="0"/>
                  <a:ea typeface="Open Sans SemiBold" panose="020B0706030804020204" charset="0"/>
                  <a:cs typeface="Open Sans SemiBold" panose="020B0706030804020204" charset="0"/>
                </a:rPr>
                <a:t>THANK YOU</a:t>
              </a:r>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698630" y="-2192267"/>
            <a:ext cx="8216714" cy="7952815"/>
            <a:chOff x="6449082" y="-2009213"/>
            <a:chExt cx="8216714" cy="7952815"/>
          </a:xfrm>
        </p:grpSpPr>
        <p:sp>
          <p:nvSpPr>
            <p:cNvPr id="7" name="椭圆 6"/>
            <p:cNvSpPr/>
            <p:nvPr/>
          </p:nvSpPr>
          <p:spPr>
            <a:xfrm>
              <a:off x="6449082" y="-2009213"/>
              <a:ext cx="7952815" cy="7952815"/>
            </a:xfrm>
            <a:prstGeom prst="ellipse">
              <a:avLst/>
            </a:prstGeom>
            <a:gradFill>
              <a:gsLst>
                <a:gs pos="0">
                  <a:srgbClr val="FAD749"/>
                </a:gs>
                <a:gs pos="100000">
                  <a:srgbClr val="F5B52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pic>
          <p:nvPicPr>
            <p:cNvPr id="10" name="图片 9" descr="图片包含 伞, 户外, 建筑, 绿色&#10;&#10;描述已自动生成"/>
            <p:cNvPicPr>
              <a:picLocks noChangeAspect="1"/>
            </p:cNvPicPr>
            <p:nvPr/>
          </p:nvPicPr>
          <p:blipFill rotWithShape="1">
            <a:blip r:embed="rId1">
              <a:duotone>
                <a:prstClr val="black"/>
                <a:schemeClr val="tx2">
                  <a:tint val="45000"/>
                  <a:satMod val="400000"/>
                </a:schemeClr>
              </a:duotone>
            </a:blip>
            <a:srcRect/>
            <a:stretch>
              <a:fillRect/>
            </a:stretch>
          </p:blipFill>
          <p:spPr>
            <a:xfrm>
              <a:off x="7207160" y="-1896035"/>
              <a:ext cx="7458636" cy="7458636"/>
            </a:xfrm>
            <a:prstGeom prst="ellipse">
              <a:avLst/>
            </a:prstGeom>
          </p:spPr>
        </p:pic>
      </p:grpSp>
      <p:grpSp>
        <p:nvGrpSpPr>
          <p:cNvPr id="25" name="组合 24"/>
          <p:cNvGrpSpPr/>
          <p:nvPr/>
        </p:nvGrpSpPr>
        <p:grpSpPr>
          <a:xfrm>
            <a:off x="741639" y="1400168"/>
            <a:ext cx="5326896" cy="3229988"/>
            <a:chOff x="919151" y="921196"/>
            <a:chExt cx="5326896" cy="3229988"/>
          </a:xfrm>
        </p:grpSpPr>
        <p:sp>
          <p:nvSpPr>
            <p:cNvPr id="17" name="矩形: 圆角 16"/>
            <p:cNvSpPr/>
            <p:nvPr/>
          </p:nvSpPr>
          <p:spPr>
            <a:xfrm>
              <a:off x="919151" y="2642325"/>
              <a:ext cx="5326896" cy="338554"/>
            </a:xfrm>
            <a:prstGeom prst="roundRect">
              <a:avLst>
                <a:gd name="adj" fmla="val 50000"/>
              </a:avLst>
            </a:prstGeom>
            <a:gradFill>
              <a:gsLst>
                <a:gs pos="100000">
                  <a:srgbClr val="FFC000"/>
                </a:gs>
                <a:gs pos="0">
                  <a:srgbClr val="FAD74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sp>
          <p:nvSpPr>
            <p:cNvPr id="18" name="文本框 7"/>
            <p:cNvSpPr txBox="1"/>
            <p:nvPr/>
          </p:nvSpPr>
          <p:spPr>
            <a:xfrm>
              <a:off x="919151" y="1588381"/>
              <a:ext cx="5326896" cy="922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a:ln>
                    <a:noFill/>
                  </a:ln>
                  <a:gradFill>
                    <a:gsLst>
                      <a:gs pos="0">
                        <a:srgbClr val="FAD749"/>
                      </a:gs>
                      <a:gs pos="100000">
                        <a:srgbClr val="F5B527"/>
                      </a:gs>
                    </a:gsLst>
                    <a:lin ang="8100000" scaled="0"/>
                  </a:gradFill>
                  <a:effectLst>
                    <a:innerShdw blurRad="63500" dist="50800" dir="13500000">
                      <a:prstClr val="black">
                        <a:alpha val="50000"/>
                      </a:prstClr>
                    </a:innerShdw>
                  </a:effectLst>
                  <a:uLnTx/>
                  <a:uFillTx/>
                  <a:latin typeface="Open Sans SemiBold" panose="020B0706030804020204" charset="0"/>
                  <a:ea typeface="Open Sans SemiBold" panose="020B0706030804020204" charset="0"/>
                  <a:cs typeface="Open Sans SemiBold" panose="020B0706030804020204" charset="0"/>
                </a:rPr>
                <a:t>departmental quarter</a:t>
              </a:r>
              <a:endParaRPr kumimoji="0" lang="zh-CN" altLang="en-US" sz="5400" b="1" i="0" u="none" strike="noStrike" kern="1200" cap="none" spc="0" normalizeH="0" baseline="0" noProof="0" dirty="0">
                <a:ln>
                  <a:noFill/>
                </a:ln>
                <a:gradFill>
                  <a:gsLst>
                    <a:gs pos="0">
                      <a:srgbClr val="FAD749"/>
                    </a:gs>
                    <a:gs pos="100000">
                      <a:srgbClr val="F5B527"/>
                    </a:gs>
                  </a:gsLst>
                  <a:lin ang="8100000" scaled="0"/>
                </a:gradFill>
                <a:effectLst>
                  <a:innerShdw blurRad="63500" dist="50800" dir="13500000">
                    <a:prstClr val="black">
                      <a:alpha val="50000"/>
                    </a:prstClr>
                  </a:innerShdw>
                </a:effectLst>
                <a:uLnTx/>
                <a:uFillTx/>
                <a:latin typeface="Open Sans SemiBold" panose="020B0706030804020204" charset="0"/>
                <a:ea typeface="Open Sans SemiBold" panose="020B0706030804020204" charset="0"/>
                <a:cs typeface="Open Sans SemiBold" panose="020B0706030804020204" charset="0"/>
              </a:endParaRPr>
            </a:p>
          </p:txBody>
        </p:sp>
        <p:sp>
          <p:nvSpPr>
            <p:cNvPr id="19" name="Synergistically utilize technically sound portals with frictionless chains. Dramatically customize…"/>
            <p:cNvSpPr txBox="1"/>
            <p:nvPr/>
          </p:nvSpPr>
          <p:spPr>
            <a:xfrm>
              <a:off x="1024979" y="2398781"/>
              <a:ext cx="5118720" cy="230505"/>
            </a:xfrm>
            <a:prstGeom prst="rect">
              <a:avLst/>
            </a:prstGeom>
            <a:ln w="12700">
              <a:miter lim="400000"/>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defTabSz="412750" hangingPunct="0">
                <a:lnSpc>
                  <a:spcPct val="150000"/>
                </a:lnSpc>
                <a:defRPr sz="2000" b="0">
                  <a:solidFill>
                    <a:srgbClr val="1C1F25"/>
                  </a:solidFill>
                  <a:latin typeface="Roboto Bold"/>
                  <a:ea typeface="Roboto Bold"/>
                  <a:cs typeface="Roboto Bold"/>
                  <a:sym typeface="Roboto Bold"/>
                </a:defRPr>
              </a:pPr>
              <a:r>
                <a:rPr lang="en-US" altLang="zh-CN" sz="1000" kern="0">
                  <a:solidFill>
                    <a:schemeClr val="tx1">
                      <a:lumMod val="85000"/>
                      <a:lumOff val="15000"/>
                    </a:schemeClr>
                  </a:solidFill>
                  <a:latin typeface="Open Sans" panose="020B0606030504020204" charset="0"/>
                  <a:ea typeface="Open Sans" panose="020B0606030504020204" charset="0"/>
                  <a:cs typeface="Open Sans" panose="020B0606030504020204" charset="0"/>
                  <a:sym typeface="Open Sans ExtraBold" panose="020B0906030804020204" charset="0"/>
                </a:rPr>
                <a:t>Summarize</a:t>
              </a:r>
              <a:endParaRPr lang="en-US" altLang="zh-CN" sz="1000" kern="0" dirty="0">
                <a:solidFill>
                  <a:schemeClr val="tx1">
                    <a:lumMod val="85000"/>
                    <a:lumOff val="15000"/>
                  </a:schemeClr>
                </a:solidFill>
                <a:latin typeface="Open Sans" panose="020B0606030504020204" charset="0"/>
                <a:ea typeface="Open Sans" panose="020B0606030504020204" charset="0"/>
                <a:cs typeface="Open Sans" panose="020B0606030504020204" charset="0"/>
                <a:sym typeface="Open Sans ExtraBold" panose="020B0906030804020204" charset="0"/>
              </a:endParaRPr>
            </a:p>
          </p:txBody>
        </p:sp>
        <p:sp>
          <p:nvSpPr>
            <p:cNvPr id="20" name="文本框 23"/>
            <p:cNvSpPr txBox="1"/>
            <p:nvPr/>
          </p:nvSpPr>
          <p:spPr>
            <a:xfrm>
              <a:off x="919151" y="3229164"/>
              <a:ext cx="2338190" cy="922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50000"/>
                </a:lnSpc>
                <a:spcBef>
                  <a:spcPts val="0"/>
                </a:spcBef>
                <a:spcAft>
                  <a:spcPts val="0"/>
                </a:spcAft>
                <a:buClrTx/>
                <a:buSzTx/>
                <a:buFontTx/>
                <a:buNone/>
                <a:defRPr/>
              </a:pPr>
              <a:r>
                <a:rPr kumimoji="0" lang="zh-CN" altLang="en-US"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report</a:t>
              </a:r>
              <a:r>
                <a:rPr lang="zh-CN" altLang="en-US" b="1" dirty="0">
                  <a:solidFill>
                    <a:schemeClr val="tx1">
                      <a:lumMod val="85000"/>
                      <a:lumOff val="15000"/>
                    </a:schemeClr>
                  </a:solidFill>
                  <a:latin typeface="Open Sans SemiBold" panose="020B0706030804020204" charset="0"/>
                  <a:ea typeface="Open Sans SemiBold" panose="020B0706030804020204" charset="0"/>
                  <a:cs typeface="Open Sans SemiBold" panose="020B0706030804020204" charset="0"/>
                </a:rPr>
                <a:t>PERSONAL YEAR-END SUMMARY REPORT</a:t>
              </a:r>
              <a:r>
                <a:rPr lang="zh-CN" altLang="en-US" b="1">
                  <a:solidFill>
                    <a:schemeClr val="tx1">
                      <a:lumMod val="85000"/>
                      <a:lumOff val="15000"/>
                    </a:schemeClr>
                  </a:solidFill>
                  <a:latin typeface="Open Sans SemiBold" panose="020B0706030804020204" charset="0"/>
                  <a:ea typeface="Open Sans SemiBold" panose="020B0706030804020204" charset="0"/>
                  <a:cs typeface="Open Sans SemiBold" panose="020B0706030804020204" charset="0"/>
                </a:rPr>
                <a:t>Reported by:</a:t>
              </a:r>
              <a:r>
                <a:rPr kumimoji="0" lang="en-US" altLang="zh-CN" b="1" u="none" strike="noStrike" kern="1200" cap="none" spc="0" normalizeH="0" baseline="0" noProof="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rice husk</a:t>
              </a:r>
              <a:endParaRPr kumimoji="0" lang="en-US" altLang="zh-CN" b="1" u="none" strike="noStrike" kern="1200" cap="none" spc="0" normalizeH="0" baseline="0" noProof="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endParaRPr>
            </a:p>
            <a:p>
              <a:pPr marL="0" marR="0" lvl="0" indent="0" defTabSz="457200" rtl="0" eaLnBrk="1" fontAlgn="auto" latinLnBrk="0" hangingPunct="1">
                <a:lnSpc>
                  <a:spcPct val="150000"/>
                </a:lnSpc>
                <a:spcBef>
                  <a:spcPts val="0"/>
                </a:spcBef>
                <a:spcAft>
                  <a:spcPts val="0"/>
                </a:spcAft>
                <a:buClrTx/>
                <a:buSzTx/>
                <a:buFontTx/>
                <a:buNone/>
                <a:defRPr/>
              </a:pPr>
              <a:r>
                <a:rPr kumimoji="0" lang="en-US" altLang="zh-CN" b="1" u="none" strike="noStrike" kern="1200" cap="none" spc="0" normalizeH="0" baseline="0" noProof="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Son</a:t>
              </a:r>
              <a:r>
                <a:rPr kumimoji="0" lang="en-US" altLang="zh-CN"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20XX</a:t>
              </a:r>
              <a:r>
                <a:rPr lang="zh-CN" altLang="en-US" b="1" dirty="0">
                  <a:solidFill>
                    <a:schemeClr val="tx1">
                      <a:lumMod val="85000"/>
                      <a:lumOff val="15000"/>
                    </a:schemeClr>
                  </a:solidFill>
                  <a:latin typeface="Open Sans SemiBold" panose="020B0706030804020204" charset="0"/>
                  <a:ea typeface="Open Sans SemiBold" panose="020B0706030804020204" charset="0"/>
                  <a:cs typeface="Open Sans SemiBold" panose="020B0706030804020204" charset="0"/>
                </a:rPr>
                <a:t>Year</a:t>
              </a:r>
              <a:r>
                <a:rPr kumimoji="0" lang="en-US" altLang="zh-CN"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XX</a:t>
              </a:r>
              <a:r>
                <a:rPr kumimoji="0" lang="zh-CN" altLang="en-US"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rPr>
                <a:t>moon</a:t>
              </a:r>
              <a:endParaRPr kumimoji="0" lang="zh-CN" altLang="en-US" b="1" u="none" strike="noStrike" kern="1200" cap="none" spc="0" normalizeH="0" baseline="0" noProof="0" dirty="0">
                <a:ln>
                  <a:noFill/>
                </a:ln>
                <a:solidFill>
                  <a:schemeClr val="tx1">
                    <a:lumMod val="85000"/>
                    <a:lumOff val="15000"/>
                  </a:schemeClr>
                </a:solidFill>
                <a:uLnTx/>
                <a:uFillTx/>
                <a:latin typeface="Open Sans SemiBold" panose="020B0706030804020204" charset="0"/>
                <a:ea typeface="Open Sans SemiBold" panose="020B0706030804020204" charset="0"/>
                <a:cs typeface="Open Sans SemiBold" panose="020B0706030804020204" charset="0"/>
              </a:endParaRPr>
            </a:p>
          </p:txBody>
        </p:sp>
        <p:sp>
          <p:nvSpPr>
            <p:cNvPr id="21" name="文本框 13"/>
            <p:cNvSpPr txBox="1"/>
            <p:nvPr/>
          </p:nvSpPr>
          <p:spPr>
            <a:xfrm>
              <a:off x="1427681" y="2642325"/>
              <a:ext cx="4194811"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1600" spc="300">
                  <a:solidFill>
                    <a:schemeClr val="bg1"/>
                  </a:solidFill>
                  <a:effectLst>
                    <a:outerShdw blurRad="50800" dist="38100" dir="2700000" algn="tl" rotWithShape="0">
                      <a:prstClr val="black">
                        <a:alpha val="40000"/>
                      </a:prstClr>
                    </a:outerShdw>
                  </a:effectLst>
                  <a:latin typeface="Open Sans SemiBold" panose="020B0706030804020204" charset="0"/>
                  <a:ea typeface="Open Sans SemiBold" panose="020B0706030804020204" charset="0"/>
                  <a:cs typeface="Open Sans SemiBold" panose="020B0706030804020204" charset="0"/>
                  <a:sym typeface="+mn-lt"/>
                </a:rPr>
                <a:t>XX</a:t>
              </a:r>
              <a:r>
                <a:rPr kumimoji="0" lang="zh-CN" altLang="en-US" sz="1600" b="0" i="0" u="none" strike="noStrike" kern="1200" cap="none" spc="300" normalizeH="0" baseline="0" noProof="0">
                  <a:ln>
                    <a:noFill/>
                  </a:ln>
                  <a:solidFill>
                    <a:schemeClr val="bg1"/>
                  </a:solidFill>
                  <a:effectLst>
                    <a:outerShdw blurRad="50800" dist="38100" dir="2700000" algn="tl" rotWithShape="0">
                      <a:prstClr val="black">
                        <a:alpha val="40000"/>
                      </a:prstClr>
                    </a:outerShdw>
                  </a:effectLst>
                  <a:uLnTx/>
                  <a:uFillTx/>
                  <a:latin typeface="Open Sans SemiBold" panose="020B0706030804020204" charset="0"/>
                  <a:ea typeface="Open Sans SemiBold" panose="020B0706030804020204" charset="0"/>
                  <a:cs typeface="Open Sans SemiBold" panose="020B0706030804020204" charset="0"/>
                  <a:sym typeface="+mn-lt"/>
                </a:rPr>
                <a:t>day</a:t>
              </a:r>
              <a:endParaRPr kumimoji="0" lang="en-US" sz="1600" b="0" i="0" u="none" strike="noStrike" kern="1200" cap="none" spc="300" normalizeH="0" baseline="0" noProof="0" dirty="0">
                <a:ln>
                  <a:noFill/>
                </a:ln>
                <a:solidFill>
                  <a:schemeClr val="bg1"/>
                </a:solidFill>
                <a:effectLst>
                  <a:outerShdw blurRad="50800" dist="38100" dir="2700000" algn="tl" rotWithShape="0">
                    <a:prstClr val="black">
                      <a:alpha val="40000"/>
                    </a:prstClr>
                  </a:outerShdw>
                </a:effectLst>
                <a:uLnTx/>
                <a:uFillTx/>
                <a:latin typeface="Open Sans SemiBold" panose="020B0706030804020204" charset="0"/>
                <a:ea typeface="Open Sans SemiBold" panose="020B0706030804020204" charset="0"/>
                <a:cs typeface="Open Sans SemiBold" panose="020B0706030804020204" charset="0"/>
                <a:sym typeface="+mn-lt"/>
              </a:endParaRPr>
            </a:p>
          </p:txBody>
        </p:sp>
        <p:grpSp>
          <p:nvGrpSpPr>
            <p:cNvPr id="12" name="组合 11"/>
            <p:cNvGrpSpPr/>
            <p:nvPr/>
          </p:nvGrpSpPr>
          <p:grpSpPr>
            <a:xfrm>
              <a:off x="919151" y="921196"/>
              <a:ext cx="2162810" cy="338455"/>
              <a:chOff x="1683" y="1934"/>
              <a:chExt cx="3406" cy="533"/>
            </a:xfrm>
          </p:grpSpPr>
          <p:sp>
            <p:nvSpPr>
              <p:cNvPr id="13" name="矩形: 圆角 12"/>
              <p:cNvSpPr/>
              <p:nvPr/>
            </p:nvSpPr>
            <p:spPr>
              <a:xfrm>
                <a:off x="1683" y="1934"/>
                <a:ext cx="3406" cy="533"/>
              </a:xfrm>
              <a:prstGeom prst="roundRect">
                <a:avLst>
                  <a:gd name="adj" fmla="val 50000"/>
                </a:avLst>
              </a:prstGeom>
              <a:gradFill>
                <a:gsLst>
                  <a:gs pos="100000">
                    <a:srgbClr val="FFC000"/>
                  </a:gs>
                  <a:gs pos="0">
                    <a:srgbClr val="FAD74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sp>
            <p:nvSpPr>
              <p:cNvPr id="14" name="文本框 13"/>
              <p:cNvSpPr txBox="1"/>
              <p:nvPr/>
            </p:nvSpPr>
            <p:spPr>
              <a:xfrm>
                <a:off x="1934" y="1934"/>
                <a:ext cx="2904" cy="5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1600" spc="300">
                    <a:solidFill>
                      <a:schemeClr val="bg1"/>
                    </a:solidFill>
                    <a:effectLst>
                      <a:outerShdw blurRad="50800" dist="38100" dir="2700000" algn="tl" rotWithShape="0">
                        <a:prstClr val="black">
                          <a:alpha val="40000"/>
                        </a:prstClr>
                      </a:outerShdw>
                    </a:effectLst>
                    <a:latin typeface="Open Sans SemiBold" panose="020B0706030804020204" charset="0"/>
                    <a:ea typeface="Open Sans SemiBold" panose="020B0706030804020204" charset="0"/>
                    <a:cs typeface="Open Sans SemiBold" panose="020B0706030804020204" charset="0"/>
                    <a:sym typeface="+mn-lt"/>
                  </a:rPr>
                  <a:t>suitable</a:t>
                </a:r>
                <a:r>
                  <a:rPr kumimoji="0" lang="zh-CN" altLang="en-US" sz="1600" b="0" i="0" u="none" strike="noStrike" kern="1200" cap="none" spc="300" normalizeH="0" baseline="0" noProof="0">
                    <a:ln>
                      <a:noFill/>
                    </a:ln>
                    <a:solidFill>
                      <a:schemeClr val="bg1"/>
                    </a:solidFill>
                    <a:effectLst>
                      <a:outerShdw blurRad="50800" dist="38100" dir="2700000" algn="tl" rotWithShape="0">
                        <a:prstClr val="black">
                          <a:alpha val="40000"/>
                        </a:prstClr>
                      </a:outerShdw>
                    </a:effectLst>
                    <a:uLnTx/>
                    <a:uFillTx/>
                    <a:latin typeface="Open Sans SemiBold" panose="020B0706030804020204" charset="0"/>
                    <a:ea typeface="Open Sans SemiBold" panose="020B0706030804020204" charset="0"/>
                    <a:cs typeface="Open Sans SemiBold" panose="020B0706030804020204" charset="0"/>
                    <a:sym typeface="+mn-lt"/>
                  </a:rPr>
                  <a:t>For financial industry summary report</a:t>
                </a:r>
                <a:endParaRPr kumimoji="0" lang="zh-CN" altLang="en-US" sz="1600" b="0" i="0" u="none" strike="noStrike" kern="1200" cap="none" spc="300" normalizeH="0" baseline="0" noProof="0" dirty="0">
                  <a:ln>
                    <a:noFill/>
                  </a:ln>
                  <a:solidFill>
                    <a:schemeClr val="bg1"/>
                  </a:solidFill>
                  <a:effectLst>
                    <a:outerShdw blurRad="50800" dist="38100" dir="2700000" algn="tl" rotWithShape="0">
                      <a:prstClr val="black">
                        <a:alpha val="40000"/>
                      </a:prstClr>
                    </a:outerShdw>
                  </a:effectLst>
                  <a:uLnTx/>
                  <a:uFillTx/>
                  <a:latin typeface="Open Sans SemiBold" panose="020B0706030804020204" charset="0"/>
                  <a:ea typeface="Open Sans SemiBold" panose="020B0706030804020204" charset="0"/>
                  <a:cs typeface="Open Sans SemiBold" panose="020B0706030804020204" charset="0"/>
                  <a:sym typeface="+mn-lt"/>
                </a:endParaRPr>
              </a:p>
            </p:txBody>
          </p:sp>
        </p:grpSp>
      </p:grpSp>
      <p:sp>
        <p:nvSpPr>
          <p:cNvPr id="26" name="椭圆 25"/>
          <p:cNvSpPr/>
          <p:nvPr/>
        </p:nvSpPr>
        <p:spPr>
          <a:xfrm>
            <a:off x="5776609" y="4687383"/>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8" name="椭圆 27"/>
          <p:cNvSpPr/>
          <p:nvPr/>
        </p:nvSpPr>
        <p:spPr>
          <a:xfrm>
            <a:off x="4146001" y="4630156"/>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9" name="椭圆 28"/>
          <p:cNvSpPr/>
          <p:nvPr/>
        </p:nvSpPr>
        <p:spPr>
          <a:xfrm>
            <a:off x="5177114" y="243015"/>
            <a:ext cx="599177" cy="5991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800" decel="100000"/>
                                        <p:tgtEl>
                                          <p:spTgt spid="24"/>
                                        </p:tgtEl>
                                      </p:cBhvr>
                                    </p:animEffect>
                                    <p:anim calcmode="lin" valueType="num">
                                      <p:cBhvr>
                                        <p:cTn id="8" dur="800" decel="100000" fill="hold"/>
                                        <p:tgtEl>
                                          <p:spTgt spid="24"/>
                                        </p:tgtEl>
                                        <p:attrNameLst>
                                          <p:attrName>style.rotation</p:attrName>
                                        </p:attrNameLst>
                                      </p:cBhvr>
                                      <p:tavLst>
                                        <p:tav tm="0">
                                          <p:val>
                                            <p:fltVal val="-90"/>
                                          </p:val>
                                        </p:tav>
                                        <p:tav tm="100000">
                                          <p:val>
                                            <p:fltVal val="0"/>
                                          </p:val>
                                        </p:tav>
                                      </p:tavLst>
                                    </p:anim>
                                    <p:anim calcmode="lin" valueType="num">
                                      <p:cBhvr>
                                        <p:cTn id="9" dur="800" decel="100000" fill="hold"/>
                                        <p:tgtEl>
                                          <p:spTgt spid="24"/>
                                        </p:tgtEl>
                                        <p:attrNameLst>
                                          <p:attrName>ppt_x</p:attrName>
                                        </p:attrNameLst>
                                      </p:cBhvr>
                                      <p:tavLst>
                                        <p:tav tm="0">
                                          <p:val>
                                            <p:strVal val="#ppt_x+0.4"/>
                                          </p:val>
                                        </p:tav>
                                        <p:tav tm="100000">
                                          <p:val>
                                            <p:strVal val="#ppt_x-0.05"/>
                                          </p:val>
                                        </p:tav>
                                      </p:tavLst>
                                    </p:anim>
                                    <p:anim calcmode="lin" valueType="num">
                                      <p:cBhvr>
                                        <p:cTn id="10" dur="800" decel="100000" fill="hold"/>
                                        <p:tgtEl>
                                          <p:spTgt spid="2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800" decel="100000"/>
                                        <p:tgtEl>
                                          <p:spTgt spid="25"/>
                                        </p:tgtEl>
                                      </p:cBhvr>
                                    </p:animEffect>
                                    <p:anim calcmode="lin" valueType="num">
                                      <p:cBhvr>
                                        <p:cTn id="17" dur="800" decel="100000" fill="hold"/>
                                        <p:tgtEl>
                                          <p:spTgt spid="25"/>
                                        </p:tgtEl>
                                        <p:attrNameLst>
                                          <p:attrName>style.rotation</p:attrName>
                                        </p:attrNameLst>
                                      </p:cBhvr>
                                      <p:tavLst>
                                        <p:tav tm="0">
                                          <p:val>
                                            <p:fltVal val="-90"/>
                                          </p:val>
                                        </p:tav>
                                        <p:tav tm="100000">
                                          <p:val>
                                            <p:fltVal val="0"/>
                                          </p:val>
                                        </p:tav>
                                      </p:tavLst>
                                    </p:anim>
                                    <p:anim calcmode="lin" valueType="num">
                                      <p:cBhvr>
                                        <p:cTn id="18" dur="800" decel="100000" fill="hold"/>
                                        <p:tgtEl>
                                          <p:spTgt spid="25"/>
                                        </p:tgtEl>
                                        <p:attrNameLst>
                                          <p:attrName>ppt_x</p:attrName>
                                        </p:attrNameLst>
                                      </p:cBhvr>
                                      <p:tavLst>
                                        <p:tav tm="0">
                                          <p:val>
                                            <p:strVal val="#ppt_x+0.4"/>
                                          </p:val>
                                        </p:tav>
                                        <p:tav tm="100000">
                                          <p:val>
                                            <p:strVal val="#ppt_x-0.05"/>
                                          </p:val>
                                        </p:tav>
                                      </p:tavLst>
                                    </p:anim>
                                    <p:anim calcmode="lin" valueType="num">
                                      <p:cBhvr>
                                        <p:cTn id="19" dur="800" decel="100000" fill="hold"/>
                                        <p:tgtEl>
                                          <p:spTgt spid="25"/>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1"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1000" fill="hold"/>
                                        <p:tgtEl>
                                          <p:spTgt spid="26"/>
                                        </p:tgtEl>
                                        <p:attrNameLst>
                                          <p:attrName>ppt_w</p:attrName>
                                        </p:attrNameLst>
                                      </p:cBhvr>
                                      <p:tavLst>
                                        <p:tav tm="0">
                                          <p:val>
                                            <p:fltVal val="0"/>
                                          </p:val>
                                        </p:tav>
                                        <p:tav tm="100000">
                                          <p:val>
                                            <p:strVal val="#ppt_w"/>
                                          </p:val>
                                        </p:tav>
                                      </p:tavLst>
                                    </p:anim>
                                    <p:anim calcmode="lin" valueType="num">
                                      <p:cBhvr>
                                        <p:cTn id="26" dur="1000" fill="hold"/>
                                        <p:tgtEl>
                                          <p:spTgt spid="26"/>
                                        </p:tgtEl>
                                        <p:attrNameLst>
                                          <p:attrName>ppt_h</p:attrName>
                                        </p:attrNameLst>
                                      </p:cBhvr>
                                      <p:tavLst>
                                        <p:tav tm="0">
                                          <p:val>
                                            <p:fltVal val="0"/>
                                          </p:val>
                                        </p:tav>
                                        <p:tav tm="100000">
                                          <p:val>
                                            <p:strVal val="#ppt_h"/>
                                          </p:val>
                                        </p:tav>
                                      </p:tavLst>
                                    </p:anim>
                                    <p:anim calcmode="lin" valueType="num">
                                      <p:cBhvr>
                                        <p:cTn id="27" dur="1000" fill="hold"/>
                                        <p:tgtEl>
                                          <p:spTgt spid="26"/>
                                        </p:tgtEl>
                                        <p:attrNameLst>
                                          <p:attrName>style.rotation</p:attrName>
                                        </p:attrNameLst>
                                      </p:cBhvr>
                                      <p:tavLst>
                                        <p:tav tm="0">
                                          <p:val>
                                            <p:fltVal val="90"/>
                                          </p:val>
                                        </p:tav>
                                        <p:tav tm="100000">
                                          <p:val>
                                            <p:fltVal val="0"/>
                                          </p:val>
                                        </p:tav>
                                      </p:tavLst>
                                    </p:anim>
                                    <p:animEffect transition="in" filter="fade">
                                      <p:cBhvr>
                                        <p:cTn id="28" dur="1000"/>
                                        <p:tgtEl>
                                          <p:spTgt spid="2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1000" fill="hold"/>
                                        <p:tgtEl>
                                          <p:spTgt spid="29"/>
                                        </p:tgtEl>
                                        <p:attrNameLst>
                                          <p:attrName>ppt_w</p:attrName>
                                        </p:attrNameLst>
                                      </p:cBhvr>
                                      <p:tavLst>
                                        <p:tav tm="0">
                                          <p:val>
                                            <p:fltVal val="0"/>
                                          </p:val>
                                        </p:tav>
                                        <p:tav tm="100000">
                                          <p:val>
                                            <p:strVal val="#ppt_w"/>
                                          </p:val>
                                        </p:tav>
                                      </p:tavLst>
                                    </p:anim>
                                    <p:anim calcmode="lin" valueType="num">
                                      <p:cBhvr>
                                        <p:cTn id="38" dur="1000" fill="hold"/>
                                        <p:tgtEl>
                                          <p:spTgt spid="29"/>
                                        </p:tgtEl>
                                        <p:attrNameLst>
                                          <p:attrName>ppt_h</p:attrName>
                                        </p:attrNameLst>
                                      </p:cBhvr>
                                      <p:tavLst>
                                        <p:tav tm="0">
                                          <p:val>
                                            <p:fltVal val="0"/>
                                          </p:val>
                                        </p:tav>
                                        <p:tav tm="100000">
                                          <p:val>
                                            <p:strVal val="#ppt_h"/>
                                          </p:val>
                                        </p:tav>
                                      </p:tavLst>
                                    </p:anim>
                                    <p:anim calcmode="lin" valueType="num">
                                      <p:cBhvr>
                                        <p:cTn id="39" dur="1000" fill="hold"/>
                                        <p:tgtEl>
                                          <p:spTgt spid="29"/>
                                        </p:tgtEl>
                                        <p:attrNameLst>
                                          <p:attrName>style.rotation</p:attrName>
                                        </p:attrNameLst>
                                      </p:cBhvr>
                                      <p:tavLst>
                                        <p:tav tm="0">
                                          <p:val>
                                            <p:fltVal val="90"/>
                                          </p:val>
                                        </p:tav>
                                        <p:tav tm="100000">
                                          <p:val>
                                            <p:fltVal val="0"/>
                                          </p:val>
                                        </p:tav>
                                      </p:tavLst>
                                    </p:anim>
                                    <p:animEffect transition="in" filter="fade">
                                      <p:cBhvr>
                                        <p:cTn id="4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bldLvl="0" animBg="1"/>
      <p:bldP spid="2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30"/>
          <p:cNvSpPr txBox="1"/>
          <p:nvPr/>
        </p:nvSpPr>
        <p:spPr>
          <a:xfrm>
            <a:off x="3916680" y="230505"/>
            <a:ext cx="8096250" cy="6627495"/>
          </a:xfrm>
          <a:prstGeom prst="rect">
            <a:avLst/>
          </a:prstGeom>
          <a:noFill/>
        </p:spPr>
        <p:txBody>
          <a:bodyPr wrap="square" rtlCol="0">
            <a:no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01 </a:t>
            </a:r>
            <a:r>
              <a:rPr sz="32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Customer Demographics Insights:</a:t>
            </a:r>
            <a:endParaRPr sz="32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02 </a:t>
            </a:r>
            <a:r>
              <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Loan Distribution Analysis:</a:t>
            </a:r>
            <a:endPar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03 </a:t>
            </a:r>
            <a:r>
              <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Temporal Trends:</a:t>
            </a:r>
            <a:endPar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04</a:t>
            </a:r>
            <a:r>
              <a:rPr lang="en-IN" alt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 </a:t>
            </a:r>
            <a:r>
              <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Regional Demand:</a:t>
            </a:r>
            <a:endPar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05 Loan Details:</a:t>
            </a:r>
            <a:endPar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06 Operational Metrics:</a:t>
            </a:r>
            <a:endPar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07 Risk Assessment:</a:t>
            </a:r>
            <a:endPar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IN" sz="28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08</a:t>
            </a:r>
            <a:r>
              <a:rPr lang="en-IN" sz="24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 Market Penetration and Growth Opportunities:</a:t>
            </a:r>
            <a:endParaRPr lang="en-IN" sz="24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endParaRPr lang="en-IN" sz="24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p:txBody>
      </p:sp>
      <p:grpSp>
        <p:nvGrpSpPr>
          <p:cNvPr id="11" name="组合 10"/>
          <p:cNvGrpSpPr/>
          <p:nvPr/>
        </p:nvGrpSpPr>
        <p:grpSpPr>
          <a:xfrm>
            <a:off x="-530225" y="-512445"/>
            <a:ext cx="4446270" cy="3941445"/>
            <a:chOff x="-530352" y="-512164"/>
            <a:chExt cx="4536731" cy="4536731"/>
          </a:xfrm>
        </p:grpSpPr>
        <p:sp>
          <p:nvSpPr>
            <p:cNvPr id="5" name="椭圆 4"/>
            <p:cNvSpPr/>
            <p:nvPr/>
          </p:nvSpPr>
          <p:spPr>
            <a:xfrm>
              <a:off x="-530352" y="-512164"/>
              <a:ext cx="4536731" cy="4536731"/>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7" name="文本框 329"/>
            <p:cNvSpPr txBox="1"/>
            <p:nvPr/>
          </p:nvSpPr>
          <p:spPr>
            <a:xfrm>
              <a:off x="178308" y="1340766"/>
              <a:ext cx="3672205" cy="1805337"/>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solidFill>
                  <a:latin typeface="Open Sans SemiBold" panose="020B0706030804020204" charset="0"/>
                  <a:ea typeface="Open Sans SemiBold" panose="020B0706030804020204" charset="0"/>
                  <a:cs typeface="Open Sans SemiBold" panose="020B0706030804020204" charset="0"/>
                </a:rPr>
                <a:t>CONTENTS</a:t>
              </a:r>
              <a:endParaRPr lang="en-US" altLang="zh-CN" sz="4800" dirty="0">
                <a:solidFill>
                  <a:schemeClr val="tx1"/>
                </a:solidFill>
                <a:latin typeface="Open Sans SemiBold" panose="020B0706030804020204" charset="0"/>
                <a:ea typeface="Open Sans SemiBold" panose="020B0706030804020204" charset="0"/>
                <a:cs typeface="Open Sans SemiBold" panose="020B0706030804020204" charset="0"/>
              </a:endParaRPr>
            </a:p>
          </p:txBody>
        </p:sp>
      </p:grpSp>
      <p:sp>
        <p:nvSpPr>
          <p:cNvPr id="8" name="椭圆 7"/>
          <p:cNvSpPr/>
          <p:nvPr/>
        </p:nvSpPr>
        <p:spPr>
          <a:xfrm>
            <a:off x="777000" y="4950908"/>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9" name="椭圆 8"/>
          <p:cNvSpPr/>
          <p:nvPr/>
        </p:nvSpPr>
        <p:spPr>
          <a:xfrm>
            <a:off x="2626954" y="4510723"/>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0" name="椭圆 9"/>
          <p:cNvSpPr/>
          <p:nvPr/>
        </p:nvSpPr>
        <p:spPr>
          <a:xfrm>
            <a:off x="420843" y="3679508"/>
            <a:ext cx="830997" cy="83099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P spid="9" grpId="0" animBg="1"/>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17" name="直接连接符 16"/>
          <p:cNvCxnSpPr/>
          <p:nvPr/>
        </p:nvCxnSpPr>
        <p:spPr>
          <a:xfrm flipH="1">
            <a:off x="224790" y="2399727"/>
            <a:ext cx="11741727" cy="0"/>
          </a:xfrm>
          <a:prstGeom prst="line">
            <a:avLst/>
          </a:prstGeom>
          <a:ln w="44450">
            <a:gradFill>
              <a:gsLst>
                <a:gs pos="0">
                  <a:srgbClr val="FFC000"/>
                </a:gs>
                <a:gs pos="100000">
                  <a:srgbClr val="FCA902"/>
                </a:gs>
              </a:gsLst>
              <a:lin ang="0" scaled="0"/>
            </a:gradFill>
            <a:prstDash val="sysDash"/>
            <a:headEnd type="stealt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64282" y="342294"/>
            <a:ext cx="8909050" cy="898525"/>
            <a:chOff x="464282" y="342294"/>
            <a:chExt cx="8909050" cy="898525"/>
          </a:xfrm>
        </p:grpSpPr>
        <p:sp>
          <p:nvSpPr>
            <p:cNvPr id="3" name="椭圆 2"/>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 name="文本框 65"/>
            <p:cNvSpPr txBox="1"/>
            <p:nvPr/>
          </p:nvSpPr>
          <p:spPr>
            <a:xfrm>
              <a:off x="936087" y="342294"/>
              <a:ext cx="8437245" cy="898525"/>
            </a:xfrm>
            <a:prstGeom prst="rect">
              <a:avLst/>
            </a:prstGeom>
            <a:noFill/>
          </p:spPr>
          <p:txBody>
            <a:bodyPr wrap="square" rtlCol="0">
              <a:no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3600">
                  <a:solidFill>
                    <a:schemeClr val="tx1"/>
                  </a:solidFill>
                  <a:effectLst/>
                  <a:latin typeface="Open Sans SemiBold" panose="020B0706030804020204" charset="0"/>
                  <a:ea typeface="Open Sans SemiBold" panose="020B0706030804020204" charset="0"/>
                  <a:cs typeface="Open Sans SemiBold" panose="020B0706030804020204" charset="0"/>
                </a:rPr>
                <a:t>Customer Demographics Insights:</a:t>
              </a:r>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
        <p:nvSpPr>
          <p:cNvPr id="51" name="椭圆 50"/>
          <p:cNvSpPr/>
          <p:nvPr/>
        </p:nvSpPr>
        <p:spPr>
          <a:xfrm>
            <a:off x="10974018" y="4875141"/>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52" name="椭圆 51"/>
          <p:cNvSpPr/>
          <p:nvPr/>
        </p:nvSpPr>
        <p:spPr>
          <a:xfrm>
            <a:off x="936086" y="6186847"/>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53" name="椭圆 52"/>
          <p:cNvSpPr/>
          <p:nvPr/>
        </p:nvSpPr>
        <p:spPr>
          <a:xfrm>
            <a:off x="4887137" y="5722366"/>
            <a:ext cx="307400" cy="307400"/>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pic>
        <p:nvPicPr>
          <p:cNvPr id="24" name="Picture 23"/>
          <p:cNvPicPr>
            <a:picLocks noChangeAspect="1"/>
          </p:cNvPicPr>
          <p:nvPr/>
        </p:nvPicPr>
        <p:blipFill>
          <a:blip r:embed="rId1"/>
          <a:stretch>
            <a:fillRect/>
          </a:stretch>
        </p:blipFill>
        <p:spPr>
          <a:xfrm>
            <a:off x="812165" y="1877060"/>
            <a:ext cx="10161905" cy="948690"/>
          </a:xfrm>
          <a:prstGeom prst="rect">
            <a:avLst/>
          </a:prstGeom>
        </p:spPr>
      </p:pic>
      <p:sp>
        <p:nvSpPr>
          <p:cNvPr id="25" name="Text Box 24"/>
          <p:cNvSpPr txBox="1"/>
          <p:nvPr/>
        </p:nvSpPr>
        <p:spPr>
          <a:xfrm>
            <a:off x="936625" y="3122295"/>
            <a:ext cx="7302500" cy="539115"/>
          </a:xfrm>
          <a:prstGeom prst="rect">
            <a:avLst/>
          </a:prstGeom>
          <a:noFill/>
        </p:spPr>
        <p:txBody>
          <a:bodyPr wrap="square" rtlCol="0">
            <a:noAutofit/>
          </a:bodyPr>
          <a:p>
            <a:r>
              <a:rPr lang="en-US"/>
              <a:t>Gender, Country, Nationality, and Property Type Analysis:</a:t>
            </a:r>
            <a:endParaRPr lang="en-US"/>
          </a:p>
        </p:txBody>
      </p:sp>
      <p:sp>
        <p:nvSpPr>
          <p:cNvPr id="27" name="Text Box 26"/>
          <p:cNvSpPr txBox="1"/>
          <p:nvPr/>
        </p:nvSpPr>
        <p:spPr>
          <a:xfrm>
            <a:off x="1112520" y="3558540"/>
            <a:ext cx="9682480" cy="1754505"/>
          </a:xfrm>
          <a:prstGeom prst="rect">
            <a:avLst/>
          </a:prstGeom>
          <a:noFill/>
        </p:spPr>
        <p:txBody>
          <a:bodyPr wrap="square" rtlCol="0">
            <a:noAutofit/>
          </a:bodyPr>
          <a:p>
            <a:r>
              <a:rPr lang="en-US" sz="2800">
                <a:latin typeface="Agency FB" panose="020B0503020202020204" charset="0"/>
                <a:cs typeface="Agency FB" panose="020B0503020202020204" charset="0"/>
              </a:rPr>
              <a:t>Use the slicer to examine how loan distribution varies across different demographics. Insights can include which nationality borrows the most, differences in loan uptake by gender, and which property types are most popular among different nationalities or in different countries.</a:t>
            </a:r>
            <a:endParaRPr lang="en-US" sz="2800">
              <a:latin typeface="Agency FB" panose="020B0503020202020204" charset="0"/>
              <a:cs typeface="Agency FB" panose="020B0503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室内, 桌子, 纸, 书&#10;&#10;描述已自动生成"/>
          <p:cNvPicPr>
            <a:picLocks noChangeAspect="1"/>
          </p:cNvPicPr>
          <p:nvPr/>
        </p:nvPicPr>
        <p:blipFill>
          <a:blip r:embed="rId2">
            <a:alphaModFix amt="38000"/>
            <a:lum bright="70000" contrast="-70000"/>
          </a:blip>
          <a:stretch>
            <a:fillRect/>
          </a:stretch>
        </p:blipFill>
        <p:spPr>
          <a:xfrm>
            <a:off x="-6350" y="1167130"/>
            <a:ext cx="8258810" cy="5128260"/>
          </a:xfrm>
          <a:prstGeom prst="rect">
            <a:avLst/>
          </a:prstGeom>
        </p:spPr>
      </p:pic>
      <p:graphicFrame>
        <p:nvGraphicFramePr>
          <p:cNvPr id="4" name="图表 3"/>
          <p:cNvGraphicFramePr/>
          <p:nvPr/>
        </p:nvGraphicFramePr>
        <p:xfrm>
          <a:off x="1005205" y="2356485"/>
          <a:ext cx="3834130" cy="2961005"/>
        </p:xfrm>
        <a:graphic>
          <a:graphicData uri="http://schemas.openxmlformats.org/drawingml/2006/chart">
            <c:chart xmlns:c="http://schemas.openxmlformats.org/drawingml/2006/chart" xmlns:r="http://schemas.openxmlformats.org/officeDocument/2006/relationships" r:id="rId1"/>
          </a:graphicData>
        </a:graphic>
      </p:graphicFrame>
      <p:grpSp>
        <p:nvGrpSpPr>
          <p:cNvPr id="18" name="组合 17"/>
          <p:cNvGrpSpPr/>
          <p:nvPr/>
        </p:nvGrpSpPr>
        <p:grpSpPr>
          <a:xfrm>
            <a:off x="464282" y="390034"/>
            <a:ext cx="5965190" cy="521970"/>
            <a:chOff x="464282" y="390034"/>
            <a:chExt cx="5965190" cy="521970"/>
          </a:xfrm>
        </p:grpSpPr>
        <p:sp>
          <p:nvSpPr>
            <p:cNvPr id="5" name="椭圆 4"/>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7" name="文本框 65"/>
            <p:cNvSpPr txBox="1"/>
            <p:nvPr/>
          </p:nvSpPr>
          <p:spPr>
            <a:xfrm>
              <a:off x="936087" y="390034"/>
              <a:ext cx="5493385"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Loan Distribution Analysis: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grpSp>
        <p:nvGrpSpPr>
          <p:cNvPr id="17" name="组合 16"/>
          <p:cNvGrpSpPr/>
          <p:nvPr/>
        </p:nvGrpSpPr>
        <p:grpSpPr>
          <a:xfrm>
            <a:off x="8117515" y="1957947"/>
            <a:ext cx="3928110" cy="3866515"/>
            <a:chOff x="8692280" y="2477809"/>
            <a:chExt cx="3928110" cy="3866515"/>
          </a:xfrm>
        </p:grpSpPr>
        <p:grpSp>
          <p:nvGrpSpPr>
            <p:cNvPr id="10" name="组合 9"/>
            <p:cNvGrpSpPr/>
            <p:nvPr/>
          </p:nvGrpSpPr>
          <p:grpSpPr>
            <a:xfrm>
              <a:off x="8692280" y="2511347"/>
              <a:ext cx="405779" cy="335794"/>
              <a:chOff x="8556778" y="1731879"/>
              <a:chExt cx="738967" cy="611517"/>
            </a:xfrm>
          </p:grpSpPr>
          <p:sp>
            <p:nvSpPr>
              <p:cNvPr id="8" name="椭圆 7"/>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9" name="椭圆 8"/>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12" name="直接连接符 11"/>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3" name="矩形 12"/>
            <p:cNvSpPr/>
            <p:nvPr/>
          </p:nvSpPr>
          <p:spPr>
            <a:xfrm>
              <a:off x="8963425" y="3253779"/>
              <a:ext cx="2653030" cy="3090545"/>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600">
                  <a:latin typeface="Open Sans" panose="020B0606030504020204" charset="0"/>
                  <a:ea typeface="Open Sans" panose="020B0606030504020204" charset="0"/>
                  <a:cs typeface="Open Sans" panose="020B0606030504020204" charset="0"/>
                </a:rPr>
                <a:t>This visualization can provide insights into which nationalities have the highest total loan amounts, indicating either a higher number of loans or higher loan values per loan.</a:t>
              </a:r>
              <a:endParaRPr lang="en-US" altLang="zh-CN" sz="1600">
                <a:latin typeface="Open Sans" panose="020B0606030504020204" charset="0"/>
                <a:ea typeface="Open Sans" panose="020B0606030504020204" charset="0"/>
                <a:cs typeface="Open Sans" panose="020B0606030504020204" charset="0"/>
              </a:endParaRPr>
            </a:p>
          </p:txBody>
        </p:sp>
        <p:sp>
          <p:nvSpPr>
            <p:cNvPr id="14" name="矩形 13"/>
            <p:cNvSpPr/>
            <p:nvPr/>
          </p:nvSpPr>
          <p:spPr>
            <a:xfrm>
              <a:off x="9189485" y="2477809"/>
              <a:ext cx="3430905"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Nationality and Total Loan (Donut Chart):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pic>
        <p:nvPicPr>
          <p:cNvPr id="2" name="Picture 1"/>
          <p:cNvPicPr>
            <a:picLocks noChangeAspect="1"/>
          </p:cNvPicPr>
          <p:nvPr/>
        </p:nvPicPr>
        <p:blipFill>
          <a:blip r:embed="rId3"/>
          <a:stretch>
            <a:fillRect/>
          </a:stretch>
        </p:blipFill>
        <p:spPr>
          <a:xfrm>
            <a:off x="721995" y="1637665"/>
            <a:ext cx="5707380" cy="4186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室内, 桌子, 纸, 书&#10;&#10;描述已自动生成"/>
          <p:cNvPicPr>
            <a:picLocks noChangeAspect="1"/>
          </p:cNvPicPr>
          <p:nvPr/>
        </p:nvPicPr>
        <p:blipFill>
          <a:blip r:embed="rId2">
            <a:alphaModFix amt="38000"/>
            <a:lum bright="70000" contrast="-70000"/>
          </a:blip>
          <a:stretch>
            <a:fillRect/>
          </a:stretch>
        </p:blipFill>
        <p:spPr>
          <a:xfrm>
            <a:off x="263525" y="1144905"/>
            <a:ext cx="7897495" cy="5128260"/>
          </a:xfrm>
          <a:prstGeom prst="rect">
            <a:avLst/>
          </a:prstGeom>
        </p:spPr>
      </p:pic>
      <p:graphicFrame>
        <p:nvGraphicFramePr>
          <p:cNvPr id="4" name="图表 3"/>
          <p:cNvGraphicFramePr/>
          <p:nvPr/>
        </p:nvGraphicFramePr>
        <p:xfrm>
          <a:off x="1807210" y="3150235"/>
          <a:ext cx="3142615" cy="1804035"/>
        </p:xfrm>
        <a:graphic>
          <a:graphicData uri="http://schemas.openxmlformats.org/drawingml/2006/chart">
            <c:chart xmlns:c="http://schemas.openxmlformats.org/drawingml/2006/chart" xmlns:r="http://schemas.openxmlformats.org/officeDocument/2006/relationships" r:id="rId1"/>
          </a:graphicData>
        </a:graphic>
      </p:graphicFrame>
      <p:grpSp>
        <p:nvGrpSpPr>
          <p:cNvPr id="18" name="组合 17"/>
          <p:cNvGrpSpPr/>
          <p:nvPr/>
        </p:nvGrpSpPr>
        <p:grpSpPr>
          <a:xfrm>
            <a:off x="464282" y="390034"/>
            <a:ext cx="5965190" cy="521970"/>
            <a:chOff x="464282" y="390034"/>
            <a:chExt cx="5965190" cy="521970"/>
          </a:xfrm>
        </p:grpSpPr>
        <p:sp>
          <p:nvSpPr>
            <p:cNvPr id="5" name="椭圆 4"/>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7" name="文本框 65"/>
            <p:cNvSpPr txBox="1"/>
            <p:nvPr/>
          </p:nvSpPr>
          <p:spPr>
            <a:xfrm>
              <a:off x="936087" y="390034"/>
              <a:ext cx="5493385"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Loan Distribution Analysis: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grpSp>
        <p:nvGrpSpPr>
          <p:cNvPr id="17" name="组合 16"/>
          <p:cNvGrpSpPr/>
          <p:nvPr/>
        </p:nvGrpSpPr>
        <p:grpSpPr>
          <a:xfrm>
            <a:off x="8117515" y="1991485"/>
            <a:ext cx="3830955" cy="3832977"/>
            <a:chOff x="8692280" y="2511347"/>
            <a:chExt cx="3830955" cy="3832977"/>
          </a:xfrm>
        </p:grpSpPr>
        <p:grpSp>
          <p:nvGrpSpPr>
            <p:cNvPr id="10" name="组合 9"/>
            <p:cNvGrpSpPr/>
            <p:nvPr/>
          </p:nvGrpSpPr>
          <p:grpSpPr>
            <a:xfrm>
              <a:off x="8692280" y="2511347"/>
              <a:ext cx="405779" cy="335794"/>
              <a:chOff x="8556778" y="1731879"/>
              <a:chExt cx="738967" cy="611517"/>
            </a:xfrm>
          </p:grpSpPr>
          <p:sp>
            <p:nvSpPr>
              <p:cNvPr id="8" name="椭圆 7"/>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9" name="椭圆 8"/>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12" name="直接连接符 11"/>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3" name="矩形 12"/>
            <p:cNvSpPr/>
            <p:nvPr/>
          </p:nvSpPr>
          <p:spPr>
            <a:xfrm>
              <a:off x="8952630" y="3434119"/>
              <a:ext cx="2653030" cy="2910205"/>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200">
                  <a:latin typeface="Open Sans" panose="020B0606030504020204" charset="0"/>
                  <a:ea typeface="Open Sans" panose="020B0606030504020204" charset="0"/>
                  <a:cs typeface="Open Sans" panose="020B0606030504020204" charset="0"/>
                </a:rPr>
                <a:t> </a:t>
              </a:r>
              <a:r>
                <a:rPr lang="en-US" altLang="zh-CN" sz="1800">
                  <a:latin typeface="Open Sans" panose="020B0606030504020204" charset="0"/>
                  <a:ea typeface="Open Sans" panose="020B0606030504020204" charset="0"/>
                  <a:cs typeface="Open Sans" panose="020B0606030504020204" charset="0"/>
                </a:rPr>
                <a:t>Analyze which types of properties are most financed and if there are significant differences in the loan amounts for different property types.</a:t>
              </a:r>
              <a:endParaRPr lang="en-US" altLang="zh-CN" sz="1800">
                <a:latin typeface="Open Sans" panose="020B0606030504020204" charset="0"/>
                <a:ea typeface="Open Sans" panose="020B0606030504020204" charset="0"/>
                <a:cs typeface="Open Sans" panose="020B0606030504020204" charset="0"/>
              </a:endParaRPr>
            </a:p>
          </p:txBody>
        </p:sp>
        <p:sp>
          <p:nvSpPr>
            <p:cNvPr id="14" name="矩形 13"/>
            <p:cNvSpPr/>
            <p:nvPr/>
          </p:nvSpPr>
          <p:spPr>
            <a:xfrm>
              <a:off x="9190120" y="2511464"/>
              <a:ext cx="3333115"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Property Type and Total Loans (Pie Chart):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pic>
        <p:nvPicPr>
          <p:cNvPr id="6" name="Picture 5"/>
          <p:cNvPicPr>
            <a:picLocks noChangeAspect="1"/>
          </p:cNvPicPr>
          <p:nvPr/>
        </p:nvPicPr>
        <p:blipFill>
          <a:blip r:embed="rId3"/>
          <a:stretch>
            <a:fillRect/>
          </a:stretch>
        </p:blipFill>
        <p:spPr>
          <a:xfrm>
            <a:off x="1011555" y="1991360"/>
            <a:ext cx="5391785" cy="3725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表 31"/>
          <p:cNvGraphicFramePr/>
          <p:nvPr/>
        </p:nvGraphicFramePr>
        <p:xfrm>
          <a:off x="1274119" y="1348511"/>
          <a:ext cx="4331015" cy="2096151"/>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5" name="图表 24"/>
          <p:cNvGraphicFramePr/>
          <p:nvPr/>
        </p:nvGraphicFramePr>
        <p:xfrm>
          <a:off x="6350562" y="3670505"/>
          <a:ext cx="4331015" cy="2096151"/>
        </p:xfrm>
        <a:graphic>
          <a:graphicData uri="http://schemas.openxmlformats.org/drawingml/2006/chart">
            <c:chart xmlns:c="http://schemas.openxmlformats.org/drawingml/2006/chart" xmlns:r="http://schemas.openxmlformats.org/officeDocument/2006/relationships" r:id="rId2"/>
          </a:graphicData>
        </a:graphic>
      </p:graphicFrame>
      <p:cxnSp>
        <p:nvCxnSpPr>
          <p:cNvPr id="24" name="直接连接符 23"/>
          <p:cNvCxnSpPr/>
          <p:nvPr/>
        </p:nvCxnSpPr>
        <p:spPr>
          <a:xfrm flipV="1">
            <a:off x="6096000" y="913254"/>
            <a:ext cx="0" cy="5175820"/>
          </a:xfrm>
          <a:prstGeom prst="line">
            <a:avLst/>
          </a:prstGeom>
          <a:ln w="44450">
            <a:gradFill>
              <a:gsLst>
                <a:gs pos="0">
                  <a:srgbClr val="FFC000"/>
                </a:gs>
                <a:gs pos="100000">
                  <a:srgbClr val="FCA902"/>
                </a:gs>
              </a:gsLst>
              <a:lin ang="0" scaled="0"/>
            </a:gradFill>
            <a:prstDash val="sys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364139" y="1626759"/>
            <a:ext cx="5488900" cy="1544935"/>
            <a:chOff x="8692280" y="2477809"/>
            <a:chExt cx="5488900" cy="1544935"/>
          </a:xfrm>
        </p:grpSpPr>
        <p:grpSp>
          <p:nvGrpSpPr>
            <p:cNvPr id="40" name="组合 39"/>
            <p:cNvGrpSpPr/>
            <p:nvPr/>
          </p:nvGrpSpPr>
          <p:grpSpPr>
            <a:xfrm>
              <a:off x="8692280" y="2511347"/>
              <a:ext cx="405779" cy="335794"/>
              <a:chOff x="8556778" y="1731879"/>
              <a:chExt cx="738967" cy="611517"/>
            </a:xfrm>
          </p:grpSpPr>
          <p:sp>
            <p:nvSpPr>
              <p:cNvPr id="44" name="椭圆 43"/>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5" name="椭圆 44"/>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41" name="直接连接符 40"/>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42" name="矩形 41"/>
            <p:cNvSpPr/>
            <p:nvPr/>
          </p:nvSpPr>
          <p:spPr>
            <a:xfrm>
              <a:off x="8952370" y="2934989"/>
              <a:ext cx="4331015" cy="10877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Insights into the preferred loan terms can be useful for product tailoring and marketing.</a:t>
              </a:r>
              <a:endParaRPr lang="en-US" altLang="zh-CN" sz="1800">
                <a:latin typeface="Open Sans" panose="020B0606030504020204" charset="0"/>
                <a:ea typeface="Open Sans" panose="020B0606030504020204" charset="0"/>
                <a:cs typeface="Open Sans" panose="020B0606030504020204" charset="0"/>
              </a:endParaRPr>
            </a:p>
          </p:txBody>
        </p:sp>
        <p:sp>
          <p:nvSpPr>
            <p:cNvPr id="43" name="矩形 42"/>
            <p:cNvSpPr/>
            <p:nvPr/>
          </p:nvSpPr>
          <p:spPr>
            <a:xfrm>
              <a:off x="9189445" y="2477809"/>
              <a:ext cx="4991735"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Loan Term and Count of Loans (Line Chart):</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nvGrpSpPr>
          <p:cNvPr id="46" name="组合 45"/>
          <p:cNvGrpSpPr/>
          <p:nvPr/>
        </p:nvGrpSpPr>
        <p:grpSpPr>
          <a:xfrm>
            <a:off x="464494" y="3957447"/>
            <a:ext cx="5299035" cy="1843502"/>
            <a:chOff x="8230635" y="2511347"/>
            <a:chExt cx="5299035" cy="1843502"/>
          </a:xfrm>
        </p:grpSpPr>
        <p:grpSp>
          <p:nvGrpSpPr>
            <p:cNvPr id="47" name="组合 46"/>
            <p:cNvGrpSpPr/>
            <p:nvPr/>
          </p:nvGrpSpPr>
          <p:grpSpPr>
            <a:xfrm>
              <a:off x="8230635" y="2511347"/>
              <a:ext cx="347345" cy="335915"/>
              <a:chOff x="7716073" y="1731879"/>
              <a:chExt cx="632553" cy="611738"/>
            </a:xfrm>
          </p:grpSpPr>
          <p:sp>
            <p:nvSpPr>
              <p:cNvPr id="51" name="椭圆 50"/>
              <p:cNvSpPr/>
              <p:nvPr/>
            </p:nvSpPr>
            <p:spPr>
              <a:xfrm>
                <a:off x="7913818" y="1850989"/>
                <a:ext cx="434808" cy="492628"/>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52" name="椭圆 51"/>
              <p:cNvSpPr/>
              <p:nvPr/>
            </p:nvSpPr>
            <p:spPr>
              <a:xfrm>
                <a:off x="7716073"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48" name="直接连接符 47"/>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49" name="矩形 48"/>
            <p:cNvSpPr/>
            <p:nvPr/>
          </p:nvSpPr>
          <p:spPr>
            <a:xfrm>
              <a:off x="8952370" y="2934989"/>
              <a:ext cx="4331015" cy="14198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Trends over time can be crucial for identifying growth areas or times of decline. This can help in forecasting future trends based on past data.</a:t>
              </a:r>
              <a:endParaRPr lang="en-US" altLang="zh-CN" sz="1800">
                <a:latin typeface="Open Sans" panose="020B0606030504020204" charset="0"/>
                <a:ea typeface="Open Sans" panose="020B0606030504020204" charset="0"/>
                <a:cs typeface="Open Sans" panose="020B0606030504020204" charset="0"/>
              </a:endParaRPr>
            </a:p>
          </p:txBody>
        </p:sp>
        <p:sp>
          <p:nvSpPr>
            <p:cNvPr id="50" name="矩形 49"/>
            <p:cNvSpPr/>
            <p:nvPr/>
          </p:nvSpPr>
          <p:spPr>
            <a:xfrm>
              <a:off x="8621755" y="2511464"/>
              <a:ext cx="4907915"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Year and Count of Customers (Line Chart):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nvGrpSpPr>
          <p:cNvPr id="55" name="组合 54"/>
          <p:cNvGrpSpPr/>
          <p:nvPr/>
        </p:nvGrpSpPr>
        <p:grpSpPr>
          <a:xfrm>
            <a:off x="464282" y="278274"/>
            <a:ext cx="4399280" cy="702945"/>
            <a:chOff x="464282" y="278274"/>
            <a:chExt cx="4399280" cy="702945"/>
          </a:xfrm>
        </p:grpSpPr>
        <p:sp>
          <p:nvSpPr>
            <p:cNvPr id="56" name="椭圆 55"/>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57" name="文本框 65"/>
            <p:cNvSpPr txBox="1"/>
            <p:nvPr/>
          </p:nvSpPr>
          <p:spPr>
            <a:xfrm>
              <a:off x="936087" y="278274"/>
              <a:ext cx="3927475" cy="702945"/>
            </a:xfrm>
            <a:prstGeom prst="rect">
              <a:avLst/>
            </a:prstGeom>
            <a:noFill/>
          </p:spPr>
          <p:txBody>
            <a:bodyPr wrap="square" rtlCol="0">
              <a:no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Temporal Trends: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pic>
        <p:nvPicPr>
          <p:cNvPr id="2" name="Picture 1"/>
          <p:cNvPicPr>
            <a:picLocks noChangeAspect="1"/>
          </p:cNvPicPr>
          <p:nvPr/>
        </p:nvPicPr>
        <p:blipFill>
          <a:blip r:embed="rId3"/>
          <a:stretch>
            <a:fillRect/>
          </a:stretch>
        </p:blipFill>
        <p:spPr>
          <a:xfrm>
            <a:off x="1017905" y="1212215"/>
            <a:ext cx="4601845" cy="2458085"/>
          </a:xfrm>
          <a:prstGeom prst="rect">
            <a:avLst/>
          </a:prstGeom>
        </p:spPr>
      </p:pic>
      <p:pic>
        <p:nvPicPr>
          <p:cNvPr id="4" name="Picture 3"/>
          <p:cNvPicPr>
            <a:picLocks noChangeAspect="1"/>
          </p:cNvPicPr>
          <p:nvPr/>
        </p:nvPicPr>
        <p:blipFill>
          <a:blip r:embed="rId4"/>
          <a:stretch>
            <a:fillRect/>
          </a:stretch>
        </p:blipFill>
        <p:spPr>
          <a:xfrm>
            <a:off x="6350635" y="3810000"/>
            <a:ext cx="5307965" cy="2278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ppt_x"/>
                                          </p:val>
                                        </p:tav>
                                        <p:tav tm="100000">
                                          <p:val>
                                            <p:strVal val="#ppt_x"/>
                                          </p:val>
                                        </p:tav>
                                      </p:tavLst>
                                    </p:anim>
                                    <p:anim calcmode="lin" valueType="num">
                                      <p:cBhvr additive="base">
                                        <p:cTn id="13" dur="500" fill="hold"/>
                                        <p:tgtEl>
                                          <p:spTgt spid="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ppt_x"/>
                                          </p:val>
                                        </p:tav>
                                        <p:tav tm="100000">
                                          <p:val>
                                            <p:strVal val="#ppt_x"/>
                                          </p:val>
                                        </p:tav>
                                      </p:tavLst>
                                    </p:anim>
                                    <p:anim calcmode="lin" valueType="num">
                                      <p:cBhvr additive="base">
                                        <p:cTn id="18" dur="500" fill="hold"/>
                                        <p:tgtEl>
                                          <p:spTgt spid="3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Graphic spid="2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3180" y="2023745"/>
            <a:ext cx="5266690" cy="2634615"/>
            <a:chOff x="674557" y="1093246"/>
            <a:chExt cx="8484433" cy="5153090"/>
          </a:xfrm>
        </p:grpSpPr>
        <p:pic>
          <p:nvPicPr>
            <p:cNvPr id="6" name="图片 5" descr="图片包含 室内, 桌子, 纸, 书&#10;&#10;描述已自动生成"/>
            <p:cNvPicPr>
              <a:picLocks noChangeAspect="1"/>
            </p:cNvPicPr>
            <p:nvPr/>
          </p:nvPicPr>
          <p:blipFill>
            <a:blip r:embed="rId2">
              <a:alphaModFix amt="17000"/>
              <a:lum bright="70000" contrast="-70000"/>
            </a:blip>
            <a:stretch>
              <a:fillRect/>
            </a:stretch>
          </p:blipFill>
          <p:spPr>
            <a:xfrm>
              <a:off x="674557" y="1093246"/>
              <a:ext cx="8484433" cy="5153090"/>
            </a:xfrm>
            <a:prstGeom prst="rect">
              <a:avLst/>
            </a:prstGeom>
          </p:spPr>
        </p:pic>
        <p:graphicFrame>
          <p:nvGraphicFramePr>
            <p:cNvPr id="7" name="图表 6"/>
            <p:cNvGraphicFramePr/>
            <p:nvPr/>
          </p:nvGraphicFramePr>
          <p:xfrm>
            <a:off x="868994" y="1339341"/>
            <a:ext cx="8128000" cy="4660900"/>
          </p:xfrm>
          <a:graphic>
            <a:graphicData uri="http://schemas.openxmlformats.org/drawingml/2006/chart">
              <c:chart xmlns:c="http://schemas.openxmlformats.org/drawingml/2006/chart" xmlns:r="http://schemas.openxmlformats.org/officeDocument/2006/relationships" r:id="rId1"/>
            </a:graphicData>
          </a:graphic>
        </p:graphicFrame>
      </p:grpSp>
      <p:grpSp>
        <p:nvGrpSpPr>
          <p:cNvPr id="8" name="组合 7"/>
          <p:cNvGrpSpPr/>
          <p:nvPr/>
        </p:nvGrpSpPr>
        <p:grpSpPr>
          <a:xfrm>
            <a:off x="464282" y="1658741"/>
            <a:ext cx="3581400" cy="3832977"/>
            <a:chOff x="8692280" y="2511347"/>
            <a:chExt cx="3581400" cy="3832977"/>
          </a:xfrm>
        </p:grpSpPr>
        <p:grpSp>
          <p:nvGrpSpPr>
            <p:cNvPr id="9" name="组合 8"/>
            <p:cNvGrpSpPr/>
            <p:nvPr/>
          </p:nvGrpSpPr>
          <p:grpSpPr>
            <a:xfrm>
              <a:off x="8692280" y="2511347"/>
              <a:ext cx="405779" cy="335794"/>
              <a:chOff x="8556778" y="1731879"/>
              <a:chExt cx="738967" cy="611517"/>
            </a:xfrm>
          </p:grpSpPr>
          <p:sp>
            <p:nvSpPr>
              <p:cNvPr id="13" name="椭圆 12"/>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4" name="椭圆 13"/>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10" name="直接连接符 9"/>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1" name="矩形 10"/>
            <p:cNvSpPr/>
            <p:nvPr/>
          </p:nvSpPr>
          <p:spPr>
            <a:xfrm>
              <a:off x="8952630" y="3611284"/>
              <a:ext cx="2653030" cy="2733040"/>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Identifying cities with the highest customer count can guide regional marketing strategies and resource allocation.</a:t>
              </a:r>
              <a:endParaRPr lang="en-US" altLang="zh-CN" sz="1800">
                <a:latin typeface="Open Sans" panose="020B0606030504020204" charset="0"/>
                <a:ea typeface="Open Sans" panose="020B0606030504020204" charset="0"/>
                <a:cs typeface="Open Sans" panose="020B0606030504020204" charset="0"/>
              </a:endParaRPr>
            </a:p>
          </p:txBody>
        </p:sp>
        <p:sp>
          <p:nvSpPr>
            <p:cNvPr id="12" name="矩形 11"/>
            <p:cNvSpPr/>
            <p:nvPr/>
          </p:nvSpPr>
          <p:spPr>
            <a:xfrm>
              <a:off x="9189485" y="2511464"/>
              <a:ext cx="3084195" cy="821690"/>
            </a:xfrm>
            <a:prstGeom prst="rect">
              <a:avLst/>
            </a:prstGeom>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City and Count of</a:t>
              </a:r>
              <a:endParaRPr lang="zh-CN" altLang="en-US" b="1">
                <a:latin typeface="Open Sans SemiBold" panose="020B0706030804020204" charset="0"/>
                <a:ea typeface="Open Sans SemiBold" panose="020B0706030804020204" charset="0"/>
                <a:cs typeface="Open Sans SemiBold" panose="020B0706030804020204" charset="0"/>
              </a:endParaRPr>
            </a:p>
            <a:p>
              <a:pPr algn="l"/>
              <a:r>
                <a:rPr lang="zh-CN" altLang="en-US" b="1">
                  <a:latin typeface="Open Sans SemiBold" panose="020B0706030804020204" charset="0"/>
                  <a:ea typeface="Open Sans SemiBold" panose="020B0706030804020204" charset="0"/>
                  <a:cs typeface="Open Sans SemiBold" panose="020B0706030804020204" charset="0"/>
                </a:rPr>
                <a:t> Customers (Line Chart):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sp>
        <p:nvSpPr>
          <p:cNvPr id="15" name="椭圆 14"/>
          <p:cNvSpPr/>
          <p:nvPr/>
        </p:nvSpPr>
        <p:spPr>
          <a:xfrm>
            <a:off x="6923159" y="6224117"/>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6" name="椭圆 15"/>
          <p:cNvSpPr/>
          <p:nvPr/>
        </p:nvSpPr>
        <p:spPr>
          <a:xfrm>
            <a:off x="2560497" y="5653786"/>
            <a:ext cx="307400" cy="307400"/>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7" name="椭圆 16"/>
          <p:cNvSpPr/>
          <p:nvPr/>
        </p:nvSpPr>
        <p:spPr>
          <a:xfrm>
            <a:off x="9934094" y="877243"/>
            <a:ext cx="546335" cy="546335"/>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nvGrpSpPr>
          <p:cNvPr id="18" name="组合 17"/>
          <p:cNvGrpSpPr/>
          <p:nvPr/>
        </p:nvGrpSpPr>
        <p:grpSpPr>
          <a:xfrm>
            <a:off x="464282" y="390034"/>
            <a:ext cx="4319270" cy="521970"/>
            <a:chOff x="464282" y="390034"/>
            <a:chExt cx="4319270" cy="521970"/>
          </a:xfrm>
        </p:grpSpPr>
        <p:sp>
          <p:nvSpPr>
            <p:cNvPr id="19" name="椭圆 18"/>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0" name="文本框 65"/>
            <p:cNvSpPr txBox="1"/>
            <p:nvPr/>
          </p:nvSpPr>
          <p:spPr>
            <a:xfrm>
              <a:off x="936087" y="390034"/>
              <a:ext cx="3847465"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Regional Demand:</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pic>
        <p:nvPicPr>
          <p:cNvPr id="2" name="Picture 1"/>
          <p:cNvPicPr>
            <a:picLocks noChangeAspect="1"/>
          </p:cNvPicPr>
          <p:nvPr/>
        </p:nvPicPr>
        <p:blipFill>
          <a:blip r:embed="rId3"/>
          <a:stretch>
            <a:fillRect/>
          </a:stretch>
        </p:blipFill>
        <p:spPr>
          <a:xfrm>
            <a:off x="4045585" y="1620520"/>
            <a:ext cx="7753350" cy="3876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表 31"/>
          <p:cNvGraphicFramePr/>
          <p:nvPr/>
        </p:nvGraphicFramePr>
        <p:xfrm>
          <a:off x="1274119" y="1348511"/>
          <a:ext cx="4331015" cy="2096151"/>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5" name="图表 24"/>
          <p:cNvGraphicFramePr/>
          <p:nvPr/>
        </p:nvGraphicFramePr>
        <p:xfrm>
          <a:off x="7252335" y="4558665"/>
          <a:ext cx="3303905" cy="1012825"/>
        </p:xfrm>
        <a:graphic>
          <a:graphicData uri="http://schemas.openxmlformats.org/drawingml/2006/chart">
            <c:chart xmlns:c="http://schemas.openxmlformats.org/drawingml/2006/chart" xmlns:r="http://schemas.openxmlformats.org/officeDocument/2006/relationships" r:id="rId2"/>
          </a:graphicData>
        </a:graphic>
      </p:graphicFrame>
      <p:cxnSp>
        <p:nvCxnSpPr>
          <p:cNvPr id="24" name="直接连接符 23"/>
          <p:cNvCxnSpPr/>
          <p:nvPr/>
        </p:nvCxnSpPr>
        <p:spPr>
          <a:xfrm flipV="1">
            <a:off x="6096000" y="913254"/>
            <a:ext cx="0" cy="5175820"/>
          </a:xfrm>
          <a:prstGeom prst="line">
            <a:avLst/>
          </a:prstGeom>
          <a:ln w="44450">
            <a:gradFill>
              <a:gsLst>
                <a:gs pos="0">
                  <a:srgbClr val="FFC000"/>
                </a:gs>
                <a:gs pos="100000">
                  <a:srgbClr val="FCA902"/>
                </a:gs>
              </a:gsLst>
              <a:lin ang="0" scaled="0"/>
            </a:gradFill>
            <a:prstDash val="sys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364139" y="1626759"/>
            <a:ext cx="4591105" cy="1877040"/>
            <a:chOff x="8692280" y="2477809"/>
            <a:chExt cx="4591105" cy="1877040"/>
          </a:xfrm>
        </p:grpSpPr>
        <p:grpSp>
          <p:nvGrpSpPr>
            <p:cNvPr id="40" name="组合 39"/>
            <p:cNvGrpSpPr/>
            <p:nvPr/>
          </p:nvGrpSpPr>
          <p:grpSpPr>
            <a:xfrm>
              <a:off x="8692280" y="2511347"/>
              <a:ext cx="405779" cy="335794"/>
              <a:chOff x="8556778" y="1731879"/>
              <a:chExt cx="738967" cy="611517"/>
            </a:xfrm>
          </p:grpSpPr>
          <p:sp>
            <p:nvSpPr>
              <p:cNvPr id="44" name="椭圆 43"/>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5" name="椭圆 44"/>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41" name="直接连接符 40"/>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42" name="矩形 41"/>
            <p:cNvSpPr/>
            <p:nvPr/>
          </p:nvSpPr>
          <p:spPr>
            <a:xfrm>
              <a:off x="8952370" y="2934989"/>
              <a:ext cx="4331015" cy="14198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Analysis of banker performance based on the count of loans handled, which could highlight training needs or reward opportunities.</a:t>
              </a:r>
              <a:endParaRPr lang="en-US" altLang="zh-CN" sz="1800">
                <a:latin typeface="Open Sans" panose="020B0606030504020204" charset="0"/>
                <a:ea typeface="Open Sans" panose="020B0606030504020204" charset="0"/>
                <a:cs typeface="Open Sans" panose="020B0606030504020204" charset="0"/>
              </a:endParaRPr>
            </a:p>
          </p:txBody>
        </p:sp>
        <p:sp>
          <p:nvSpPr>
            <p:cNvPr id="43" name="矩形 42"/>
            <p:cNvSpPr/>
            <p:nvPr/>
          </p:nvSpPr>
          <p:spPr>
            <a:xfrm>
              <a:off x="9189445" y="2477809"/>
              <a:ext cx="3409315"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Banker Performance (Table):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nvGrpSpPr>
          <p:cNvPr id="46" name="组合 45"/>
          <p:cNvGrpSpPr/>
          <p:nvPr/>
        </p:nvGrpSpPr>
        <p:grpSpPr>
          <a:xfrm>
            <a:off x="464494" y="3957447"/>
            <a:ext cx="5516205" cy="1809115"/>
            <a:chOff x="8230635" y="2511347"/>
            <a:chExt cx="5516205" cy="1809115"/>
          </a:xfrm>
        </p:grpSpPr>
        <p:grpSp>
          <p:nvGrpSpPr>
            <p:cNvPr id="47" name="组合 46"/>
            <p:cNvGrpSpPr/>
            <p:nvPr/>
          </p:nvGrpSpPr>
          <p:grpSpPr>
            <a:xfrm>
              <a:off x="8230635" y="2511347"/>
              <a:ext cx="347345" cy="335915"/>
              <a:chOff x="7716073" y="1731879"/>
              <a:chExt cx="632553" cy="611738"/>
            </a:xfrm>
          </p:grpSpPr>
          <p:sp>
            <p:nvSpPr>
              <p:cNvPr id="51" name="椭圆 50"/>
              <p:cNvSpPr/>
              <p:nvPr/>
            </p:nvSpPr>
            <p:spPr>
              <a:xfrm>
                <a:off x="7913818" y="1850989"/>
                <a:ext cx="434808" cy="492628"/>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52" name="椭圆 51"/>
              <p:cNvSpPr/>
              <p:nvPr/>
            </p:nvSpPr>
            <p:spPr>
              <a:xfrm>
                <a:off x="7716073"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48" name="直接连接符 47"/>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49" name="矩形 48"/>
            <p:cNvSpPr/>
            <p:nvPr/>
          </p:nvSpPr>
          <p:spPr>
            <a:xfrm>
              <a:off x="8952630" y="2934892"/>
              <a:ext cx="4330700" cy="1385570"/>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 This chart can provide insights into the popularity and success rates of joint loans versus individual loans.</a:t>
              </a:r>
              <a:endParaRPr lang="en-US" altLang="zh-CN" sz="1800">
                <a:latin typeface="Open Sans" panose="020B0606030504020204" charset="0"/>
                <a:ea typeface="Open Sans" panose="020B0606030504020204" charset="0"/>
                <a:cs typeface="Open Sans" panose="020B0606030504020204" charset="0"/>
              </a:endParaRPr>
            </a:p>
          </p:txBody>
        </p:sp>
        <p:sp>
          <p:nvSpPr>
            <p:cNvPr id="50" name="矩形 49"/>
            <p:cNvSpPr/>
            <p:nvPr/>
          </p:nvSpPr>
          <p:spPr>
            <a:xfrm>
              <a:off x="8621755" y="2511464"/>
              <a:ext cx="5125085"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Joint Loan Analysis (Stacked Column Chart)::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nvGrpSpPr>
          <p:cNvPr id="55" name="组合 54"/>
          <p:cNvGrpSpPr/>
          <p:nvPr/>
        </p:nvGrpSpPr>
        <p:grpSpPr>
          <a:xfrm>
            <a:off x="464185" y="283210"/>
            <a:ext cx="4770120" cy="553085"/>
            <a:chOff x="464282" y="372254"/>
            <a:chExt cx="4770120" cy="702945"/>
          </a:xfrm>
        </p:grpSpPr>
        <p:sp>
          <p:nvSpPr>
            <p:cNvPr id="56" name="椭圆 55"/>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57" name="文本框 65"/>
            <p:cNvSpPr txBox="1"/>
            <p:nvPr/>
          </p:nvSpPr>
          <p:spPr>
            <a:xfrm>
              <a:off x="936087" y="372254"/>
              <a:ext cx="4298315" cy="702945"/>
            </a:xfrm>
            <a:prstGeom prst="rect">
              <a:avLst/>
            </a:prstGeom>
            <a:noFill/>
          </p:spPr>
          <p:txBody>
            <a:bodyPr wrap="square" rtlCol="0">
              <a:no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Loan Details: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pic>
        <p:nvPicPr>
          <p:cNvPr id="2" name="Picture 1"/>
          <p:cNvPicPr>
            <a:picLocks noChangeAspect="1"/>
          </p:cNvPicPr>
          <p:nvPr/>
        </p:nvPicPr>
        <p:blipFill>
          <a:blip r:embed="rId3"/>
          <a:stretch>
            <a:fillRect/>
          </a:stretch>
        </p:blipFill>
        <p:spPr>
          <a:xfrm>
            <a:off x="1017905" y="1212215"/>
            <a:ext cx="4601845" cy="2458085"/>
          </a:xfrm>
          <a:prstGeom prst="rect">
            <a:avLst/>
          </a:prstGeom>
        </p:spPr>
      </p:pic>
      <p:pic>
        <p:nvPicPr>
          <p:cNvPr id="4" name="Picture 3"/>
          <p:cNvPicPr>
            <a:picLocks noChangeAspect="1"/>
          </p:cNvPicPr>
          <p:nvPr/>
        </p:nvPicPr>
        <p:blipFill>
          <a:blip r:embed="rId4"/>
          <a:stretch>
            <a:fillRect/>
          </a:stretch>
        </p:blipFill>
        <p:spPr>
          <a:xfrm>
            <a:off x="7146290" y="4381500"/>
            <a:ext cx="3611880" cy="1432560"/>
          </a:xfrm>
          <a:prstGeom prst="rect">
            <a:avLst/>
          </a:prstGeom>
        </p:spPr>
      </p:pic>
      <p:pic>
        <p:nvPicPr>
          <p:cNvPr id="3" name="Picture 2"/>
          <p:cNvPicPr>
            <a:picLocks noChangeAspect="1"/>
          </p:cNvPicPr>
          <p:nvPr/>
        </p:nvPicPr>
        <p:blipFill>
          <a:blip r:embed="rId5"/>
          <a:srcRect r="2846" b="1096"/>
          <a:stretch>
            <a:fillRect/>
          </a:stretch>
        </p:blipFill>
        <p:spPr>
          <a:xfrm>
            <a:off x="625475" y="1207135"/>
            <a:ext cx="5202555" cy="2578100"/>
          </a:xfrm>
          <a:prstGeom prst="rect">
            <a:avLst/>
          </a:prstGeom>
        </p:spPr>
      </p:pic>
      <p:pic>
        <p:nvPicPr>
          <p:cNvPr id="5" name="Picture 4"/>
          <p:cNvPicPr>
            <a:picLocks noChangeAspect="1"/>
          </p:cNvPicPr>
          <p:nvPr/>
        </p:nvPicPr>
        <p:blipFill>
          <a:blip r:embed="rId6"/>
          <a:srcRect l="932" r="1717" b="2362"/>
          <a:stretch>
            <a:fillRect/>
          </a:stretch>
        </p:blipFill>
        <p:spPr>
          <a:xfrm>
            <a:off x="6675120" y="3813175"/>
            <a:ext cx="4709795" cy="2703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Graphic spid="2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69935" y="1143746"/>
            <a:ext cx="10542373" cy="2213002"/>
            <a:chOff x="1569935" y="1143746"/>
            <a:chExt cx="10542373" cy="2213002"/>
          </a:xfrm>
        </p:grpSpPr>
        <p:pic>
          <p:nvPicPr>
            <p:cNvPr id="5" name="图片 4"/>
            <p:cNvPicPr>
              <a:picLocks noChangeAspect="1"/>
            </p:cNvPicPr>
            <p:nvPr/>
          </p:nvPicPr>
          <p:blipFill>
            <a:blip r:embed="rId2"/>
            <a:stretch>
              <a:fillRect/>
            </a:stretch>
          </p:blipFill>
          <p:spPr>
            <a:xfrm>
              <a:off x="1569935" y="1143746"/>
              <a:ext cx="3319201" cy="2213002"/>
            </a:xfrm>
            <a:prstGeom prst="diamond">
              <a:avLst/>
            </a:prstGeom>
            <a:ln w="57150">
              <a:solidFill>
                <a:srgbClr val="F6BD41"/>
              </a:solidFill>
            </a:ln>
          </p:spPr>
        </p:pic>
        <p:grpSp>
          <p:nvGrpSpPr>
            <p:cNvPr id="7" name="组合 6"/>
            <p:cNvGrpSpPr/>
            <p:nvPr/>
          </p:nvGrpSpPr>
          <p:grpSpPr>
            <a:xfrm>
              <a:off x="6132513" y="1424087"/>
              <a:ext cx="5979795" cy="1747520"/>
              <a:chOff x="9220913" y="2477809"/>
              <a:chExt cx="5979795" cy="1747520"/>
            </a:xfrm>
          </p:grpSpPr>
          <p:sp>
            <p:nvSpPr>
              <p:cNvPr id="8" name="直接连接符 7"/>
              <p:cNvSpPr>
                <a:spLocks noChangeShapeType="1"/>
              </p:cNvSpPr>
              <p:nvPr/>
            </p:nvSpPr>
            <p:spPr bwMode="auto">
              <a:xfrm>
                <a:off x="9285697" y="2876423"/>
                <a:ext cx="1734373"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9" name="矩形 8"/>
              <p:cNvSpPr/>
              <p:nvPr/>
            </p:nvSpPr>
            <p:spPr>
              <a:xfrm>
                <a:off x="9220913" y="2939454"/>
                <a:ext cx="5520690" cy="1285875"/>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600">
                    <a:latin typeface="Open Sans" panose="020B0606030504020204" charset="0"/>
                    <a:ea typeface="Open Sans" panose="020B0606030504020204" charset="0"/>
                    <a:cs typeface="Open Sans" panose="020B0606030504020204" charset="0"/>
                  </a:rPr>
                  <a:t>This can show which property types are more commonly financed, and if certain types are typically associated with higher loan counts.</a:t>
                </a:r>
                <a:endParaRPr lang="en-US" altLang="zh-CN" sz="1600">
                  <a:latin typeface="Open Sans" panose="020B0606030504020204" charset="0"/>
                  <a:ea typeface="Open Sans" panose="020B0606030504020204" charset="0"/>
                  <a:cs typeface="Open Sans" panose="020B0606030504020204" charset="0"/>
                </a:endParaRPr>
              </a:p>
            </p:txBody>
          </p:sp>
          <p:sp>
            <p:nvSpPr>
              <p:cNvPr id="10" name="矩形 9"/>
              <p:cNvSpPr/>
              <p:nvPr/>
            </p:nvSpPr>
            <p:spPr>
              <a:xfrm>
                <a:off x="9489518" y="2477809"/>
                <a:ext cx="57111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Property Type Loan Dynamics (Stacked Bar Chart):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grpSp>
        <p:nvGrpSpPr>
          <p:cNvPr id="19" name="组合 18"/>
          <p:cNvGrpSpPr/>
          <p:nvPr/>
        </p:nvGrpSpPr>
        <p:grpSpPr>
          <a:xfrm>
            <a:off x="1243990" y="3853368"/>
            <a:ext cx="7738745" cy="2545715"/>
            <a:chOff x="1243990" y="3853368"/>
            <a:chExt cx="7738745" cy="2545715"/>
          </a:xfrm>
        </p:grpSpPr>
        <p:pic>
          <p:nvPicPr>
            <p:cNvPr id="6" name="图片 5"/>
            <p:cNvPicPr>
              <a:picLocks noChangeAspect="1"/>
            </p:cNvPicPr>
            <p:nvPr/>
          </p:nvPicPr>
          <p:blipFill>
            <a:blip r:embed="rId3"/>
            <a:stretch>
              <a:fillRect/>
            </a:stretch>
          </p:blipFill>
          <p:spPr>
            <a:xfrm>
              <a:off x="7251090" y="4450758"/>
              <a:ext cx="1731645" cy="508000"/>
            </a:xfrm>
            <a:prstGeom prst="diamond">
              <a:avLst/>
            </a:prstGeom>
            <a:ln w="57150">
              <a:solidFill>
                <a:srgbClr val="F6BD41"/>
              </a:solidFill>
            </a:ln>
          </p:spPr>
        </p:pic>
        <p:grpSp>
          <p:nvGrpSpPr>
            <p:cNvPr id="11" name="组合 10"/>
            <p:cNvGrpSpPr/>
            <p:nvPr/>
          </p:nvGrpSpPr>
          <p:grpSpPr>
            <a:xfrm>
              <a:off x="1243990" y="3853368"/>
              <a:ext cx="4954270" cy="2545715"/>
              <a:chOff x="9220913" y="2477809"/>
              <a:chExt cx="4954270" cy="2545715"/>
            </a:xfrm>
          </p:grpSpPr>
          <p:sp>
            <p:nvSpPr>
              <p:cNvPr id="12" name="直接连接符 11"/>
              <p:cNvSpPr>
                <a:spLocks noChangeShapeType="1"/>
              </p:cNvSpPr>
              <p:nvPr/>
            </p:nvSpPr>
            <p:spPr bwMode="auto">
              <a:xfrm>
                <a:off x="9285697" y="2876423"/>
                <a:ext cx="1734373"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3" name="矩形 12"/>
              <p:cNvSpPr/>
              <p:nvPr/>
            </p:nvSpPr>
            <p:spPr>
              <a:xfrm>
                <a:off x="9220913" y="2939454"/>
                <a:ext cx="4954270" cy="20840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Total number of loans, customer count, and average loan percent are essential for quick assessment of business health and operational success.</a:t>
                </a:r>
                <a:endParaRPr lang="en-US" altLang="zh-CN" sz="1800">
                  <a:latin typeface="Open Sans" panose="020B0606030504020204" charset="0"/>
                  <a:ea typeface="Open Sans" panose="020B0606030504020204" charset="0"/>
                  <a:cs typeface="Open Sans" panose="020B0606030504020204" charset="0"/>
                </a:endParaRPr>
              </a:p>
              <a:p>
                <a:pPr algn="just" eaLnBrk="1" hangingPunct="1">
                  <a:lnSpc>
                    <a:spcPct val="120000"/>
                  </a:lnSpc>
                  <a:spcBef>
                    <a:spcPct val="0"/>
                  </a:spcBef>
                </a:pPr>
                <a:endParaRPr lang="en-US" altLang="zh-CN" sz="1800">
                  <a:latin typeface="Open Sans" panose="020B0606030504020204" charset="0"/>
                  <a:ea typeface="Open Sans" panose="020B0606030504020204" charset="0"/>
                  <a:cs typeface="Open Sans" panose="020B0606030504020204" charset="0"/>
                </a:endParaRPr>
              </a:p>
              <a:p>
                <a:pPr algn="just" eaLnBrk="1" hangingPunct="1">
                  <a:lnSpc>
                    <a:spcPct val="120000"/>
                  </a:lnSpc>
                  <a:spcBef>
                    <a:spcPct val="0"/>
                  </a:spcBef>
                </a:pPr>
                <a:endParaRPr lang="en-US" altLang="zh-CN" sz="1800" dirty="0">
                  <a:latin typeface="Open Sans" panose="020B0606030504020204" charset="0"/>
                  <a:ea typeface="Open Sans" panose="020B0606030504020204" charset="0"/>
                  <a:cs typeface="Open Sans" panose="020B0606030504020204" charset="0"/>
                </a:endParaRPr>
              </a:p>
            </p:txBody>
          </p:sp>
          <p:sp>
            <p:nvSpPr>
              <p:cNvPr id="14" name="矩形 13"/>
              <p:cNvSpPr/>
              <p:nvPr/>
            </p:nvSpPr>
            <p:spPr>
              <a:xfrm>
                <a:off x="9598885" y="2477809"/>
                <a:ext cx="422021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latin typeface="Open Sans SemiBold" panose="020B0706030804020204" charset="0"/>
                    <a:ea typeface="Open Sans SemiBold" panose="020B0706030804020204" charset="0"/>
                    <a:cs typeface="Open Sans SemiBold" panose="020B0706030804020204" charset="0"/>
                  </a:rPr>
                  <a:t>Key Performance Indicators (Cards): </a:t>
                </a:r>
                <a:endParaRPr lang="zh-CN" altLang="en-US" b="1">
                  <a:latin typeface="Open Sans SemiBold" panose="020B0706030804020204" charset="0"/>
                  <a:ea typeface="Open Sans SemiBold" panose="020B0706030804020204" charset="0"/>
                  <a:cs typeface="Open Sans SemiBold" panose="020B0706030804020204" charset="0"/>
                </a:endParaRPr>
              </a:p>
            </p:txBody>
          </p:sp>
        </p:grpSp>
      </p:grpSp>
      <p:grpSp>
        <p:nvGrpSpPr>
          <p:cNvPr id="15" name="组合 14"/>
          <p:cNvGrpSpPr/>
          <p:nvPr/>
        </p:nvGrpSpPr>
        <p:grpSpPr>
          <a:xfrm>
            <a:off x="464282" y="390034"/>
            <a:ext cx="5343525" cy="521970"/>
            <a:chOff x="464282" y="390034"/>
            <a:chExt cx="5343525" cy="521970"/>
          </a:xfrm>
        </p:grpSpPr>
        <p:sp>
          <p:nvSpPr>
            <p:cNvPr id="16" name="椭圆 15"/>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7" name="文本框 65"/>
            <p:cNvSpPr txBox="1"/>
            <p:nvPr/>
          </p:nvSpPr>
          <p:spPr>
            <a:xfrm>
              <a:off x="936087" y="390034"/>
              <a:ext cx="4871720"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Operational Metrics:</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graphicFrame>
        <p:nvGraphicFramePr>
          <p:cNvPr id="2" name="Chart 1"/>
          <p:cNvGraphicFramePr/>
          <p:nvPr/>
        </p:nvGraphicFramePr>
        <p:xfrm>
          <a:off x="4027805" y="7291070"/>
          <a:ext cx="4922520" cy="335915"/>
        </p:xfrm>
        <a:graphic>
          <a:graphicData uri="http://schemas.openxmlformats.org/drawingml/2006/chart">
            <c:chart xmlns:c="http://schemas.openxmlformats.org/drawingml/2006/chart" xmlns:r="http://schemas.openxmlformats.org/officeDocument/2006/relationships" r:id="rId1"/>
          </a:graphicData>
        </a:graphic>
      </p:graphicFrame>
      <p:sp>
        <p:nvSpPr>
          <p:cNvPr id="3" name="Text Box 2"/>
          <p:cNvSpPr txBox="1"/>
          <p:nvPr/>
        </p:nvSpPr>
        <p:spPr>
          <a:xfrm>
            <a:off x="464820" y="3399155"/>
            <a:ext cx="11428730" cy="348615"/>
          </a:xfrm>
          <a:prstGeom prst="rect">
            <a:avLst/>
          </a:prstGeom>
          <a:noFill/>
        </p:spPr>
        <p:txBody>
          <a:bodyPr wrap="square" rtlCol="0">
            <a:noAutofit/>
          </a:bodyPr>
          <a:p>
            <a:r>
              <a:rPr lang="en-IN" altLang="en-US">
                <a:solidFill>
                  <a:schemeClr val="accent4"/>
                </a:solidFill>
              </a:rPr>
              <a:t>- - - - - - - - -  -  - - - - - - - - - - - - - - - - - - - - - - - - - - - - - - - - - - - - - -- - - - - - - - - - - - - - - - - - - - - - - - - - - - - - - - - - - </a:t>
            </a:r>
            <a:endParaRPr lang="en-IN" altLang="en-US">
              <a:solidFill>
                <a:schemeClr val="accent4"/>
              </a:solidFill>
            </a:endParaRPr>
          </a:p>
        </p:txBody>
      </p:sp>
      <p:pic>
        <p:nvPicPr>
          <p:cNvPr id="4" name="Picture 3"/>
          <p:cNvPicPr>
            <a:picLocks noChangeAspect="1"/>
          </p:cNvPicPr>
          <p:nvPr/>
        </p:nvPicPr>
        <p:blipFill>
          <a:blip r:embed="rId4"/>
          <a:stretch>
            <a:fillRect/>
          </a:stretch>
        </p:blipFill>
        <p:spPr>
          <a:xfrm>
            <a:off x="6510655" y="3975100"/>
            <a:ext cx="5142865" cy="2056765"/>
          </a:xfrm>
          <a:prstGeom prst="rect">
            <a:avLst/>
          </a:prstGeom>
        </p:spPr>
      </p:pic>
      <p:pic>
        <p:nvPicPr>
          <p:cNvPr id="20" name="Picture 19"/>
          <p:cNvPicPr>
            <a:picLocks noChangeAspect="1"/>
          </p:cNvPicPr>
          <p:nvPr/>
        </p:nvPicPr>
        <p:blipFill>
          <a:blip r:embed="rId5"/>
          <a:stretch>
            <a:fillRect/>
          </a:stretch>
        </p:blipFill>
        <p:spPr>
          <a:xfrm>
            <a:off x="978535" y="1057275"/>
            <a:ext cx="4828540" cy="2456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dcda9559-2ddb-4a0a-827f-426a59d30f8d"/>
  <p:tag name="COMMONDATA" val="eyJoZGlkIjoiMmNmYmEwOWQ4Y2Q0M2IxMGZkNjI4ZjhkZDQyNzg1OTYifQ=="/>
</p:tagLst>
</file>

<file path=ppt/theme/theme1.xml><?xml version="1.0" encoding="utf-8"?>
<a:theme xmlns:a="http://schemas.openxmlformats.org/drawingml/2006/main" name="Office 主题​​">
  <a:themeElements>
    <a:clrScheme name="自定义 24">
      <a:dk1>
        <a:sysClr val="windowText" lastClr="000000"/>
      </a:dk1>
      <a:lt1>
        <a:sysClr val="window" lastClr="FFFFFF"/>
      </a:lt1>
      <a:dk2>
        <a:srgbClr val="44546A"/>
      </a:dk2>
      <a:lt2>
        <a:srgbClr val="E7E6E6"/>
      </a:lt2>
      <a:accent1>
        <a:srgbClr val="FFC000"/>
      </a:accent1>
      <a:accent2>
        <a:srgbClr val="44546A"/>
      </a:accent2>
      <a:accent3>
        <a:srgbClr val="BFBFBF"/>
      </a:accent3>
      <a:accent4>
        <a:srgbClr val="FFC000"/>
      </a:accent4>
      <a:accent5>
        <a:srgbClr val="5B9BD5"/>
      </a:accent5>
      <a:accent6>
        <a:srgbClr val="70AD47"/>
      </a:accent6>
      <a:hlink>
        <a:srgbClr val="0563C1"/>
      </a:hlink>
      <a:folHlink>
        <a:srgbClr val="954F72"/>
      </a:folHlink>
    </a:clrScheme>
    <a:fontScheme name="自定义 1">
      <a:majorFont>
        <a:latin typeface="Open Sans ExtraBold"/>
        <a:ea typeface="Open Sans ExtraBold"/>
        <a:cs typeface=""/>
      </a:majorFont>
      <a:minorFont>
        <a:latin typeface="Open Sans ExtraBold"/>
        <a:ea typeface="Open Sans Extra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Extra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ExtraBold"/>
        <a:ea typeface=""/>
        <a:cs typeface=""/>
        <a:font script="Jpan" typeface="ＭＳ Ｐゴシック"/>
        <a:font script="Hang" typeface="맑은 고딕"/>
        <a:font script="Hans" typeface="Open Sans ExtraBold"/>
        <a:font script="Hant" typeface="新細明體"/>
        <a:font script="Arab" typeface="Open Sans ExtraBold"/>
        <a:font script="Hebr" typeface="Open Sans Extra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Extra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Extra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ExtraBold"/>
        <a:ea typeface=""/>
        <a:cs typeface=""/>
        <a:font script="Jpan" typeface="ＭＳ Ｐゴシック"/>
        <a:font script="Hang" typeface="맑은 고딕"/>
        <a:font script="Hans" typeface="Open Sans ExtraBold"/>
        <a:font script="Hant" typeface="新細明體"/>
        <a:font script="Arab" typeface="Open Sans ExtraBold"/>
        <a:font script="Hebr" typeface="Open Sans Extra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Extra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4483</Words>
  <Application>WPS Presentation</Application>
  <PresentationFormat>宽屏</PresentationFormat>
  <Paragraphs>129</Paragraphs>
  <Slides>14</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14</vt:i4>
      </vt:variant>
    </vt:vector>
  </HeadingPairs>
  <TitlesOfParts>
    <vt:vector size="44" baseType="lpstr">
      <vt:lpstr>Arial</vt:lpstr>
      <vt:lpstr>SimSun</vt:lpstr>
      <vt:lpstr>Wingdings</vt:lpstr>
      <vt:lpstr>Open Sans ExtraBold</vt:lpstr>
      <vt:lpstr>Open Sans</vt:lpstr>
      <vt:lpstr>Open Sans SemiBold</vt:lpstr>
      <vt:lpstr>Roboto Bold</vt:lpstr>
      <vt:lpstr>Segoe Print</vt:lpstr>
      <vt:lpstr>汉仪旗黑X1-95简</vt:lpstr>
      <vt:lpstr>Roboto Light</vt:lpstr>
      <vt:lpstr>Wide Latin</vt:lpstr>
      <vt:lpstr>Microsoft YaHei</vt:lpstr>
      <vt:lpstr>Arial Unicode MS</vt:lpstr>
      <vt:lpstr>Algerian</vt:lpstr>
      <vt:lpstr>Arial Narrow</vt:lpstr>
      <vt:lpstr>Agency FB</vt:lpstr>
      <vt:lpstr>Arial Rounded MT Bold</vt:lpstr>
      <vt:lpstr>Bahnschrift Condensed</vt:lpstr>
      <vt:lpstr>Bahnschrift Light</vt:lpstr>
      <vt:lpstr>Bahnschrift Light Condensed</vt:lpstr>
      <vt:lpstr>Bahnschrift Light SemiCondensed</vt:lpstr>
      <vt:lpstr>Bahnschrift SemiBold</vt:lpstr>
      <vt:lpstr>Bahnschrift SemiCondensed</vt:lpstr>
      <vt:lpstr>Bahnschrift SemiLight Condensed</vt:lpstr>
      <vt:lpstr>Baskerville Old Face</vt:lpstr>
      <vt:lpstr>Bell MT</vt:lpstr>
      <vt:lpstr>Bernard MT Condensed</vt:lpstr>
      <vt:lpstr>Bodoni MT Poster Compressed</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十一渺工作室</dc:creator>
  <cp:lastModifiedBy>santoshsg</cp:lastModifiedBy>
  <cp:revision>20</cp:revision>
  <dcterms:created xsi:type="dcterms:W3CDTF">2020-11-14T01:07:00Z</dcterms:created>
  <dcterms:modified xsi:type="dcterms:W3CDTF">2024-05-14T07:33:07Z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CABB6286691F4D19BC1F76F5B208503F_11</vt:lpwstr>
  </property>
</Properties>
</file>