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4" r:id="rId3"/>
    <p:sldId id="329" r:id="rId4"/>
    <p:sldId id="275" r:id="rId5"/>
    <p:sldId id="276" r:id="rId6"/>
    <p:sldId id="310" r:id="rId7"/>
    <p:sldId id="315" r:id="rId8"/>
    <p:sldId id="317" r:id="rId9"/>
    <p:sldId id="318" r:id="rId10"/>
    <p:sldId id="319" r:id="rId11"/>
    <p:sldId id="320" r:id="rId12"/>
    <p:sldId id="322" r:id="rId13"/>
    <p:sldId id="324" r:id="rId14"/>
    <p:sldId id="325" r:id="rId15"/>
    <p:sldId id="326" r:id="rId16"/>
    <p:sldId id="330" r:id="rId17"/>
    <p:sldId id="30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阮 幸云" initials="阮"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1" autoAdjust="0"/>
    <p:restoredTop sz="94660"/>
  </p:normalViewPr>
  <p:slideViewPr>
    <p:cSldViewPr snapToGrid="0">
      <p:cViewPr varScale="1">
        <p:scale>
          <a:sx n="69" d="100"/>
          <a:sy n="69" d="100"/>
        </p:scale>
        <p:origin x="556" y="56"/>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C007DC-8211-4A0A-85CC-E03E8EEF3A5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5A563C-622C-4938-8742-5477358458D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3" name="文本占位符 19"/>
          <p:cNvSpPr>
            <a:spLocks noGrp="1"/>
          </p:cNvSpPr>
          <p:nvPr>
            <p:ph type="body" sz="quarter" idx="12" hasCustomPrompt="1"/>
          </p:nvPr>
        </p:nvSpPr>
        <p:spPr>
          <a:xfrm>
            <a:off x="764228" y="3533689"/>
            <a:ext cx="5229829" cy="320317"/>
          </a:xfrm>
        </p:spPr>
        <p:txBody>
          <a:bodyPr anchor="ctr">
            <a:noAutofit/>
          </a:bodyPr>
          <a:lstStyle>
            <a:lvl1pPr marL="0" indent="0" algn="dist">
              <a:buFontTx/>
              <a:buNone/>
              <a:defRPr sz="1400">
                <a:solidFill>
                  <a:schemeClr val="bg1"/>
                </a:solidFill>
              </a:defRPr>
            </a:lvl1pPr>
          </a:lstStyle>
          <a:p>
            <a:pPr lvl="0"/>
            <a:r>
              <a:rPr lang="zh-CN" altLang="en-US" dirty="0"/>
              <a:t>单击此处编辑文本样式</a:t>
            </a:r>
            <a:endParaRPr lang="zh-CN" altLang="en-US" dirty="0"/>
          </a:p>
        </p:txBody>
      </p:sp>
      <p:sp>
        <p:nvSpPr>
          <p:cNvPr id="31" name="任意多边形: 形状 30"/>
          <p:cNvSpPr/>
          <p:nvPr userDrawn="1"/>
        </p:nvSpPr>
        <p:spPr>
          <a:xfrm rot="20367676">
            <a:off x="6927308" y="-850753"/>
            <a:ext cx="5763409" cy="5759446"/>
          </a:xfrm>
          <a:custGeom>
            <a:avLst/>
            <a:gdLst>
              <a:gd name="connsiteX0" fmla="*/ 978549 w 5763409"/>
              <a:gd name="connsiteY0" fmla="*/ 0 h 5759446"/>
              <a:gd name="connsiteX1" fmla="*/ 3610297 w 5763409"/>
              <a:gd name="connsiteY1" fmla="*/ 985999 h 5759446"/>
              <a:gd name="connsiteX2" fmla="*/ 5763409 w 5763409"/>
              <a:gd name="connsiteY2" fmla="*/ 1980339 h 5759446"/>
              <a:gd name="connsiteX3" fmla="*/ 5091884 w 5763409"/>
              <a:gd name="connsiteY3" fmla="*/ 3772718 h 5759446"/>
              <a:gd name="connsiteX4" fmla="*/ 4182409 w 5763409"/>
              <a:gd name="connsiteY4" fmla="*/ 5759446 h 5759446"/>
              <a:gd name="connsiteX5" fmla="*/ 951530 w 5763409"/>
              <a:gd name="connsiteY5" fmla="*/ 5759446 h 5759446"/>
              <a:gd name="connsiteX6" fmla="*/ 0 w 5763409"/>
              <a:gd name="connsiteY6" fmla="*/ 4799519 h 5759446"/>
              <a:gd name="connsiteX7" fmla="*/ 0 w 5763409"/>
              <a:gd name="connsiteY7" fmla="*/ 959927 h 5759446"/>
              <a:gd name="connsiteX8" fmla="*/ 951531 w 5763409"/>
              <a:gd name="connsiteY8" fmla="*/ 0 h 575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3409" h="5759446">
                <a:moveTo>
                  <a:pt x="978549" y="0"/>
                </a:moveTo>
                <a:lnTo>
                  <a:pt x="3610297" y="985999"/>
                </a:lnTo>
                <a:lnTo>
                  <a:pt x="5763409" y="1980339"/>
                </a:lnTo>
                <a:lnTo>
                  <a:pt x="5091884" y="3772718"/>
                </a:lnTo>
                <a:lnTo>
                  <a:pt x="4182409" y="5759446"/>
                </a:lnTo>
                <a:lnTo>
                  <a:pt x="951530" y="5759446"/>
                </a:lnTo>
                <a:cubicBezTo>
                  <a:pt x="426014" y="5759447"/>
                  <a:pt x="0" y="5329673"/>
                  <a:pt x="0" y="4799519"/>
                </a:cubicBezTo>
                <a:lnTo>
                  <a:pt x="0" y="959927"/>
                </a:lnTo>
                <a:cubicBezTo>
                  <a:pt x="0" y="429774"/>
                  <a:pt x="426015" y="0"/>
                  <a:pt x="951531" y="0"/>
                </a:cubicBezTo>
                <a:close/>
              </a:path>
            </a:pathLst>
          </a:custGeom>
          <a:no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形状 17"/>
          <p:cNvSpPr>
            <a:spLocks noGrp="1"/>
          </p:cNvSpPr>
          <p:nvPr>
            <p:ph type="pic" sz="quarter" idx="10"/>
          </p:nvPr>
        </p:nvSpPr>
        <p:spPr>
          <a:xfrm>
            <a:off x="6471500" y="0"/>
            <a:ext cx="5720500" cy="5338728"/>
          </a:xfrm>
          <a:custGeom>
            <a:avLst/>
            <a:gdLst>
              <a:gd name="connsiteX0" fmla="*/ 1116115 w 5720500"/>
              <a:gd name="connsiteY0" fmla="*/ 0 h 5338728"/>
              <a:gd name="connsiteX1" fmla="*/ 5720500 w 5720500"/>
              <a:gd name="connsiteY1" fmla="*/ 0 h 5338728"/>
              <a:gd name="connsiteX2" fmla="*/ 5720500 w 5720500"/>
              <a:gd name="connsiteY2" fmla="*/ 3906235 h 5338728"/>
              <a:gd name="connsiteX3" fmla="*/ 2872857 w 5720500"/>
              <a:gd name="connsiteY3" fmla="*/ 5250786 h 5338728"/>
              <a:gd name="connsiteX4" fmla="*/ 1652939 w 5720500"/>
              <a:gd name="connsiteY4" fmla="*/ 4813390 h 5338728"/>
              <a:gd name="connsiteX5" fmla="*/ 87942 w 5720500"/>
              <a:gd name="connsiteY5" fmla="*/ 1498861 h 5338728"/>
              <a:gd name="connsiteX6" fmla="*/ 525337 w 5720500"/>
              <a:gd name="connsiteY6" fmla="*/ 278944 h 53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0500" h="5338728">
                <a:moveTo>
                  <a:pt x="1116115" y="0"/>
                </a:moveTo>
                <a:lnTo>
                  <a:pt x="5720500" y="0"/>
                </a:lnTo>
                <a:lnTo>
                  <a:pt x="5720500" y="3906235"/>
                </a:lnTo>
                <a:lnTo>
                  <a:pt x="2872857" y="5250786"/>
                </a:lnTo>
                <a:cubicBezTo>
                  <a:pt x="2415203" y="5466875"/>
                  <a:pt x="1869027" y="5271046"/>
                  <a:pt x="1652939" y="4813390"/>
                </a:cubicBezTo>
                <a:lnTo>
                  <a:pt x="87942" y="1498861"/>
                </a:lnTo>
                <a:cubicBezTo>
                  <a:pt x="-128146" y="1041207"/>
                  <a:pt x="67683" y="495031"/>
                  <a:pt x="525337" y="278944"/>
                </a:cubicBezTo>
                <a:close/>
              </a:path>
            </a:pathLst>
          </a:custGeom>
        </p:spPr>
        <p:txBody>
          <a:bodyPr wrap="square">
            <a:noAutofit/>
          </a:bodyPr>
          <a:lstStyle/>
          <a:p>
            <a:endParaRPr lang="zh-CN" altLang="en-US" dirty="0"/>
          </a:p>
        </p:txBody>
      </p:sp>
      <p:sp>
        <p:nvSpPr>
          <p:cNvPr id="14" name="任意多边形 37"/>
          <p:cNvSpPr/>
          <p:nvPr userDrawn="1"/>
        </p:nvSpPr>
        <p:spPr>
          <a:xfrm rot="20083528">
            <a:off x="9293997" y="5276187"/>
            <a:ext cx="3440215" cy="2030486"/>
          </a:xfrm>
          <a:custGeom>
            <a:avLst/>
            <a:gdLst>
              <a:gd name="connsiteX0" fmla="*/ 3298724 w 3440215"/>
              <a:gd name="connsiteY0" fmla="*/ 44260 h 2030486"/>
              <a:gd name="connsiteX1" fmla="*/ 3437751 w 3440215"/>
              <a:gd name="connsiteY1" fmla="*/ 128610 h 2030486"/>
              <a:gd name="connsiteX2" fmla="*/ 3440215 w 3440215"/>
              <a:gd name="connsiteY2" fmla="*/ 130959 h 2030486"/>
              <a:gd name="connsiteX3" fmla="*/ 2543345 w 3440215"/>
              <a:gd name="connsiteY3" fmla="*/ 2030486 h 2030486"/>
              <a:gd name="connsiteX4" fmla="*/ 1 w 3440215"/>
              <a:gd name="connsiteY4" fmla="*/ 829635 h 2030486"/>
              <a:gd name="connsiteX5" fmla="*/ 0 w 3440215"/>
              <a:gd name="connsiteY5" fmla="*/ 563210 h 2030486"/>
              <a:gd name="connsiteX6" fmla="*/ 563210 w 3440215"/>
              <a:gd name="connsiteY6" fmla="*/ 0 h 2030486"/>
              <a:gd name="connsiteX7" fmla="*/ 3079497 w 3440215"/>
              <a:gd name="connsiteY7" fmla="*/ 0 h 2030486"/>
              <a:gd name="connsiteX8" fmla="*/ 3298724 w 3440215"/>
              <a:gd name="connsiteY8" fmla="*/ 44260 h 203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0215" h="2030486">
                <a:moveTo>
                  <a:pt x="3298724" y="44260"/>
                </a:moveTo>
                <a:cubicBezTo>
                  <a:pt x="3349260" y="65635"/>
                  <a:pt x="3396026" y="94176"/>
                  <a:pt x="3437751" y="128610"/>
                </a:cubicBezTo>
                <a:lnTo>
                  <a:pt x="3440215" y="130959"/>
                </a:lnTo>
                <a:lnTo>
                  <a:pt x="2543345" y="2030486"/>
                </a:lnTo>
                <a:lnTo>
                  <a:pt x="1" y="829635"/>
                </a:lnTo>
                <a:lnTo>
                  <a:pt x="0" y="563210"/>
                </a:lnTo>
                <a:cubicBezTo>
                  <a:pt x="0" y="252158"/>
                  <a:pt x="252158" y="1"/>
                  <a:pt x="563210" y="0"/>
                </a:cubicBezTo>
                <a:lnTo>
                  <a:pt x="3079497" y="0"/>
                </a:lnTo>
                <a:cubicBezTo>
                  <a:pt x="3157260" y="0"/>
                  <a:pt x="3231342" y="15760"/>
                  <a:pt x="3298724" y="44260"/>
                </a:cubicBez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43"/>
          <p:cNvSpPr/>
          <p:nvPr userDrawn="1"/>
        </p:nvSpPr>
        <p:spPr>
          <a:xfrm rot="20130343">
            <a:off x="-329412" y="-160768"/>
            <a:ext cx="1554927" cy="1177626"/>
          </a:xfrm>
          <a:custGeom>
            <a:avLst/>
            <a:gdLst>
              <a:gd name="connsiteX0" fmla="*/ 536533 w 1554927"/>
              <a:gd name="connsiteY0" fmla="*/ 0 h 1177626"/>
              <a:gd name="connsiteX1" fmla="*/ 1554927 w 1554927"/>
              <a:gd name="connsiteY1" fmla="*/ 463986 h 1177626"/>
              <a:gd name="connsiteX2" fmla="*/ 1554927 w 1554927"/>
              <a:gd name="connsiteY2" fmla="*/ 614415 h 1177626"/>
              <a:gd name="connsiteX3" fmla="*/ 991717 w 1554927"/>
              <a:gd name="connsiteY3" fmla="*/ 1177626 h 1177626"/>
              <a:gd name="connsiteX4" fmla="*/ 0 w 1554927"/>
              <a:gd name="connsiteY4" fmla="*/ 1177625 h 1177626"/>
              <a:gd name="connsiteX5" fmla="*/ 536533 w 1554927"/>
              <a:gd name="connsiteY5" fmla="*/ 0 h 117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927" h="1177626">
                <a:moveTo>
                  <a:pt x="536533" y="0"/>
                </a:moveTo>
                <a:lnTo>
                  <a:pt x="1554927" y="463986"/>
                </a:lnTo>
                <a:lnTo>
                  <a:pt x="1554927" y="614415"/>
                </a:lnTo>
                <a:cubicBezTo>
                  <a:pt x="1554925" y="925467"/>
                  <a:pt x="1302768" y="1177625"/>
                  <a:pt x="991717" y="1177626"/>
                </a:cubicBezTo>
                <a:lnTo>
                  <a:pt x="0" y="1177625"/>
                </a:lnTo>
                <a:lnTo>
                  <a:pt x="536533"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19"/>
          <p:cNvSpPr>
            <a:spLocks noGrp="1"/>
          </p:cNvSpPr>
          <p:nvPr>
            <p:ph type="body" sz="quarter" idx="11" hasCustomPrompt="1"/>
          </p:nvPr>
        </p:nvSpPr>
        <p:spPr>
          <a:xfrm>
            <a:off x="709798" y="2641430"/>
            <a:ext cx="5720499" cy="905885"/>
          </a:xfrm>
        </p:spPr>
        <p:txBody>
          <a:bodyPr anchor="ctr">
            <a:noAutofit/>
          </a:bodyPr>
          <a:lstStyle>
            <a:lvl1pPr marL="0" indent="0">
              <a:buFontTx/>
              <a:buNone/>
              <a:defRPr sz="3600">
                <a:latin typeface="汉仪旗黑-85S" panose="00020600040101010101" charset="-122"/>
              </a:defRPr>
            </a:lvl1pPr>
          </a:lstStyle>
          <a:p>
            <a:pPr lvl="0"/>
            <a:r>
              <a:rPr lang="zh-CN" altLang="en-US" dirty="0"/>
              <a:t>单击此处编辑文本样式</a:t>
            </a:r>
            <a:endParaRPr lang="zh-CN" altLang="en-US" dirty="0"/>
          </a:p>
        </p:txBody>
      </p:sp>
      <p:sp>
        <p:nvSpPr>
          <p:cNvPr id="27" name="文本占位符 19"/>
          <p:cNvSpPr>
            <a:spLocks noGrp="1"/>
          </p:cNvSpPr>
          <p:nvPr>
            <p:ph type="body" sz="quarter" idx="13" hasCustomPrompt="1"/>
          </p:nvPr>
        </p:nvSpPr>
        <p:spPr>
          <a:xfrm>
            <a:off x="709798" y="3968257"/>
            <a:ext cx="5720499" cy="734372"/>
          </a:xfrm>
        </p:spPr>
        <p:txBody>
          <a:bodyPr anchor="ctr">
            <a:noAutofit/>
          </a:bodyPr>
          <a:lstStyle>
            <a:lvl1pPr marL="0" indent="0" algn="l">
              <a:buFontTx/>
              <a:buNone/>
              <a:defRPr sz="1100">
                <a:solidFill>
                  <a:schemeClr val="bg2">
                    <a:lumMod val="25000"/>
                  </a:schemeClr>
                </a:solidFill>
              </a:defRPr>
            </a:lvl1pPr>
          </a:lstStyle>
          <a:p>
            <a:pPr lvl="0"/>
            <a:r>
              <a:rPr lang="zh-CN" altLang="en-US" dirty="0"/>
              <a:t>单击此处编辑文本样式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0" name="任意多边形: 形状 9"/>
          <p:cNvSpPr/>
          <p:nvPr userDrawn="1"/>
        </p:nvSpPr>
        <p:spPr>
          <a:xfrm>
            <a:off x="1" y="12700"/>
            <a:ext cx="5720499" cy="5338728"/>
          </a:xfrm>
          <a:custGeom>
            <a:avLst/>
            <a:gdLst>
              <a:gd name="connsiteX0" fmla="*/ 0 w 5720499"/>
              <a:gd name="connsiteY0" fmla="*/ 0 h 5338728"/>
              <a:gd name="connsiteX1" fmla="*/ 4604385 w 5720499"/>
              <a:gd name="connsiteY1" fmla="*/ 0 h 5338728"/>
              <a:gd name="connsiteX2" fmla="*/ 5195163 w 5720499"/>
              <a:gd name="connsiteY2" fmla="*/ 278944 h 5338728"/>
              <a:gd name="connsiteX3" fmla="*/ 5632558 w 5720499"/>
              <a:gd name="connsiteY3" fmla="*/ 1498861 h 5338728"/>
              <a:gd name="connsiteX4" fmla="*/ 4067561 w 5720499"/>
              <a:gd name="connsiteY4" fmla="*/ 4813390 h 5338728"/>
              <a:gd name="connsiteX5" fmla="*/ 2847643 w 5720499"/>
              <a:gd name="connsiteY5" fmla="*/ 5250786 h 5338728"/>
              <a:gd name="connsiteX6" fmla="*/ 0 w 5720499"/>
              <a:gd name="connsiteY6" fmla="*/ 3906235 h 53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0499" h="5338728">
                <a:moveTo>
                  <a:pt x="0" y="0"/>
                </a:moveTo>
                <a:lnTo>
                  <a:pt x="4604385" y="0"/>
                </a:lnTo>
                <a:lnTo>
                  <a:pt x="5195163" y="278944"/>
                </a:lnTo>
                <a:cubicBezTo>
                  <a:pt x="5652817" y="495031"/>
                  <a:pt x="5848646" y="1041207"/>
                  <a:pt x="5632558" y="1498861"/>
                </a:cubicBezTo>
                <a:lnTo>
                  <a:pt x="4067561" y="4813390"/>
                </a:lnTo>
                <a:cubicBezTo>
                  <a:pt x="3851473" y="5271046"/>
                  <a:pt x="3305297" y="5466875"/>
                  <a:pt x="2847643" y="5250786"/>
                </a:cubicBezTo>
                <a:lnTo>
                  <a:pt x="0" y="390623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userDrawn="1"/>
        </p:nvSpPr>
        <p:spPr>
          <a:xfrm rot="1232324" flipH="1">
            <a:off x="-494559" y="-838053"/>
            <a:ext cx="5763409" cy="5759446"/>
          </a:xfrm>
          <a:custGeom>
            <a:avLst/>
            <a:gdLst>
              <a:gd name="connsiteX0" fmla="*/ 978549 w 5763409"/>
              <a:gd name="connsiteY0" fmla="*/ 0 h 5759446"/>
              <a:gd name="connsiteX1" fmla="*/ 3610297 w 5763409"/>
              <a:gd name="connsiteY1" fmla="*/ 985999 h 5759446"/>
              <a:gd name="connsiteX2" fmla="*/ 5763409 w 5763409"/>
              <a:gd name="connsiteY2" fmla="*/ 1980339 h 5759446"/>
              <a:gd name="connsiteX3" fmla="*/ 5091884 w 5763409"/>
              <a:gd name="connsiteY3" fmla="*/ 3772718 h 5759446"/>
              <a:gd name="connsiteX4" fmla="*/ 4182409 w 5763409"/>
              <a:gd name="connsiteY4" fmla="*/ 5759446 h 5759446"/>
              <a:gd name="connsiteX5" fmla="*/ 951530 w 5763409"/>
              <a:gd name="connsiteY5" fmla="*/ 5759446 h 5759446"/>
              <a:gd name="connsiteX6" fmla="*/ 0 w 5763409"/>
              <a:gd name="connsiteY6" fmla="*/ 4799519 h 5759446"/>
              <a:gd name="connsiteX7" fmla="*/ 0 w 5763409"/>
              <a:gd name="connsiteY7" fmla="*/ 959927 h 5759446"/>
              <a:gd name="connsiteX8" fmla="*/ 951531 w 5763409"/>
              <a:gd name="connsiteY8" fmla="*/ 0 h 575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3409" h="5759446">
                <a:moveTo>
                  <a:pt x="978549" y="0"/>
                </a:moveTo>
                <a:lnTo>
                  <a:pt x="3610297" y="985999"/>
                </a:lnTo>
                <a:lnTo>
                  <a:pt x="5763409" y="1980339"/>
                </a:lnTo>
                <a:lnTo>
                  <a:pt x="5091884" y="3772718"/>
                </a:lnTo>
                <a:lnTo>
                  <a:pt x="4182409" y="5759446"/>
                </a:lnTo>
                <a:lnTo>
                  <a:pt x="951530" y="5759446"/>
                </a:lnTo>
                <a:cubicBezTo>
                  <a:pt x="426014" y="5759447"/>
                  <a:pt x="0" y="5329673"/>
                  <a:pt x="0" y="4799519"/>
                </a:cubicBezTo>
                <a:lnTo>
                  <a:pt x="0" y="959927"/>
                </a:lnTo>
                <a:cubicBezTo>
                  <a:pt x="0" y="429774"/>
                  <a:pt x="426015" y="0"/>
                  <a:pt x="951531" y="0"/>
                </a:cubicBezTo>
                <a:close/>
              </a:path>
            </a:pathLst>
          </a:custGeom>
          <a:no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a:spLocks noGrp="1"/>
          </p:cNvSpPr>
          <p:nvPr>
            <p:ph type="pic" sz="quarter" idx="10"/>
          </p:nvPr>
        </p:nvSpPr>
        <p:spPr>
          <a:xfrm>
            <a:off x="0" y="12700"/>
            <a:ext cx="5240982" cy="4891212"/>
          </a:xfrm>
          <a:custGeom>
            <a:avLst/>
            <a:gdLst>
              <a:gd name="connsiteX0" fmla="*/ 0 w 5240982"/>
              <a:gd name="connsiteY0" fmla="*/ 0 h 4891212"/>
              <a:gd name="connsiteX1" fmla="*/ 4218425 w 5240982"/>
              <a:gd name="connsiteY1" fmla="*/ 0 h 4891212"/>
              <a:gd name="connsiteX2" fmla="*/ 4759681 w 5240982"/>
              <a:gd name="connsiteY2" fmla="*/ 255562 h 4891212"/>
              <a:gd name="connsiteX3" fmla="*/ 5160412 w 5240982"/>
              <a:gd name="connsiteY3" fmla="*/ 1373220 h 4891212"/>
              <a:gd name="connsiteX4" fmla="*/ 3726600 w 5240982"/>
              <a:gd name="connsiteY4" fmla="*/ 4409910 h 4891212"/>
              <a:gd name="connsiteX5" fmla="*/ 2608941 w 5240982"/>
              <a:gd name="connsiteY5" fmla="*/ 4810642 h 4891212"/>
              <a:gd name="connsiteX6" fmla="*/ 0 w 5240982"/>
              <a:gd name="connsiteY6" fmla="*/ 3578797 h 489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0982" h="4891212">
                <a:moveTo>
                  <a:pt x="0" y="0"/>
                </a:moveTo>
                <a:lnTo>
                  <a:pt x="4218425" y="0"/>
                </a:lnTo>
                <a:lnTo>
                  <a:pt x="4759681" y="255562"/>
                </a:lnTo>
                <a:cubicBezTo>
                  <a:pt x="5178973" y="453535"/>
                  <a:pt x="5358386" y="953929"/>
                  <a:pt x="5160412" y="1373220"/>
                </a:cubicBezTo>
                <a:lnTo>
                  <a:pt x="3726600" y="4409910"/>
                </a:lnTo>
                <a:cubicBezTo>
                  <a:pt x="3528625" y="4829204"/>
                  <a:pt x="3028232" y="5008617"/>
                  <a:pt x="2608941" y="4810642"/>
                </a:cubicBezTo>
                <a:lnTo>
                  <a:pt x="0" y="3578797"/>
                </a:lnTo>
                <a:close/>
              </a:path>
            </a:pathLst>
          </a:custGeom>
        </p:spPr>
        <p:txBody>
          <a:bodyPr wrap="square">
            <a:noAutofit/>
          </a:bodyPr>
          <a:lstStyle/>
          <a:p>
            <a:endParaRPr lang="zh-CN" altLang="en-US"/>
          </a:p>
        </p:txBody>
      </p:sp>
      <p:sp>
        <p:nvSpPr>
          <p:cNvPr id="17" name="任意多边形 37"/>
          <p:cNvSpPr/>
          <p:nvPr userDrawn="1"/>
        </p:nvSpPr>
        <p:spPr>
          <a:xfrm rot="20083528">
            <a:off x="9293997" y="5276187"/>
            <a:ext cx="3440215" cy="2030486"/>
          </a:xfrm>
          <a:custGeom>
            <a:avLst/>
            <a:gdLst>
              <a:gd name="connsiteX0" fmla="*/ 3298724 w 3440215"/>
              <a:gd name="connsiteY0" fmla="*/ 44260 h 2030486"/>
              <a:gd name="connsiteX1" fmla="*/ 3437751 w 3440215"/>
              <a:gd name="connsiteY1" fmla="*/ 128610 h 2030486"/>
              <a:gd name="connsiteX2" fmla="*/ 3440215 w 3440215"/>
              <a:gd name="connsiteY2" fmla="*/ 130959 h 2030486"/>
              <a:gd name="connsiteX3" fmla="*/ 2543345 w 3440215"/>
              <a:gd name="connsiteY3" fmla="*/ 2030486 h 2030486"/>
              <a:gd name="connsiteX4" fmla="*/ 1 w 3440215"/>
              <a:gd name="connsiteY4" fmla="*/ 829635 h 2030486"/>
              <a:gd name="connsiteX5" fmla="*/ 0 w 3440215"/>
              <a:gd name="connsiteY5" fmla="*/ 563210 h 2030486"/>
              <a:gd name="connsiteX6" fmla="*/ 563210 w 3440215"/>
              <a:gd name="connsiteY6" fmla="*/ 0 h 2030486"/>
              <a:gd name="connsiteX7" fmla="*/ 3079497 w 3440215"/>
              <a:gd name="connsiteY7" fmla="*/ 0 h 2030486"/>
              <a:gd name="connsiteX8" fmla="*/ 3298724 w 3440215"/>
              <a:gd name="connsiteY8" fmla="*/ 44260 h 203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0215" h="2030486">
                <a:moveTo>
                  <a:pt x="3298724" y="44260"/>
                </a:moveTo>
                <a:cubicBezTo>
                  <a:pt x="3349260" y="65635"/>
                  <a:pt x="3396026" y="94176"/>
                  <a:pt x="3437751" y="128610"/>
                </a:cubicBezTo>
                <a:lnTo>
                  <a:pt x="3440215" y="130959"/>
                </a:lnTo>
                <a:lnTo>
                  <a:pt x="2543345" y="2030486"/>
                </a:lnTo>
                <a:lnTo>
                  <a:pt x="1" y="829635"/>
                </a:lnTo>
                <a:lnTo>
                  <a:pt x="0" y="563210"/>
                </a:lnTo>
                <a:cubicBezTo>
                  <a:pt x="0" y="252158"/>
                  <a:pt x="252158" y="1"/>
                  <a:pt x="563210" y="0"/>
                </a:cubicBezTo>
                <a:lnTo>
                  <a:pt x="3079497" y="0"/>
                </a:lnTo>
                <a:cubicBezTo>
                  <a:pt x="3157260" y="0"/>
                  <a:pt x="3231342" y="15760"/>
                  <a:pt x="3298724" y="44260"/>
                </a:cubicBez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43"/>
          <p:cNvSpPr/>
          <p:nvPr userDrawn="1"/>
        </p:nvSpPr>
        <p:spPr>
          <a:xfrm rot="1469657" flipH="1">
            <a:off x="10973589" y="-160767"/>
            <a:ext cx="1554927" cy="1177626"/>
          </a:xfrm>
          <a:custGeom>
            <a:avLst/>
            <a:gdLst>
              <a:gd name="connsiteX0" fmla="*/ 536533 w 1554927"/>
              <a:gd name="connsiteY0" fmla="*/ 0 h 1177626"/>
              <a:gd name="connsiteX1" fmla="*/ 1554927 w 1554927"/>
              <a:gd name="connsiteY1" fmla="*/ 463986 h 1177626"/>
              <a:gd name="connsiteX2" fmla="*/ 1554927 w 1554927"/>
              <a:gd name="connsiteY2" fmla="*/ 614415 h 1177626"/>
              <a:gd name="connsiteX3" fmla="*/ 991717 w 1554927"/>
              <a:gd name="connsiteY3" fmla="*/ 1177626 h 1177626"/>
              <a:gd name="connsiteX4" fmla="*/ 0 w 1554927"/>
              <a:gd name="connsiteY4" fmla="*/ 1177625 h 1177626"/>
              <a:gd name="connsiteX5" fmla="*/ 536533 w 1554927"/>
              <a:gd name="connsiteY5" fmla="*/ 0 h 117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927" h="1177626">
                <a:moveTo>
                  <a:pt x="536533" y="0"/>
                </a:moveTo>
                <a:lnTo>
                  <a:pt x="1554927" y="463986"/>
                </a:lnTo>
                <a:lnTo>
                  <a:pt x="1554927" y="614415"/>
                </a:lnTo>
                <a:cubicBezTo>
                  <a:pt x="1554925" y="925467"/>
                  <a:pt x="1302768" y="1177625"/>
                  <a:pt x="991717" y="1177626"/>
                </a:cubicBezTo>
                <a:lnTo>
                  <a:pt x="0" y="1177625"/>
                </a:lnTo>
                <a:lnTo>
                  <a:pt x="536533"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占位符 28"/>
          <p:cNvSpPr>
            <a:spLocks noGrp="1"/>
          </p:cNvSpPr>
          <p:nvPr>
            <p:ph type="body" sz="quarter" idx="15"/>
          </p:nvPr>
        </p:nvSpPr>
        <p:spPr>
          <a:xfrm>
            <a:off x="6095999" y="3449579"/>
            <a:ext cx="4474140" cy="821191"/>
          </a:xfrm>
        </p:spPr>
        <p:txBody>
          <a:bodyPr>
            <a:normAutofit/>
          </a:bodyPr>
          <a:lstStyle>
            <a:lvl1pPr marL="0" indent="0" algn="l">
              <a:buFontTx/>
              <a:buNone/>
              <a:defRPr sz="1800" b="0">
                <a:solidFill>
                  <a:schemeClr val="tx1"/>
                </a:solidFill>
                <a:latin typeface="+mn-ea"/>
                <a:ea typeface="+mn-ea"/>
              </a:defRPr>
            </a:lvl1pPr>
            <a:lvl2pPr marL="457200" indent="0">
              <a:buNone/>
              <a:defRPr/>
            </a:lvl2pPr>
          </a:lstStyle>
          <a:p>
            <a:pPr lvl="0"/>
            <a:r>
              <a:rPr lang="zh-CN" altLang="en-US" dirty="0"/>
              <a:t>单击此处编辑母版文本样式</a:t>
            </a:r>
            <a:endParaRPr lang="zh-CN" altLang="en-US" dirty="0"/>
          </a:p>
        </p:txBody>
      </p:sp>
      <p:sp>
        <p:nvSpPr>
          <p:cNvPr id="20" name="文本占位符 26"/>
          <p:cNvSpPr>
            <a:spLocks noGrp="1"/>
          </p:cNvSpPr>
          <p:nvPr>
            <p:ph type="body" sz="quarter" idx="14"/>
          </p:nvPr>
        </p:nvSpPr>
        <p:spPr>
          <a:xfrm>
            <a:off x="6095999" y="2413625"/>
            <a:ext cx="4997427" cy="1446550"/>
          </a:xfrm>
        </p:spPr>
        <p:txBody>
          <a:bodyPr>
            <a:normAutofit/>
          </a:bodyPr>
          <a:lstStyle>
            <a:lvl1pPr marL="0" indent="0" algn="l">
              <a:buFontTx/>
              <a:buNone/>
              <a:defRPr sz="4400" b="0">
                <a:solidFill>
                  <a:schemeClr val="tx1"/>
                </a:solidFill>
                <a:latin typeface="汉仪旗黑-85S" panose="00020600040101010101" charset="-122"/>
              </a:defRPr>
            </a:lvl1pPr>
          </a:lstStyle>
          <a:p>
            <a:pPr lvl="0"/>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7" name="任意多边形 15"/>
          <p:cNvSpPr/>
          <p:nvPr userDrawn="1"/>
        </p:nvSpPr>
        <p:spPr>
          <a:xfrm rot="9302750">
            <a:off x="10948188" y="5839500"/>
            <a:ext cx="1554927" cy="1177626"/>
          </a:xfrm>
          <a:custGeom>
            <a:avLst/>
            <a:gdLst>
              <a:gd name="connsiteX0" fmla="*/ 536533 w 1554927"/>
              <a:gd name="connsiteY0" fmla="*/ 0 h 1177626"/>
              <a:gd name="connsiteX1" fmla="*/ 1554927 w 1554927"/>
              <a:gd name="connsiteY1" fmla="*/ 463986 h 1177626"/>
              <a:gd name="connsiteX2" fmla="*/ 1554927 w 1554927"/>
              <a:gd name="connsiteY2" fmla="*/ 614415 h 1177626"/>
              <a:gd name="connsiteX3" fmla="*/ 991717 w 1554927"/>
              <a:gd name="connsiteY3" fmla="*/ 1177626 h 1177626"/>
              <a:gd name="connsiteX4" fmla="*/ 0 w 1554927"/>
              <a:gd name="connsiteY4" fmla="*/ 1177625 h 1177626"/>
              <a:gd name="connsiteX5" fmla="*/ 536533 w 1554927"/>
              <a:gd name="connsiteY5" fmla="*/ 0 h 117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927" h="1177626">
                <a:moveTo>
                  <a:pt x="536533" y="0"/>
                </a:moveTo>
                <a:lnTo>
                  <a:pt x="1554927" y="463986"/>
                </a:lnTo>
                <a:lnTo>
                  <a:pt x="1554927" y="614415"/>
                </a:lnTo>
                <a:cubicBezTo>
                  <a:pt x="1554925" y="925467"/>
                  <a:pt x="1302768" y="1177625"/>
                  <a:pt x="991717" y="1177626"/>
                </a:cubicBezTo>
                <a:lnTo>
                  <a:pt x="0" y="1177625"/>
                </a:lnTo>
                <a:lnTo>
                  <a:pt x="536533"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23"/>
          <p:cNvSpPr/>
          <p:nvPr userDrawn="1"/>
        </p:nvSpPr>
        <p:spPr>
          <a:xfrm rot="20130343">
            <a:off x="-315558" y="-149978"/>
            <a:ext cx="1554927" cy="1177626"/>
          </a:xfrm>
          <a:custGeom>
            <a:avLst/>
            <a:gdLst>
              <a:gd name="connsiteX0" fmla="*/ 536533 w 1554927"/>
              <a:gd name="connsiteY0" fmla="*/ 0 h 1177626"/>
              <a:gd name="connsiteX1" fmla="*/ 1554927 w 1554927"/>
              <a:gd name="connsiteY1" fmla="*/ 463986 h 1177626"/>
              <a:gd name="connsiteX2" fmla="*/ 1554927 w 1554927"/>
              <a:gd name="connsiteY2" fmla="*/ 614415 h 1177626"/>
              <a:gd name="connsiteX3" fmla="*/ 991717 w 1554927"/>
              <a:gd name="connsiteY3" fmla="*/ 1177626 h 1177626"/>
              <a:gd name="connsiteX4" fmla="*/ 0 w 1554927"/>
              <a:gd name="connsiteY4" fmla="*/ 1177625 h 1177626"/>
              <a:gd name="connsiteX5" fmla="*/ 536533 w 1554927"/>
              <a:gd name="connsiteY5" fmla="*/ 0 h 117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927" h="1177626">
                <a:moveTo>
                  <a:pt x="536533" y="0"/>
                </a:moveTo>
                <a:lnTo>
                  <a:pt x="1554927" y="463986"/>
                </a:lnTo>
                <a:lnTo>
                  <a:pt x="1554927" y="614415"/>
                </a:lnTo>
                <a:cubicBezTo>
                  <a:pt x="1554925" y="925467"/>
                  <a:pt x="1302768" y="1177625"/>
                  <a:pt x="991717" y="1177626"/>
                </a:cubicBezTo>
                <a:lnTo>
                  <a:pt x="0" y="1177625"/>
                </a:lnTo>
                <a:lnTo>
                  <a:pt x="536533"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7" name="任意多边形 21"/>
          <p:cNvSpPr/>
          <p:nvPr userDrawn="1"/>
        </p:nvSpPr>
        <p:spPr>
          <a:xfrm rot="20124172">
            <a:off x="6923398" y="-872327"/>
            <a:ext cx="5886392" cy="5759446"/>
          </a:xfrm>
          <a:custGeom>
            <a:avLst/>
            <a:gdLst>
              <a:gd name="connsiteX0" fmla="*/ 1475246 w 5886392"/>
              <a:gd name="connsiteY0" fmla="*/ 0 h 5759446"/>
              <a:gd name="connsiteX1" fmla="*/ 5886392 w 5886392"/>
              <a:gd name="connsiteY1" fmla="*/ 2037134 h 5759446"/>
              <a:gd name="connsiteX2" fmla="*/ 4182409 w 5886392"/>
              <a:gd name="connsiteY2" fmla="*/ 5759446 h 5759446"/>
              <a:gd name="connsiteX3" fmla="*/ 951530 w 5886392"/>
              <a:gd name="connsiteY3" fmla="*/ 5759446 h 5759446"/>
              <a:gd name="connsiteX4" fmla="*/ 0 w 5886392"/>
              <a:gd name="connsiteY4" fmla="*/ 4799519 h 5759446"/>
              <a:gd name="connsiteX5" fmla="*/ 0 w 5886392"/>
              <a:gd name="connsiteY5" fmla="*/ 959927 h 5759446"/>
              <a:gd name="connsiteX6" fmla="*/ 951531 w 5886392"/>
              <a:gd name="connsiteY6" fmla="*/ 0 h 575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6392" h="5759446">
                <a:moveTo>
                  <a:pt x="1475246" y="0"/>
                </a:moveTo>
                <a:lnTo>
                  <a:pt x="5886392" y="2037134"/>
                </a:lnTo>
                <a:lnTo>
                  <a:pt x="4182409" y="5759446"/>
                </a:lnTo>
                <a:lnTo>
                  <a:pt x="951530" y="5759446"/>
                </a:lnTo>
                <a:cubicBezTo>
                  <a:pt x="426014" y="5759447"/>
                  <a:pt x="0" y="5329673"/>
                  <a:pt x="0" y="4799519"/>
                </a:cubicBezTo>
                <a:lnTo>
                  <a:pt x="0" y="959927"/>
                </a:lnTo>
                <a:cubicBezTo>
                  <a:pt x="0" y="429774"/>
                  <a:pt x="426015" y="0"/>
                  <a:pt x="951531" y="0"/>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37"/>
          <p:cNvSpPr/>
          <p:nvPr userDrawn="1"/>
        </p:nvSpPr>
        <p:spPr>
          <a:xfrm rot="20083528">
            <a:off x="9293997" y="5276187"/>
            <a:ext cx="3440215" cy="2030486"/>
          </a:xfrm>
          <a:custGeom>
            <a:avLst/>
            <a:gdLst>
              <a:gd name="connsiteX0" fmla="*/ 3298724 w 3440215"/>
              <a:gd name="connsiteY0" fmla="*/ 44260 h 2030486"/>
              <a:gd name="connsiteX1" fmla="*/ 3437751 w 3440215"/>
              <a:gd name="connsiteY1" fmla="*/ 128610 h 2030486"/>
              <a:gd name="connsiteX2" fmla="*/ 3440215 w 3440215"/>
              <a:gd name="connsiteY2" fmla="*/ 130959 h 2030486"/>
              <a:gd name="connsiteX3" fmla="*/ 2543345 w 3440215"/>
              <a:gd name="connsiteY3" fmla="*/ 2030486 h 2030486"/>
              <a:gd name="connsiteX4" fmla="*/ 1 w 3440215"/>
              <a:gd name="connsiteY4" fmla="*/ 829635 h 2030486"/>
              <a:gd name="connsiteX5" fmla="*/ 0 w 3440215"/>
              <a:gd name="connsiteY5" fmla="*/ 563210 h 2030486"/>
              <a:gd name="connsiteX6" fmla="*/ 563210 w 3440215"/>
              <a:gd name="connsiteY6" fmla="*/ 0 h 2030486"/>
              <a:gd name="connsiteX7" fmla="*/ 3079497 w 3440215"/>
              <a:gd name="connsiteY7" fmla="*/ 0 h 2030486"/>
              <a:gd name="connsiteX8" fmla="*/ 3298724 w 3440215"/>
              <a:gd name="connsiteY8" fmla="*/ 44260 h 203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0215" h="2030486">
                <a:moveTo>
                  <a:pt x="3298724" y="44260"/>
                </a:moveTo>
                <a:cubicBezTo>
                  <a:pt x="3349260" y="65635"/>
                  <a:pt x="3396026" y="94176"/>
                  <a:pt x="3437751" y="128610"/>
                </a:cubicBezTo>
                <a:lnTo>
                  <a:pt x="3440215" y="130959"/>
                </a:lnTo>
                <a:lnTo>
                  <a:pt x="2543345" y="2030486"/>
                </a:lnTo>
                <a:lnTo>
                  <a:pt x="1" y="829635"/>
                </a:lnTo>
                <a:lnTo>
                  <a:pt x="0" y="563210"/>
                </a:lnTo>
                <a:cubicBezTo>
                  <a:pt x="0" y="252158"/>
                  <a:pt x="252158" y="1"/>
                  <a:pt x="563210" y="0"/>
                </a:cubicBezTo>
                <a:lnTo>
                  <a:pt x="3079497" y="0"/>
                </a:lnTo>
                <a:cubicBezTo>
                  <a:pt x="3157260" y="0"/>
                  <a:pt x="3231342" y="15760"/>
                  <a:pt x="3298724" y="44260"/>
                </a:cubicBez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43"/>
          <p:cNvSpPr/>
          <p:nvPr userDrawn="1"/>
        </p:nvSpPr>
        <p:spPr>
          <a:xfrm rot="20130343">
            <a:off x="-329412" y="-160768"/>
            <a:ext cx="1554927" cy="1177626"/>
          </a:xfrm>
          <a:custGeom>
            <a:avLst/>
            <a:gdLst>
              <a:gd name="connsiteX0" fmla="*/ 536533 w 1554927"/>
              <a:gd name="connsiteY0" fmla="*/ 0 h 1177626"/>
              <a:gd name="connsiteX1" fmla="*/ 1554927 w 1554927"/>
              <a:gd name="connsiteY1" fmla="*/ 463986 h 1177626"/>
              <a:gd name="connsiteX2" fmla="*/ 1554927 w 1554927"/>
              <a:gd name="connsiteY2" fmla="*/ 614415 h 1177626"/>
              <a:gd name="connsiteX3" fmla="*/ 991717 w 1554927"/>
              <a:gd name="connsiteY3" fmla="*/ 1177626 h 1177626"/>
              <a:gd name="connsiteX4" fmla="*/ 0 w 1554927"/>
              <a:gd name="connsiteY4" fmla="*/ 1177625 h 1177626"/>
              <a:gd name="connsiteX5" fmla="*/ 536533 w 1554927"/>
              <a:gd name="connsiteY5" fmla="*/ 0 h 117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927" h="1177626">
                <a:moveTo>
                  <a:pt x="536533" y="0"/>
                </a:moveTo>
                <a:lnTo>
                  <a:pt x="1554927" y="463986"/>
                </a:lnTo>
                <a:lnTo>
                  <a:pt x="1554927" y="614415"/>
                </a:lnTo>
                <a:cubicBezTo>
                  <a:pt x="1554925" y="925467"/>
                  <a:pt x="1302768" y="1177625"/>
                  <a:pt x="991717" y="1177626"/>
                </a:cubicBezTo>
                <a:lnTo>
                  <a:pt x="0" y="1177625"/>
                </a:lnTo>
                <a:lnTo>
                  <a:pt x="536533"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28" name="任意多边形: 形状 27"/>
          <p:cNvSpPr>
            <a:spLocks noGrp="1"/>
          </p:cNvSpPr>
          <p:nvPr>
            <p:ph type="pic" sz="quarter" idx="10"/>
          </p:nvPr>
        </p:nvSpPr>
        <p:spPr>
          <a:xfrm>
            <a:off x="1" y="756953"/>
            <a:ext cx="5344087" cy="6101047"/>
          </a:xfrm>
          <a:custGeom>
            <a:avLst/>
            <a:gdLst>
              <a:gd name="connsiteX0" fmla="*/ 3364679 w 5344087"/>
              <a:gd name="connsiteY0" fmla="*/ 233 h 6101047"/>
              <a:gd name="connsiteX1" fmla="*/ 4257726 w 5344087"/>
              <a:gd name="connsiteY1" fmla="*/ 689265 h 6101047"/>
              <a:gd name="connsiteX2" fmla="*/ 5306962 w 5344087"/>
              <a:gd name="connsiteY2" fmla="*/ 4346974 h 6101047"/>
              <a:gd name="connsiteX3" fmla="*/ 4654824 w 5344087"/>
              <a:gd name="connsiteY3" fmla="*/ 5523746 h 6101047"/>
              <a:gd name="connsiteX4" fmla="*/ 2642314 w 5344087"/>
              <a:gd name="connsiteY4" fmla="*/ 6101047 h 6101047"/>
              <a:gd name="connsiteX5" fmla="*/ 0 w 5344087"/>
              <a:gd name="connsiteY5" fmla="*/ 6101047 h 6101047"/>
              <a:gd name="connsiteX6" fmla="*/ 0 w 5344087"/>
              <a:gd name="connsiteY6" fmla="*/ 920916 h 6101047"/>
              <a:gd name="connsiteX7" fmla="*/ 3080954 w 5344087"/>
              <a:gd name="connsiteY7" fmla="*/ 37126 h 6101047"/>
              <a:gd name="connsiteX8" fmla="*/ 3364679 w 5344087"/>
              <a:gd name="connsiteY8" fmla="*/ 233 h 610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4087" h="6101047">
                <a:moveTo>
                  <a:pt x="3364679" y="233"/>
                </a:moveTo>
                <a:cubicBezTo>
                  <a:pt x="3770137" y="9233"/>
                  <a:pt x="4140017" y="278920"/>
                  <a:pt x="4257726" y="689265"/>
                </a:cubicBezTo>
                <a:lnTo>
                  <a:pt x="5306962" y="4346974"/>
                </a:lnTo>
                <a:cubicBezTo>
                  <a:pt x="5451836" y="4852014"/>
                  <a:pt x="5159863" y="5378873"/>
                  <a:pt x="4654824" y="5523746"/>
                </a:cubicBezTo>
                <a:lnTo>
                  <a:pt x="2642314" y="6101047"/>
                </a:lnTo>
                <a:lnTo>
                  <a:pt x="0" y="6101047"/>
                </a:lnTo>
                <a:lnTo>
                  <a:pt x="0" y="920916"/>
                </a:lnTo>
                <a:lnTo>
                  <a:pt x="3080954" y="37126"/>
                </a:lnTo>
                <a:cubicBezTo>
                  <a:pt x="3175649" y="9962"/>
                  <a:pt x="3271112" y="-1844"/>
                  <a:pt x="3364679" y="233"/>
                </a:cubicBezTo>
                <a:close/>
              </a:path>
            </a:pathLst>
          </a:custGeom>
        </p:spPr>
        <p:txBody>
          <a:bodyPr wrap="square">
            <a:noAutofit/>
          </a:bodyPr>
          <a:lstStyle/>
          <a:p>
            <a:endParaRPr lang="zh-CN" altLang="en-US"/>
          </a:p>
        </p:txBody>
      </p:sp>
      <p:sp>
        <p:nvSpPr>
          <p:cNvPr id="17" name="任意多边形: 形状 16"/>
          <p:cNvSpPr/>
          <p:nvPr userDrawn="1"/>
        </p:nvSpPr>
        <p:spPr>
          <a:xfrm rot="21142631">
            <a:off x="-381471" y="856244"/>
            <a:ext cx="5272529" cy="5707895"/>
          </a:xfrm>
          <a:custGeom>
            <a:avLst/>
            <a:gdLst>
              <a:gd name="connsiteX0" fmla="*/ 4512921 w 5272529"/>
              <a:gd name="connsiteY0" fmla="*/ 19328 h 5707895"/>
              <a:gd name="connsiteX1" fmla="*/ 5272529 w 5272529"/>
              <a:gd name="connsiteY1" fmla="*/ 951335 h 5707895"/>
              <a:gd name="connsiteX2" fmla="*/ 5272529 w 5272529"/>
              <a:gd name="connsiteY2" fmla="*/ 4756560 h 5707895"/>
              <a:gd name="connsiteX3" fmla="*/ 4321194 w 5272529"/>
              <a:gd name="connsiteY3" fmla="*/ 5707895 h 5707895"/>
              <a:gd name="connsiteX4" fmla="*/ 515969 w 5272529"/>
              <a:gd name="connsiteY4" fmla="*/ 5707895 h 5707895"/>
              <a:gd name="connsiteX5" fmla="*/ 145667 w 5272529"/>
              <a:gd name="connsiteY5" fmla="*/ 5633134 h 5707895"/>
              <a:gd name="connsiteX6" fmla="*/ 0 w 5272529"/>
              <a:gd name="connsiteY6" fmla="*/ 5554070 h 5707895"/>
              <a:gd name="connsiteX7" fmla="*/ 743323 w 5272529"/>
              <a:gd name="connsiteY7" fmla="*/ 0 h 5707895"/>
              <a:gd name="connsiteX8" fmla="*/ 4321194 w 5272529"/>
              <a:gd name="connsiteY8" fmla="*/ 0 h 5707895"/>
              <a:gd name="connsiteX9" fmla="*/ 4512921 w 5272529"/>
              <a:gd name="connsiteY9" fmla="*/ 19328 h 570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72529" h="5707895">
                <a:moveTo>
                  <a:pt x="4512921" y="19328"/>
                </a:moveTo>
                <a:cubicBezTo>
                  <a:pt x="4946429" y="108036"/>
                  <a:pt x="5272529" y="491603"/>
                  <a:pt x="5272529" y="951335"/>
                </a:cubicBezTo>
                <a:lnTo>
                  <a:pt x="5272529" y="4756560"/>
                </a:lnTo>
                <a:cubicBezTo>
                  <a:pt x="5272529" y="5281968"/>
                  <a:pt x="4846602" y="5707895"/>
                  <a:pt x="4321194" y="5707895"/>
                </a:cubicBezTo>
                <a:lnTo>
                  <a:pt x="515969" y="5707895"/>
                </a:lnTo>
                <a:cubicBezTo>
                  <a:pt x="384617" y="5707895"/>
                  <a:pt x="259483" y="5681274"/>
                  <a:pt x="145667" y="5633134"/>
                </a:cubicBezTo>
                <a:lnTo>
                  <a:pt x="0" y="5554070"/>
                </a:lnTo>
                <a:lnTo>
                  <a:pt x="743323" y="0"/>
                </a:lnTo>
                <a:lnTo>
                  <a:pt x="4321194" y="0"/>
                </a:lnTo>
                <a:cubicBezTo>
                  <a:pt x="4386870" y="0"/>
                  <a:pt x="4450992" y="6655"/>
                  <a:pt x="4512921" y="19328"/>
                </a:cubicBezTo>
                <a:close/>
              </a:path>
            </a:pathLst>
          </a:custGeom>
          <a:no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userDrawn="1"/>
        </p:nvSpPr>
        <p:spPr>
          <a:xfrm rot="21142631">
            <a:off x="11430530" y="-56538"/>
            <a:ext cx="811318" cy="912069"/>
          </a:xfrm>
          <a:custGeom>
            <a:avLst/>
            <a:gdLst>
              <a:gd name="connsiteX0" fmla="*/ 9825 w 811318"/>
              <a:gd name="connsiteY0" fmla="*/ 0 h 912069"/>
              <a:gd name="connsiteX1" fmla="*/ 811318 w 811318"/>
              <a:gd name="connsiteY1" fmla="*/ 107267 h 912069"/>
              <a:gd name="connsiteX2" fmla="*/ 703609 w 811318"/>
              <a:gd name="connsiteY2" fmla="*/ 912069 h 912069"/>
              <a:gd name="connsiteX3" fmla="*/ 172684 w 811318"/>
              <a:gd name="connsiteY3" fmla="*/ 912069 h 912069"/>
              <a:gd name="connsiteX4" fmla="*/ 0 w 811318"/>
              <a:gd name="connsiteY4" fmla="*/ 739385 h 912069"/>
              <a:gd name="connsiteX5" fmla="*/ 0 w 811318"/>
              <a:gd name="connsiteY5" fmla="*/ 48668 h 91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318" h="912069">
                <a:moveTo>
                  <a:pt x="9825" y="0"/>
                </a:moveTo>
                <a:lnTo>
                  <a:pt x="811318" y="107267"/>
                </a:lnTo>
                <a:lnTo>
                  <a:pt x="703609" y="912069"/>
                </a:lnTo>
                <a:lnTo>
                  <a:pt x="172684" y="912069"/>
                </a:lnTo>
                <a:cubicBezTo>
                  <a:pt x="77313" y="912069"/>
                  <a:pt x="0" y="834756"/>
                  <a:pt x="0" y="739385"/>
                </a:cubicBezTo>
                <a:lnTo>
                  <a:pt x="0" y="486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p:cNvSpPr/>
          <p:nvPr userDrawn="1"/>
        </p:nvSpPr>
        <p:spPr>
          <a:xfrm rot="21142631">
            <a:off x="11303004" y="-53655"/>
            <a:ext cx="945887" cy="1020481"/>
          </a:xfrm>
          <a:custGeom>
            <a:avLst/>
            <a:gdLst>
              <a:gd name="connsiteX0" fmla="*/ 102451 w 945887"/>
              <a:gd name="connsiteY0" fmla="*/ 0 h 1020481"/>
              <a:gd name="connsiteX1" fmla="*/ 945887 w 945887"/>
              <a:gd name="connsiteY1" fmla="*/ 112880 h 1020481"/>
              <a:gd name="connsiteX2" fmla="*/ 824420 w 945887"/>
              <a:gd name="connsiteY2" fmla="*/ 1020481 h 1020481"/>
              <a:gd name="connsiteX3" fmla="*/ 172684 w 945887"/>
              <a:gd name="connsiteY3" fmla="*/ 1020481 h 1020481"/>
              <a:gd name="connsiteX4" fmla="*/ 0 w 945887"/>
              <a:gd name="connsiteY4" fmla="*/ 847797 h 1020481"/>
              <a:gd name="connsiteX5" fmla="*/ 0 w 945887"/>
              <a:gd name="connsiteY5" fmla="*/ 157080 h 1020481"/>
              <a:gd name="connsiteX6" fmla="*/ 50577 w 945887"/>
              <a:gd name="connsiteY6" fmla="*/ 34974 h 10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5887" h="1020481">
                <a:moveTo>
                  <a:pt x="102451" y="0"/>
                </a:moveTo>
                <a:lnTo>
                  <a:pt x="945887" y="112880"/>
                </a:lnTo>
                <a:lnTo>
                  <a:pt x="824420" y="1020481"/>
                </a:lnTo>
                <a:lnTo>
                  <a:pt x="172684" y="1020481"/>
                </a:lnTo>
                <a:cubicBezTo>
                  <a:pt x="77313" y="1020481"/>
                  <a:pt x="0" y="943168"/>
                  <a:pt x="0" y="847797"/>
                </a:cubicBezTo>
                <a:lnTo>
                  <a:pt x="0" y="157080"/>
                </a:lnTo>
                <a:cubicBezTo>
                  <a:pt x="-1" y="109394"/>
                  <a:pt x="19328" y="66223"/>
                  <a:pt x="50577" y="34974"/>
                </a:cubicBezTo>
                <a:close/>
              </a:path>
            </a:pathLst>
          </a:custGeom>
          <a:no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文本占位符 16"/>
          <p:cNvSpPr>
            <a:spLocks noGrp="1"/>
          </p:cNvSpPr>
          <p:nvPr>
            <p:ph type="body" sz="quarter" idx="15"/>
          </p:nvPr>
        </p:nvSpPr>
        <p:spPr>
          <a:xfrm>
            <a:off x="5706016" y="3334855"/>
            <a:ext cx="5595938" cy="749300"/>
          </a:xfrm>
        </p:spPr>
        <p:txBody>
          <a:bodyPr anchor="ctr">
            <a:normAutofit/>
          </a:bodyPr>
          <a:lstStyle>
            <a:lvl1pPr marL="0" indent="0" algn="ctr">
              <a:buFontTx/>
              <a:buNone/>
              <a:defRPr sz="1800"/>
            </a:lvl1pPr>
            <a:lvl2pPr marL="457200" indent="0">
              <a:buNone/>
              <a:defRPr/>
            </a:lvl2pPr>
          </a:lstStyle>
          <a:p>
            <a:pPr lvl="0"/>
            <a:r>
              <a:rPr lang="zh-CN" altLang="en-US" dirty="0"/>
              <a:t>单击此处编辑母版文本样式</a:t>
            </a:r>
            <a:endParaRPr lang="zh-CN" altLang="en-US" dirty="0"/>
          </a:p>
        </p:txBody>
      </p:sp>
      <p:sp>
        <p:nvSpPr>
          <p:cNvPr id="30" name="文本占位符 14"/>
          <p:cNvSpPr>
            <a:spLocks noGrp="1"/>
          </p:cNvSpPr>
          <p:nvPr>
            <p:ph type="body" sz="quarter" idx="14" hasCustomPrompt="1"/>
          </p:nvPr>
        </p:nvSpPr>
        <p:spPr>
          <a:xfrm>
            <a:off x="5716335" y="2146269"/>
            <a:ext cx="5575300" cy="1573498"/>
          </a:xfrm>
        </p:spPr>
        <p:txBody>
          <a:bodyPr anchor="ctr">
            <a:noAutofit/>
          </a:bodyPr>
          <a:lstStyle>
            <a:lvl1pPr marL="0" indent="0" algn="ctr">
              <a:buFontTx/>
              <a:buNone/>
              <a:defRPr sz="4800"/>
            </a:lvl1pPr>
          </a:lstStyle>
          <a:p>
            <a:pPr lvl="0"/>
            <a:r>
              <a:rPr lang="zh-CN" altLang="en-US" dirty="0"/>
              <a:t>单击编辑文本</a:t>
            </a:r>
            <a:endParaRPr lang="zh-CN" altLang="en-US" dirty="0"/>
          </a:p>
        </p:txBody>
      </p:sp>
      <p:sp>
        <p:nvSpPr>
          <p:cNvPr id="31" name="任意多边形 37"/>
          <p:cNvSpPr/>
          <p:nvPr userDrawn="1"/>
        </p:nvSpPr>
        <p:spPr>
          <a:xfrm rot="20083528">
            <a:off x="9293997" y="5276187"/>
            <a:ext cx="3440215" cy="2030486"/>
          </a:xfrm>
          <a:custGeom>
            <a:avLst/>
            <a:gdLst>
              <a:gd name="connsiteX0" fmla="*/ 3298724 w 3440215"/>
              <a:gd name="connsiteY0" fmla="*/ 44260 h 2030486"/>
              <a:gd name="connsiteX1" fmla="*/ 3437751 w 3440215"/>
              <a:gd name="connsiteY1" fmla="*/ 128610 h 2030486"/>
              <a:gd name="connsiteX2" fmla="*/ 3440215 w 3440215"/>
              <a:gd name="connsiteY2" fmla="*/ 130959 h 2030486"/>
              <a:gd name="connsiteX3" fmla="*/ 2543345 w 3440215"/>
              <a:gd name="connsiteY3" fmla="*/ 2030486 h 2030486"/>
              <a:gd name="connsiteX4" fmla="*/ 1 w 3440215"/>
              <a:gd name="connsiteY4" fmla="*/ 829635 h 2030486"/>
              <a:gd name="connsiteX5" fmla="*/ 0 w 3440215"/>
              <a:gd name="connsiteY5" fmla="*/ 563210 h 2030486"/>
              <a:gd name="connsiteX6" fmla="*/ 563210 w 3440215"/>
              <a:gd name="connsiteY6" fmla="*/ 0 h 2030486"/>
              <a:gd name="connsiteX7" fmla="*/ 3079497 w 3440215"/>
              <a:gd name="connsiteY7" fmla="*/ 0 h 2030486"/>
              <a:gd name="connsiteX8" fmla="*/ 3298724 w 3440215"/>
              <a:gd name="connsiteY8" fmla="*/ 44260 h 203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0215" h="2030486">
                <a:moveTo>
                  <a:pt x="3298724" y="44260"/>
                </a:moveTo>
                <a:cubicBezTo>
                  <a:pt x="3349260" y="65635"/>
                  <a:pt x="3396026" y="94176"/>
                  <a:pt x="3437751" y="128610"/>
                </a:cubicBezTo>
                <a:lnTo>
                  <a:pt x="3440215" y="130959"/>
                </a:lnTo>
                <a:lnTo>
                  <a:pt x="2543345" y="2030486"/>
                </a:lnTo>
                <a:lnTo>
                  <a:pt x="1" y="829635"/>
                </a:lnTo>
                <a:lnTo>
                  <a:pt x="0" y="563210"/>
                </a:lnTo>
                <a:cubicBezTo>
                  <a:pt x="0" y="252158"/>
                  <a:pt x="252158" y="1"/>
                  <a:pt x="563210" y="0"/>
                </a:cubicBezTo>
                <a:lnTo>
                  <a:pt x="3079497" y="0"/>
                </a:lnTo>
                <a:cubicBezTo>
                  <a:pt x="3157260" y="0"/>
                  <a:pt x="3231342" y="15760"/>
                  <a:pt x="3298724" y="44260"/>
                </a:cubicBez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7372031" y="68686"/>
            <a:ext cx="4819968" cy="6720626"/>
          </a:xfrm>
          <a:custGeom>
            <a:avLst/>
            <a:gdLst>
              <a:gd name="connsiteX0" fmla="*/ 3360313 w 4819968"/>
              <a:gd name="connsiteY0" fmla="*/ 0 h 6720626"/>
              <a:gd name="connsiteX1" fmla="*/ 3980973 w 4819968"/>
              <a:gd name="connsiteY1" fmla="*/ 257086 h 6720626"/>
              <a:gd name="connsiteX2" fmla="*/ 4819968 w 4819968"/>
              <a:gd name="connsiteY2" fmla="*/ 1096081 h 6720626"/>
              <a:gd name="connsiteX3" fmla="*/ 4819968 w 4819968"/>
              <a:gd name="connsiteY3" fmla="*/ 5624545 h 6720626"/>
              <a:gd name="connsiteX4" fmla="*/ 3980973 w 4819968"/>
              <a:gd name="connsiteY4" fmla="*/ 6463540 h 6720626"/>
              <a:gd name="connsiteX5" fmla="*/ 2739653 w 4819968"/>
              <a:gd name="connsiteY5" fmla="*/ 6463540 h 6720626"/>
              <a:gd name="connsiteX6" fmla="*/ 257086 w 4819968"/>
              <a:gd name="connsiteY6" fmla="*/ 3980973 h 6720626"/>
              <a:gd name="connsiteX7" fmla="*/ 257086 w 4819968"/>
              <a:gd name="connsiteY7" fmla="*/ 2739653 h 6720626"/>
              <a:gd name="connsiteX8" fmla="*/ 2739653 w 4819968"/>
              <a:gd name="connsiteY8" fmla="*/ 257086 h 6720626"/>
              <a:gd name="connsiteX9" fmla="*/ 3360313 w 4819968"/>
              <a:gd name="connsiteY9" fmla="*/ 0 h 672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9968" h="6720626">
                <a:moveTo>
                  <a:pt x="3360313" y="0"/>
                </a:moveTo>
                <a:cubicBezTo>
                  <a:pt x="3584948" y="0"/>
                  <a:pt x="3809582" y="85695"/>
                  <a:pt x="3980973" y="257086"/>
                </a:cubicBezTo>
                <a:lnTo>
                  <a:pt x="4819968" y="1096081"/>
                </a:lnTo>
                <a:lnTo>
                  <a:pt x="4819968" y="5624545"/>
                </a:lnTo>
                <a:lnTo>
                  <a:pt x="3980973" y="6463540"/>
                </a:lnTo>
                <a:cubicBezTo>
                  <a:pt x="3638192" y="6806322"/>
                  <a:pt x="3082434" y="6806322"/>
                  <a:pt x="2739653" y="6463540"/>
                </a:cubicBezTo>
                <a:lnTo>
                  <a:pt x="257086" y="3980973"/>
                </a:lnTo>
                <a:cubicBezTo>
                  <a:pt x="-85695" y="3638192"/>
                  <a:pt x="-85695" y="3082435"/>
                  <a:pt x="257086" y="2739653"/>
                </a:cubicBezTo>
                <a:lnTo>
                  <a:pt x="2739653" y="257086"/>
                </a:lnTo>
                <a:cubicBezTo>
                  <a:pt x="2911044" y="85695"/>
                  <a:pt x="3135678" y="0"/>
                  <a:pt x="3360313"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任意多边形 37"/>
          <p:cNvSpPr/>
          <p:nvPr userDrawn="1"/>
        </p:nvSpPr>
        <p:spPr>
          <a:xfrm rot="20083528">
            <a:off x="5598599" y="3255638"/>
            <a:ext cx="7831706" cy="4622435"/>
          </a:xfrm>
          <a:custGeom>
            <a:avLst/>
            <a:gdLst>
              <a:gd name="connsiteX0" fmla="*/ 3298724 w 3440215"/>
              <a:gd name="connsiteY0" fmla="*/ 44260 h 2030486"/>
              <a:gd name="connsiteX1" fmla="*/ 3437751 w 3440215"/>
              <a:gd name="connsiteY1" fmla="*/ 128610 h 2030486"/>
              <a:gd name="connsiteX2" fmla="*/ 3440215 w 3440215"/>
              <a:gd name="connsiteY2" fmla="*/ 130959 h 2030486"/>
              <a:gd name="connsiteX3" fmla="*/ 2543345 w 3440215"/>
              <a:gd name="connsiteY3" fmla="*/ 2030486 h 2030486"/>
              <a:gd name="connsiteX4" fmla="*/ 1 w 3440215"/>
              <a:gd name="connsiteY4" fmla="*/ 829635 h 2030486"/>
              <a:gd name="connsiteX5" fmla="*/ 0 w 3440215"/>
              <a:gd name="connsiteY5" fmla="*/ 563210 h 2030486"/>
              <a:gd name="connsiteX6" fmla="*/ 563210 w 3440215"/>
              <a:gd name="connsiteY6" fmla="*/ 0 h 2030486"/>
              <a:gd name="connsiteX7" fmla="*/ 3079497 w 3440215"/>
              <a:gd name="connsiteY7" fmla="*/ 0 h 2030486"/>
              <a:gd name="connsiteX8" fmla="*/ 3298724 w 3440215"/>
              <a:gd name="connsiteY8" fmla="*/ 44260 h 203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0215" h="2030486">
                <a:moveTo>
                  <a:pt x="3298724" y="44260"/>
                </a:moveTo>
                <a:cubicBezTo>
                  <a:pt x="3349260" y="65635"/>
                  <a:pt x="3396026" y="94176"/>
                  <a:pt x="3437751" y="128610"/>
                </a:cubicBezTo>
                <a:lnTo>
                  <a:pt x="3440215" y="130959"/>
                </a:lnTo>
                <a:lnTo>
                  <a:pt x="2543345" y="2030486"/>
                </a:lnTo>
                <a:lnTo>
                  <a:pt x="1" y="829635"/>
                </a:lnTo>
                <a:lnTo>
                  <a:pt x="0" y="563210"/>
                </a:lnTo>
                <a:cubicBezTo>
                  <a:pt x="0" y="252158"/>
                  <a:pt x="252158" y="1"/>
                  <a:pt x="563210" y="0"/>
                </a:cubicBezTo>
                <a:lnTo>
                  <a:pt x="3079497" y="0"/>
                </a:lnTo>
                <a:cubicBezTo>
                  <a:pt x="3157260" y="0"/>
                  <a:pt x="3231342" y="15760"/>
                  <a:pt x="3298724" y="4426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6" name="标题 1"/>
          <p:cNvSpPr>
            <a:spLocks noGrp="1"/>
          </p:cNvSpPr>
          <p:nvPr>
            <p:ph type="title"/>
          </p:nvPr>
        </p:nvSpPr>
        <p:spPr>
          <a:xfrm>
            <a:off x="838200" y="365125"/>
            <a:ext cx="10515600" cy="1325563"/>
          </a:xfrm>
        </p:spPr>
        <p:txBody>
          <a:bodyPr/>
          <a:lstStyle/>
          <a:p>
            <a:r>
              <a:rPr lang="zh-CN" altLang="en-US" dirty="0"/>
              <a:t>单击此处编辑母版标题样式</a:t>
            </a:r>
            <a:endParaRPr lang="zh-CN" altLang="en-US" dirty="0"/>
          </a:p>
        </p:txBody>
      </p:sp>
      <p:sp>
        <p:nvSpPr>
          <p:cNvPr id="7" name="内容占位符 2"/>
          <p:cNvSpPr>
            <a:spLocks noGrp="1"/>
          </p:cNvSpPr>
          <p:nvPr>
            <p:ph idx="1"/>
          </p:nvPr>
        </p:nvSpPr>
        <p:spPr>
          <a:xfrm>
            <a:off x="838200" y="1825625"/>
            <a:ext cx="10515600" cy="4351338"/>
          </a:xfrm>
        </p:spPr>
        <p:txBody>
          <a:bodyPr/>
          <a:lstStyle>
            <a:lvl1pPr>
              <a:defRPr sz="1800"/>
            </a:lvl1pPr>
          </a:lstStyle>
          <a:p>
            <a:pPr lvl="0"/>
            <a:r>
              <a:rPr lang="zh-CN" altLang="en-US" dirty="0"/>
              <a:t>单击此处编辑母版文本样式</a:t>
            </a:r>
            <a:endParaRPr lang="zh-CN" altLang="en-US" dirty="0"/>
          </a:p>
        </p:txBody>
      </p:sp>
      <p:sp>
        <p:nvSpPr>
          <p:cNvPr id="13" name="任意多边形: 形状 12"/>
          <p:cNvSpPr/>
          <p:nvPr userDrawn="1"/>
        </p:nvSpPr>
        <p:spPr>
          <a:xfrm rot="20083528">
            <a:off x="7365523" y="4241488"/>
            <a:ext cx="5718404" cy="3364014"/>
          </a:xfrm>
          <a:custGeom>
            <a:avLst/>
            <a:gdLst>
              <a:gd name="connsiteX0" fmla="*/ 5483214 w 5718404"/>
              <a:gd name="connsiteY0" fmla="*/ 73570 h 3364014"/>
              <a:gd name="connsiteX1" fmla="*/ 5714308 w 5718404"/>
              <a:gd name="connsiteY1" fmla="*/ 213778 h 3364014"/>
              <a:gd name="connsiteX2" fmla="*/ 5718404 w 5718404"/>
              <a:gd name="connsiteY2" fmla="*/ 217683 h 3364014"/>
              <a:gd name="connsiteX3" fmla="*/ 4232850 w 5718404"/>
              <a:gd name="connsiteY3" fmla="*/ 3364014 h 3364014"/>
              <a:gd name="connsiteX4" fmla="*/ 2 w 5718404"/>
              <a:gd name="connsiteY4" fmla="*/ 1365457 h 3364014"/>
              <a:gd name="connsiteX5" fmla="*/ 0 w 5718404"/>
              <a:gd name="connsiteY5" fmla="*/ 936180 h 3364014"/>
              <a:gd name="connsiteX6" fmla="*/ 936181 w 5718404"/>
              <a:gd name="connsiteY6" fmla="*/ 0 h 3364014"/>
              <a:gd name="connsiteX7" fmla="*/ 5118811 w 5718404"/>
              <a:gd name="connsiteY7" fmla="*/ 0 h 3364014"/>
              <a:gd name="connsiteX8" fmla="*/ 5483214 w 5718404"/>
              <a:gd name="connsiteY8" fmla="*/ 73570 h 33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404" h="3364014">
                <a:moveTo>
                  <a:pt x="5483214" y="73570"/>
                </a:moveTo>
                <a:cubicBezTo>
                  <a:pt x="5567216" y="109100"/>
                  <a:pt x="5644952" y="156541"/>
                  <a:pt x="5714308" y="213778"/>
                </a:cubicBezTo>
                <a:lnTo>
                  <a:pt x="5718404" y="217683"/>
                </a:lnTo>
                <a:lnTo>
                  <a:pt x="4232850" y="3364014"/>
                </a:lnTo>
                <a:lnTo>
                  <a:pt x="2" y="1365457"/>
                </a:lnTo>
                <a:lnTo>
                  <a:pt x="0" y="936180"/>
                </a:lnTo>
                <a:cubicBezTo>
                  <a:pt x="0" y="419143"/>
                  <a:pt x="419143" y="2"/>
                  <a:pt x="936181" y="0"/>
                </a:cubicBezTo>
                <a:lnTo>
                  <a:pt x="5118811" y="0"/>
                </a:lnTo>
                <a:cubicBezTo>
                  <a:pt x="5248069" y="0"/>
                  <a:pt x="5371210" y="26197"/>
                  <a:pt x="5483214" y="73570"/>
                </a:cubicBez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43"/>
          <p:cNvSpPr/>
          <p:nvPr userDrawn="1"/>
        </p:nvSpPr>
        <p:spPr>
          <a:xfrm rot="20130343">
            <a:off x="-240452" y="-118847"/>
            <a:ext cx="1158586" cy="877457"/>
          </a:xfrm>
          <a:custGeom>
            <a:avLst/>
            <a:gdLst>
              <a:gd name="connsiteX0" fmla="*/ 536533 w 1554927"/>
              <a:gd name="connsiteY0" fmla="*/ 0 h 1177626"/>
              <a:gd name="connsiteX1" fmla="*/ 1554927 w 1554927"/>
              <a:gd name="connsiteY1" fmla="*/ 463986 h 1177626"/>
              <a:gd name="connsiteX2" fmla="*/ 1554927 w 1554927"/>
              <a:gd name="connsiteY2" fmla="*/ 614415 h 1177626"/>
              <a:gd name="connsiteX3" fmla="*/ 991717 w 1554927"/>
              <a:gd name="connsiteY3" fmla="*/ 1177626 h 1177626"/>
              <a:gd name="connsiteX4" fmla="*/ 0 w 1554927"/>
              <a:gd name="connsiteY4" fmla="*/ 1177625 h 1177626"/>
              <a:gd name="connsiteX5" fmla="*/ 536533 w 1554927"/>
              <a:gd name="connsiteY5" fmla="*/ 0 h 117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927" h="1177626">
                <a:moveTo>
                  <a:pt x="536533" y="0"/>
                </a:moveTo>
                <a:lnTo>
                  <a:pt x="1554927" y="463986"/>
                </a:lnTo>
                <a:lnTo>
                  <a:pt x="1554927" y="614415"/>
                </a:lnTo>
                <a:cubicBezTo>
                  <a:pt x="1554925" y="925467"/>
                  <a:pt x="1302768" y="1177625"/>
                  <a:pt x="991717" y="1177626"/>
                </a:cubicBezTo>
                <a:lnTo>
                  <a:pt x="0" y="1177625"/>
                </a:lnTo>
                <a:lnTo>
                  <a:pt x="536533"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userDrawn="1"/>
        </p:nvSpPr>
        <p:spPr>
          <a:xfrm rot="19492083">
            <a:off x="7072658" y="4413201"/>
            <a:ext cx="6554635" cy="3366038"/>
          </a:xfrm>
          <a:custGeom>
            <a:avLst/>
            <a:gdLst>
              <a:gd name="connsiteX0" fmla="*/ 6468760 w 6554635"/>
              <a:gd name="connsiteY0" fmla="*/ 165290 h 3366038"/>
              <a:gd name="connsiteX1" fmla="*/ 6554635 w 6554635"/>
              <a:gd name="connsiteY1" fmla="*/ 226344 h 3366038"/>
              <a:gd name="connsiteX2" fmla="*/ 4345404 w 6554635"/>
              <a:gd name="connsiteY2" fmla="*/ 3366038 h 3366038"/>
              <a:gd name="connsiteX3" fmla="*/ 0 w 6554635"/>
              <a:gd name="connsiteY3" fmla="*/ 308415 h 3366038"/>
              <a:gd name="connsiteX4" fmla="*/ 137474 w 6554635"/>
              <a:gd name="connsiteY4" fmla="*/ 194988 h 3366038"/>
              <a:gd name="connsiteX5" fmla="*/ 775819 w 6554635"/>
              <a:gd name="connsiteY5" fmla="*/ 0 h 3366038"/>
              <a:gd name="connsiteX6" fmla="*/ 5876738 w 6554635"/>
              <a:gd name="connsiteY6" fmla="*/ 0 h 3366038"/>
              <a:gd name="connsiteX7" fmla="*/ 6321147 w 6554635"/>
              <a:gd name="connsiteY7" fmla="*/ 89722 h 3366038"/>
              <a:gd name="connsiteX8" fmla="*/ 6468760 w 6554635"/>
              <a:gd name="connsiteY8" fmla="*/ 165290 h 336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4635" h="3366038">
                <a:moveTo>
                  <a:pt x="6468760" y="165290"/>
                </a:moveTo>
                <a:lnTo>
                  <a:pt x="6554635" y="226344"/>
                </a:lnTo>
                <a:lnTo>
                  <a:pt x="4345404" y="3366038"/>
                </a:lnTo>
                <a:lnTo>
                  <a:pt x="0" y="308415"/>
                </a:lnTo>
                <a:lnTo>
                  <a:pt x="137474" y="194988"/>
                </a:lnTo>
                <a:cubicBezTo>
                  <a:pt x="319693" y="71884"/>
                  <a:pt x="539361" y="1"/>
                  <a:pt x="775819" y="0"/>
                </a:cubicBezTo>
                <a:lnTo>
                  <a:pt x="5876738" y="0"/>
                </a:lnTo>
                <a:cubicBezTo>
                  <a:pt x="6034376" y="0"/>
                  <a:pt x="6184553" y="31948"/>
                  <a:pt x="6321147" y="89722"/>
                </a:cubicBezTo>
                <a:cubicBezTo>
                  <a:pt x="6372369" y="111388"/>
                  <a:pt x="6421681" y="136685"/>
                  <a:pt x="6468760" y="165290"/>
                </a:cubicBez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5" name="任意多边形 37"/>
          <p:cNvSpPr/>
          <p:nvPr userDrawn="1"/>
        </p:nvSpPr>
        <p:spPr>
          <a:xfrm rot="20083528">
            <a:off x="9293997" y="5276187"/>
            <a:ext cx="3440215" cy="2030486"/>
          </a:xfrm>
          <a:custGeom>
            <a:avLst/>
            <a:gdLst>
              <a:gd name="connsiteX0" fmla="*/ 3298724 w 3440215"/>
              <a:gd name="connsiteY0" fmla="*/ 44260 h 2030486"/>
              <a:gd name="connsiteX1" fmla="*/ 3437751 w 3440215"/>
              <a:gd name="connsiteY1" fmla="*/ 128610 h 2030486"/>
              <a:gd name="connsiteX2" fmla="*/ 3440215 w 3440215"/>
              <a:gd name="connsiteY2" fmla="*/ 130959 h 2030486"/>
              <a:gd name="connsiteX3" fmla="*/ 2543345 w 3440215"/>
              <a:gd name="connsiteY3" fmla="*/ 2030486 h 2030486"/>
              <a:gd name="connsiteX4" fmla="*/ 1 w 3440215"/>
              <a:gd name="connsiteY4" fmla="*/ 829635 h 2030486"/>
              <a:gd name="connsiteX5" fmla="*/ 0 w 3440215"/>
              <a:gd name="connsiteY5" fmla="*/ 563210 h 2030486"/>
              <a:gd name="connsiteX6" fmla="*/ 563210 w 3440215"/>
              <a:gd name="connsiteY6" fmla="*/ 0 h 2030486"/>
              <a:gd name="connsiteX7" fmla="*/ 3079497 w 3440215"/>
              <a:gd name="connsiteY7" fmla="*/ 0 h 2030486"/>
              <a:gd name="connsiteX8" fmla="*/ 3298724 w 3440215"/>
              <a:gd name="connsiteY8" fmla="*/ 44260 h 203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0215" h="2030486">
                <a:moveTo>
                  <a:pt x="3298724" y="44260"/>
                </a:moveTo>
                <a:cubicBezTo>
                  <a:pt x="3349260" y="65635"/>
                  <a:pt x="3396026" y="94176"/>
                  <a:pt x="3437751" y="128610"/>
                </a:cubicBezTo>
                <a:lnTo>
                  <a:pt x="3440215" y="130959"/>
                </a:lnTo>
                <a:lnTo>
                  <a:pt x="2543345" y="2030486"/>
                </a:lnTo>
                <a:lnTo>
                  <a:pt x="1" y="829635"/>
                </a:lnTo>
                <a:lnTo>
                  <a:pt x="0" y="563210"/>
                </a:lnTo>
                <a:cubicBezTo>
                  <a:pt x="0" y="252158"/>
                  <a:pt x="252158" y="1"/>
                  <a:pt x="563210" y="0"/>
                </a:cubicBezTo>
                <a:lnTo>
                  <a:pt x="3079497" y="0"/>
                </a:lnTo>
                <a:cubicBezTo>
                  <a:pt x="3157260" y="0"/>
                  <a:pt x="3231342" y="15760"/>
                  <a:pt x="3298724" y="4426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43"/>
          <p:cNvSpPr/>
          <p:nvPr userDrawn="1"/>
        </p:nvSpPr>
        <p:spPr>
          <a:xfrm rot="20130343">
            <a:off x="-329412" y="-160768"/>
            <a:ext cx="1554927" cy="1177626"/>
          </a:xfrm>
          <a:custGeom>
            <a:avLst/>
            <a:gdLst>
              <a:gd name="connsiteX0" fmla="*/ 536533 w 1554927"/>
              <a:gd name="connsiteY0" fmla="*/ 0 h 1177626"/>
              <a:gd name="connsiteX1" fmla="*/ 1554927 w 1554927"/>
              <a:gd name="connsiteY1" fmla="*/ 463986 h 1177626"/>
              <a:gd name="connsiteX2" fmla="*/ 1554927 w 1554927"/>
              <a:gd name="connsiteY2" fmla="*/ 614415 h 1177626"/>
              <a:gd name="connsiteX3" fmla="*/ 991717 w 1554927"/>
              <a:gd name="connsiteY3" fmla="*/ 1177626 h 1177626"/>
              <a:gd name="connsiteX4" fmla="*/ 0 w 1554927"/>
              <a:gd name="connsiteY4" fmla="*/ 1177625 h 1177626"/>
              <a:gd name="connsiteX5" fmla="*/ 536533 w 1554927"/>
              <a:gd name="connsiteY5" fmla="*/ 0 h 117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927" h="1177626">
                <a:moveTo>
                  <a:pt x="536533" y="0"/>
                </a:moveTo>
                <a:lnTo>
                  <a:pt x="1554927" y="463986"/>
                </a:lnTo>
                <a:lnTo>
                  <a:pt x="1554927" y="614415"/>
                </a:lnTo>
                <a:cubicBezTo>
                  <a:pt x="1554925" y="925467"/>
                  <a:pt x="1302768" y="1177625"/>
                  <a:pt x="991717" y="1177626"/>
                </a:cubicBezTo>
                <a:lnTo>
                  <a:pt x="0" y="1177625"/>
                </a:lnTo>
                <a:lnTo>
                  <a:pt x="536533"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title">
    <p:spTree>
      <p:nvGrpSpPr>
        <p:cNvPr id="1" name=""/>
        <p:cNvGrpSpPr/>
        <p:nvPr/>
      </p:nvGrpSpPr>
      <p:grpSpPr>
        <a:xfrm>
          <a:off x="0" y="0"/>
          <a:ext cx="0" cy="0"/>
          <a:chOff x="0" y="0"/>
          <a:chExt cx="0" cy="0"/>
        </a:xfrm>
      </p:grpSpPr>
      <p:sp>
        <p:nvSpPr>
          <p:cNvPr id="8" name="任意多边形: 形状 7"/>
          <p:cNvSpPr/>
          <p:nvPr userDrawn="1"/>
        </p:nvSpPr>
        <p:spPr>
          <a:xfrm rot="2700000">
            <a:off x="7624640" y="116801"/>
            <a:ext cx="6329286" cy="7336869"/>
          </a:xfrm>
          <a:custGeom>
            <a:avLst/>
            <a:gdLst>
              <a:gd name="connsiteX0" fmla="*/ 0 w 6329286"/>
              <a:gd name="connsiteY0" fmla="*/ 1479948 h 7336869"/>
              <a:gd name="connsiteX1" fmla="*/ 1479949 w 6329286"/>
              <a:gd name="connsiteY1" fmla="*/ 0 h 7336869"/>
              <a:gd name="connsiteX2" fmla="*/ 6329286 w 6329286"/>
              <a:gd name="connsiteY2" fmla="*/ 4849338 h 7336869"/>
              <a:gd name="connsiteX3" fmla="*/ 3841755 w 6329286"/>
              <a:gd name="connsiteY3" fmla="*/ 7336869 h 7336869"/>
              <a:gd name="connsiteX4" fmla="*/ 1240797 w 6329286"/>
              <a:gd name="connsiteY4" fmla="*/ 7336869 h 7336869"/>
              <a:gd name="connsiteX5" fmla="*/ 0 w 6329286"/>
              <a:gd name="connsiteY5" fmla="*/ 6096072 h 733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9286" h="7336869">
                <a:moveTo>
                  <a:pt x="0" y="1479948"/>
                </a:moveTo>
                <a:lnTo>
                  <a:pt x="1479949" y="0"/>
                </a:lnTo>
                <a:lnTo>
                  <a:pt x="6329286" y="4849338"/>
                </a:lnTo>
                <a:lnTo>
                  <a:pt x="3841755" y="7336869"/>
                </a:lnTo>
                <a:lnTo>
                  <a:pt x="1240797" y="7336869"/>
                </a:lnTo>
                <a:cubicBezTo>
                  <a:pt x="555524" y="7336869"/>
                  <a:pt x="1" y="6781345"/>
                  <a:pt x="0" y="6096072"/>
                </a:cubicBez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任意多边形: 形状 8"/>
          <p:cNvSpPr/>
          <p:nvPr userDrawn="1"/>
        </p:nvSpPr>
        <p:spPr>
          <a:xfrm rot="4748385">
            <a:off x="-221653" y="-78173"/>
            <a:ext cx="1805547" cy="1733478"/>
          </a:xfrm>
          <a:custGeom>
            <a:avLst/>
            <a:gdLst>
              <a:gd name="connsiteX0" fmla="*/ 0 w 1805547"/>
              <a:gd name="connsiteY0" fmla="*/ 1387083 h 1733478"/>
              <a:gd name="connsiteX1" fmla="*/ 266112 w 1805547"/>
              <a:gd name="connsiteY1" fmla="*/ 0 h 1733478"/>
              <a:gd name="connsiteX2" fmla="*/ 1399931 w 1805547"/>
              <a:gd name="connsiteY2" fmla="*/ 0 h 1733478"/>
              <a:gd name="connsiteX3" fmla="*/ 1805547 w 1805547"/>
              <a:gd name="connsiteY3" fmla="*/ 405616 h 1733478"/>
              <a:gd name="connsiteX4" fmla="*/ 1805547 w 1805547"/>
              <a:gd name="connsiteY4" fmla="*/ 1733478 h 1733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547" h="1733478">
                <a:moveTo>
                  <a:pt x="0" y="1387083"/>
                </a:moveTo>
                <a:lnTo>
                  <a:pt x="266112" y="0"/>
                </a:lnTo>
                <a:lnTo>
                  <a:pt x="1399931" y="0"/>
                </a:lnTo>
                <a:cubicBezTo>
                  <a:pt x="1623947" y="0"/>
                  <a:pt x="1805547" y="181600"/>
                  <a:pt x="1805547" y="405616"/>
                </a:cubicBezTo>
                <a:lnTo>
                  <a:pt x="1805547" y="1733478"/>
                </a:ln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矩形: 圆角 9"/>
          <p:cNvSpPr/>
          <p:nvPr userDrawn="1"/>
        </p:nvSpPr>
        <p:spPr>
          <a:xfrm rot="2700000">
            <a:off x="1191607" y="1025236"/>
            <a:ext cx="1068649" cy="10686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userDrawn="1"/>
        </p:nvSpPr>
        <p:spPr>
          <a:xfrm rot="4748385">
            <a:off x="369648" y="5507074"/>
            <a:ext cx="1124395" cy="1968489"/>
          </a:xfrm>
          <a:custGeom>
            <a:avLst/>
            <a:gdLst>
              <a:gd name="connsiteX0" fmla="*/ 8241 w 1124395"/>
              <a:gd name="connsiteY0" fmla="*/ 323870 h 1968489"/>
              <a:gd name="connsiteX1" fmla="*/ 405616 w 1124395"/>
              <a:gd name="connsiteY1" fmla="*/ 0 h 1968489"/>
              <a:gd name="connsiteX2" fmla="*/ 1124395 w 1124395"/>
              <a:gd name="connsiteY2" fmla="*/ 0 h 1968489"/>
              <a:gd name="connsiteX3" fmla="*/ 746740 w 1124395"/>
              <a:gd name="connsiteY3" fmla="*/ 1968489 h 1968489"/>
              <a:gd name="connsiteX4" fmla="*/ 0 w 1124395"/>
              <a:gd name="connsiteY4" fmla="*/ 1825227 h 1968489"/>
              <a:gd name="connsiteX5" fmla="*/ 0 w 1124395"/>
              <a:gd name="connsiteY5" fmla="*/ 405616 h 1968489"/>
              <a:gd name="connsiteX6" fmla="*/ 8241 w 1124395"/>
              <a:gd name="connsiteY6" fmla="*/ 323870 h 196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395" h="1968489">
                <a:moveTo>
                  <a:pt x="8241" y="323870"/>
                </a:moveTo>
                <a:cubicBezTo>
                  <a:pt x="46063" y="139037"/>
                  <a:pt x="209602" y="0"/>
                  <a:pt x="405616" y="0"/>
                </a:cubicBezTo>
                <a:lnTo>
                  <a:pt x="1124395" y="0"/>
                </a:lnTo>
                <a:lnTo>
                  <a:pt x="746740" y="1968489"/>
                </a:lnTo>
                <a:lnTo>
                  <a:pt x="0" y="1825227"/>
                </a:lnTo>
                <a:lnTo>
                  <a:pt x="0" y="405616"/>
                </a:lnTo>
                <a:cubicBezTo>
                  <a:pt x="0" y="377614"/>
                  <a:pt x="2837" y="350275"/>
                  <a:pt x="8241" y="323870"/>
                </a:cubicBez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任意多边形: 形状 11"/>
          <p:cNvSpPr/>
          <p:nvPr userDrawn="1"/>
        </p:nvSpPr>
        <p:spPr>
          <a:xfrm rot="7086780">
            <a:off x="1769212" y="6294635"/>
            <a:ext cx="686245" cy="986117"/>
          </a:xfrm>
          <a:custGeom>
            <a:avLst/>
            <a:gdLst>
              <a:gd name="connsiteX0" fmla="*/ 12945 w 686245"/>
              <a:gd name="connsiteY0" fmla="*/ 885512 h 986117"/>
              <a:gd name="connsiteX1" fmla="*/ 0 w 686245"/>
              <a:gd name="connsiteY1" fmla="*/ 821395 h 986117"/>
              <a:gd name="connsiteX2" fmla="*/ 0 w 686245"/>
              <a:gd name="connsiteY2" fmla="*/ 162526 h 986117"/>
              <a:gd name="connsiteX3" fmla="*/ 48246 w 686245"/>
              <a:gd name="connsiteY3" fmla="*/ 46050 h 986117"/>
              <a:gd name="connsiteX4" fmla="*/ 159420 w 686245"/>
              <a:gd name="connsiteY4" fmla="*/ 0 h 986117"/>
              <a:gd name="connsiteX5" fmla="*/ 686245 w 686245"/>
              <a:gd name="connsiteY5" fmla="*/ 986117 h 986117"/>
              <a:gd name="connsiteX6" fmla="*/ 164722 w 686245"/>
              <a:gd name="connsiteY6" fmla="*/ 986117 h 986117"/>
              <a:gd name="connsiteX7" fmla="*/ 12945 w 686245"/>
              <a:gd name="connsiteY7" fmla="*/ 885512 h 98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245" h="986117">
                <a:moveTo>
                  <a:pt x="12945" y="885512"/>
                </a:moveTo>
                <a:cubicBezTo>
                  <a:pt x="4609" y="865805"/>
                  <a:pt x="0" y="844138"/>
                  <a:pt x="0" y="821395"/>
                </a:cubicBezTo>
                <a:lnTo>
                  <a:pt x="0" y="162526"/>
                </a:lnTo>
                <a:cubicBezTo>
                  <a:pt x="0" y="117039"/>
                  <a:pt x="18437" y="75859"/>
                  <a:pt x="48246" y="46050"/>
                </a:cubicBezTo>
                <a:lnTo>
                  <a:pt x="159420" y="0"/>
                </a:lnTo>
                <a:lnTo>
                  <a:pt x="686245" y="986117"/>
                </a:lnTo>
                <a:lnTo>
                  <a:pt x="164722" y="986117"/>
                </a:lnTo>
                <a:cubicBezTo>
                  <a:pt x="96492" y="986117"/>
                  <a:pt x="37951" y="944633"/>
                  <a:pt x="12945" y="885512"/>
                </a:cubicBez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5" name="组合 24"/>
          <p:cNvGrpSpPr/>
          <p:nvPr userDrawn="1"/>
        </p:nvGrpSpPr>
        <p:grpSpPr>
          <a:xfrm>
            <a:off x="5905128" y="461469"/>
            <a:ext cx="1334432" cy="1056395"/>
            <a:chOff x="4555965" y="-531967"/>
            <a:chExt cx="2564468" cy="2030146"/>
          </a:xfrm>
        </p:grpSpPr>
        <p:sp>
          <p:nvSpPr>
            <p:cNvPr id="26" name="矩形: 圆角 25"/>
            <p:cNvSpPr/>
            <p:nvPr/>
          </p:nvSpPr>
          <p:spPr>
            <a:xfrm rot="4748385">
              <a:off x="4555965" y="-531967"/>
              <a:ext cx="2030146" cy="2030145"/>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rot="7086780">
              <a:off x="6132120" y="-31514"/>
              <a:ext cx="988313" cy="988313"/>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10" name="组合 9"/>
          <p:cNvGrpSpPr/>
          <p:nvPr userDrawn="1"/>
        </p:nvGrpSpPr>
        <p:grpSpPr>
          <a:xfrm flipH="1">
            <a:off x="9610408" y="5938064"/>
            <a:ext cx="2657792" cy="1201695"/>
            <a:chOff x="-52399" y="5929121"/>
            <a:chExt cx="2657792" cy="1201695"/>
          </a:xfrm>
        </p:grpSpPr>
        <p:sp>
          <p:nvSpPr>
            <p:cNvPr id="8" name="任意多边形: 形状 7"/>
            <p:cNvSpPr/>
            <p:nvPr userDrawn="1"/>
          </p:nvSpPr>
          <p:spPr>
            <a:xfrm rot="4748385">
              <a:off x="369648" y="5507074"/>
              <a:ext cx="1124395" cy="1968489"/>
            </a:xfrm>
            <a:custGeom>
              <a:avLst/>
              <a:gdLst>
                <a:gd name="connsiteX0" fmla="*/ 8241 w 1124395"/>
                <a:gd name="connsiteY0" fmla="*/ 323870 h 1968489"/>
                <a:gd name="connsiteX1" fmla="*/ 405616 w 1124395"/>
                <a:gd name="connsiteY1" fmla="*/ 0 h 1968489"/>
                <a:gd name="connsiteX2" fmla="*/ 1124395 w 1124395"/>
                <a:gd name="connsiteY2" fmla="*/ 0 h 1968489"/>
                <a:gd name="connsiteX3" fmla="*/ 746740 w 1124395"/>
                <a:gd name="connsiteY3" fmla="*/ 1968489 h 1968489"/>
                <a:gd name="connsiteX4" fmla="*/ 0 w 1124395"/>
                <a:gd name="connsiteY4" fmla="*/ 1825227 h 1968489"/>
                <a:gd name="connsiteX5" fmla="*/ 0 w 1124395"/>
                <a:gd name="connsiteY5" fmla="*/ 405616 h 1968489"/>
                <a:gd name="connsiteX6" fmla="*/ 8241 w 1124395"/>
                <a:gd name="connsiteY6" fmla="*/ 323870 h 196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395" h="1968489">
                  <a:moveTo>
                    <a:pt x="8241" y="323870"/>
                  </a:moveTo>
                  <a:cubicBezTo>
                    <a:pt x="46063" y="139037"/>
                    <a:pt x="209602" y="0"/>
                    <a:pt x="405616" y="0"/>
                  </a:cubicBezTo>
                  <a:lnTo>
                    <a:pt x="1124395" y="0"/>
                  </a:lnTo>
                  <a:lnTo>
                    <a:pt x="746740" y="1968489"/>
                  </a:lnTo>
                  <a:lnTo>
                    <a:pt x="0" y="1825227"/>
                  </a:lnTo>
                  <a:lnTo>
                    <a:pt x="0" y="405616"/>
                  </a:lnTo>
                  <a:cubicBezTo>
                    <a:pt x="0" y="377614"/>
                    <a:pt x="2837" y="350275"/>
                    <a:pt x="8241" y="323870"/>
                  </a:cubicBez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任意多边形: 形状 8"/>
            <p:cNvSpPr/>
            <p:nvPr userDrawn="1"/>
          </p:nvSpPr>
          <p:spPr>
            <a:xfrm rot="7086780">
              <a:off x="1769212" y="6294635"/>
              <a:ext cx="686245" cy="986117"/>
            </a:xfrm>
            <a:custGeom>
              <a:avLst/>
              <a:gdLst>
                <a:gd name="connsiteX0" fmla="*/ 12945 w 686245"/>
                <a:gd name="connsiteY0" fmla="*/ 885512 h 986117"/>
                <a:gd name="connsiteX1" fmla="*/ 0 w 686245"/>
                <a:gd name="connsiteY1" fmla="*/ 821395 h 986117"/>
                <a:gd name="connsiteX2" fmla="*/ 0 w 686245"/>
                <a:gd name="connsiteY2" fmla="*/ 162526 h 986117"/>
                <a:gd name="connsiteX3" fmla="*/ 48246 w 686245"/>
                <a:gd name="connsiteY3" fmla="*/ 46050 h 986117"/>
                <a:gd name="connsiteX4" fmla="*/ 159420 w 686245"/>
                <a:gd name="connsiteY4" fmla="*/ 0 h 986117"/>
                <a:gd name="connsiteX5" fmla="*/ 686245 w 686245"/>
                <a:gd name="connsiteY5" fmla="*/ 986117 h 986117"/>
                <a:gd name="connsiteX6" fmla="*/ 164722 w 686245"/>
                <a:gd name="connsiteY6" fmla="*/ 986117 h 986117"/>
                <a:gd name="connsiteX7" fmla="*/ 12945 w 686245"/>
                <a:gd name="connsiteY7" fmla="*/ 885512 h 98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245" h="986117">
                  <a:moveTo>
                    <a:pt x="12945" y="885512"/>
                  </a:moveTo>
                  <a:cubicBezTo>
                    <a:pt x="4609" y="865805"/>
                    <a:pt x="0" y="844138"/>
                    <a:pt x="0" y="821395"/>
                  </a:cubicBezTo>
                  <a:lnTo>
                    <a:pt x="0" y="162526"/>
                  </a:lnTo>
                  <a:cubicBezTo>
                    <a:pt x="0" y="117039"/>
                    <a:pt x="18437" y="75859"/>
                    <a:pt x="48246" y="46050"/>
                  </a:cubicBezTo>
                  <a:lnTo>
                    <a:pt x="159420" y="0"/>
                  </a:lnTo>
                  <a:lnTo>
                    <a:pt x="686245" y="986117"/>
                  </a:lnTo>
                  <a:lnTo>
                    <a:pt x="164722" y="986117"/>
                  </a:lnTo>
                  <a:cubicBezTo>
                    <a:pt x="96492" y="986117"/>
                    <a:pt x="37951" y="944633"/>
                    <a:pt x="12945" y="885512"/>
                  </a:cubicBez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4" name="任意多边形: 形状 13"/>
          <p:cNvSpPr>
            <a:spLocks noGrp="1"/>
          </p:cNvSpPr>
          <p:nvPr>
            <p:ph type="pic" sz="quarter" idx="13"/>
          </p:nvPr>
        </p:nvSpPr>
        <p:spPr>
          <a:xfrm>
            <a:off x="1" y="1"/>
            <a:ext cx="5591379" cy="6858000"/>
          </a:xfrm>
          <a:custGeom>
            <a:avLst/>
            <a:gdLst>
              <a:gd name="connsiteX0" fmla="*/ 0 w 5591379"/>
              <a:gd name="connsiteY0" fmla="*/ 0 h 6858000"/>
              <a:gd name="connsiteX1" fmla="*/ 2377442 w 5591379"/>
              <a:gd name="connsiteY1" fmla="*/ 0 h 6858000"/>
              <a:gd name="connsiteX2" fmla="*/ 5234558 w 5591379"/>
              <a:gd name="connsiteY2" fmla="*/ 2857117 h 6858000"/>
              <a:gd name="connsiteX3" fmla="*/ 5234558 w 5591379"/>
              <a:gd name="connsiteY3" fmla="*/ 4580002 h 6858000"/>
              <a:gd name="connsiteX4" fmla="*/ 2956560 w 5591379"/>
              <a:gd name="connsiteY4" fmla="*/ 6858000 h 6858000"/>
              <a:gd name="connsiteX5" fmla="*/ 0 w 559137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1379" h="6858000">
                <a:moveTo>
                  <a:pt x="0" y="0"/>
                </a:moveTo>
                <a:lnTo>
                  <a:pt x="2377442" y="0"/>
                </a:lnTo>
                <a:lnTo>
                  <a:pt x="5234558" y="2857117"/>
                </a:lnTo>
                <a:cubicBezTo>
                  <a:pt x="5710320" y="3332879"/>
                  <a:pt x="5710320" y="4104240"/>
                  <a:pt x="5234558" y="4580002"/>
                </a:cubicBezTo>
                <a:lnTo>
                  <a:pt x="2956560" y="6858000"/>
                </a:lnTo>
                <a:lnTo>
                  <a:pt x="0" y="6858000"/>
                </a:lnTo>
                <a:close/>
              </a:path>
            </a:pathLst>
          </a:custGeom>
        </p:spPr>
        <p:txBody>
          <a:bodyPr wrap="square">
            <a:noAutofit/>
          </a:bodyPr>
          <a:lstStyle/>
          <a:p>
            <a:endParaRPr lang="zh-CN" altLang="en-US"/>
          </a:p>
        </p:txBody>
      </p:sp>
      <p:grpSp>
        <p:nvGrpSpPr>
          <p:cNvPr id="15" name="组合 14"/>
          <p:cNvGrpSpPr/>
          <p:nvPr userDrawn="1"/>
        </p:nvGrpSpPr>
        <p:grpSpPr>
          <a:xfrm>
            <a:off x="4595299" y="510141"/>
            <a:ext cx="1334432" cy="1056395"/>
            <a:chOff x="4555965" y="-531967"/>
            <a:chExt cx="2564468" cy="2030146"/>
          </a:xfrm>
        </p:grpSpPr>
        <p:sp>
          <p:nvSpPr>
            <p:cNvPr id="16" name="矩形: 圆角 15"/>
            <p:cNvSpPr/>
            <p:nvPr/>
          </p:nvSpPr>
          <p:spPr>
            <a:xfrm rot="4748385">
              <a:off x="4555965" y="-531967"/>
              <a:ext cx="2030146" cy="2030145"/>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矩形: 圆角 16"/>
            <p:cNvSpPr/>
            <p:nvPr/>
          </p:nvSpPr>
          <p:spPr>
            <a:xfrm rot="7086780">
              <a:off x="6132120" y="-31514"/>
              <a:ext cx="988313" cy="988313"/>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6884" y="3522803"/>
            <a:ext cx="5229830" cy="3203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3" name="文本占位符 2"/>
          <p:cNvSpPr>
            <a:spLocks noGrp="1"/>
          </p:cNvSpPr>
          <p:nvPr>
            <p:ph type="body" sz="quarter" idx="11"/>
          </p:nvPr>
        </p:nvSpPr>
        <p:spPr>
          <a:xfrm>
            <a:off x="720593" y="2529035"/>
            <a:ext cx="5720499" cy="905885"/>
          </a:xfrm>
        </p:spPr>
        <p:txBody>
          <a:bodyPr/>
          <a:lstStyle/>
          <a:p>
            <a:r>
              <a:rPr lang="en-US" altLang="zh-CN" sz="4800" dirty="0">
                <a:latin typeface="Arial" panose="020B0604020202020204" pitchFamily="34" charset="0"/>
                <a:sym typeface="Arial" panose="020B0604020202020204" pitchFamily="34" charset="0"/>
              </a:rPr>
              <a:t>SUMMRY REPORT</a:t>
            </a:r>
            <a:endParaRPr lang="en-US" altLang="zh-CN" sz="4800" dirty="0">
              <a:latin typeface="Arial" panose="020B0604020202020204" pitchFamily="34" charset="0"/>
              <a:sym typeface="Arial" panose="020B0604020202020204" pitchFamily="34" charset="0"/>
            </a:endParaRPr>
          </a:p>
        </p:txBody>
      </p:sp>
      <p:sp>
        <p:nvSpPr>
          <p:cNvPr id="4" name="文本占位符 3"/>
          <p:cNvSpPr>
            <a:spLocks noGrp="1"/>
          </p:cNvSpPr>
          <p:nvPr>
            <p:ph type="body" sz="quarter" idx="12"/>
          </p:nvPr>
        </p:nvSpPr>
        <p:spPr/>
        <p:txBody>
          <a:bodyPr/>
          <a:lstStyle/>
          <a:p>
            <a:pPr algn="dist"/>
            <a:r>
              <a:rPr lang="en-US" dirty="0">
                <a:latin typeface="Arial" panose="020B0604020202020204" pitchFamily="34" charset="0"/>
                <a:sym typeface="Arial" panose="020B0604020202020204" pitchFamily="34" charset="0"/>
              </a:rPr>
              <a:t>plan/report/summry/project plan</a:t>
            </a:r>
            <a:endParaRPr lang="en-US" dirty="0">
              <a:latin typeface="Arial" panose="020B0604020202020204" pitchFamily="34" charset="0"/>
              <a:sym typeface="Arial" panose="020B0604020202020204" pitchFamily="34" charset="0"/>
            </a:endParaRPr>
          </a:p>
        </p:txBody>
      </p:sp>
      <p:sp>
        <p:nvSpPr>
          <p:cNvPr id="5" name="文本占位符 4"/>
          <p:cNvSpPr>
            <a:spLocks noGrp="1"/>
          </p:cNvSpPr>
          <p:nvPr>
            <p:ph type="body" sz="quarter" idx="13"/>
          </p:nvPr>
        </p:nvSpPr>
        <p:spPr/>
        <p:txBody>
          <a:bodyPr/>
          <a:lstStyle/>
          <a:p>
            <a:r>
              <a:rPr lang="en-US" altLang="zh-CN" sz="1600">
                <a:latin typeface="Arial" panose="020B0604020202020204" pitchFamily="34" charset="0"/>
                <a:sym typeface="Arial" panose="020B0604020202020204" pitchFamily="34" charset="0"/>
              </a:rPr>
              <a:t>The collection of SQL queries </a:t>
            </a:r>
            <a:r>
              <a:rPr lang="en-IN" altLang="en-US" sz="1600">
                <a:latin typeface="Arial" panose="020B0604020202020204" pitchFamily="34" charset="0"/>
                <a:sym typeface="Arial" panose="020B0604020202020204" pitchFamily="34" charset="0"/>
              </a:rPr>
              <a:t>i</a:t>
            </a:r>
            <a:r>
              <a:rPr lang="en-US" altLang="zh-CN" sz="1600">
                <a:latin typeface="Arial" panose="020B0604020202020204" pitchFamily="34" charset="0"/>
                <a:sym typeface="Arial" panose="020B0604020202020204" pitchFamily="34" charset="0"/>
              </a:rPr>
              <a:t> have provided forms a comprehensive data analysis framework for a financial institution focusing on customer demographics, loan distribution, and banker performance</a:t>
            </a:r>
            <a:endParaRPr lang="en-US" altLang="zh-CN" sz="1600">
              <a:latin typeface="Arial" panose="020B0604020202020204" pitchFamily="34" charset="0"/>
              <a:sym typeface="Arial" panose="020B0604020202020204" pitchFamily="34" charset="0"/>
            </a:endParaRPr>
          </a:p>
        </p:txBody>
      </p:sp>
      <p:sp>
        <p:nvSpPr>
          <p:cNvPr id="6" name="文本框 5"/>
          <p:cNvSpPr txBox="1"/>
          <p:nvPr/>
        </p:nvSpPr>
        <p:spPr>
          <a:xfrm>
            <a:off x="1446530" y="492125"/>
            <a:ext cx="4693920" cy="1938020"/>
          </a:xfrm>
          <a:prstGeom prst="rect">
            <a:avLst/>
          </a:prstGeom>
          <a:noFill/>
        </p:spPr>
        <p:txBody>
          <a:bodyPr wrap="square" rtlCol="0">
            <a:spAutoFit/>
          </a:bodyPr>
          <a:lstStyle/>
          <a:p>
            <a:r>
              <a:rPr lang="en-US" altLang="zh-CN" sz="4000" dirty="0">
                <a:solidFill>
                  <a:srgbClr val="2F5597"/>
                </a:solidFill>
                <a:latin typeface="Arial" panose="020B0604020202020204" pitchFamily="34" charset="0"/>
                <a:cs typeface="Arial" panose="020B0604020202020204" pitchFamily="34" charset="0"/>
                <a:sym typeface="Arial" panose="020B0604020202020204" pitchFamily="34" charset="0"/>
              </a:rPr>
              <a:t>Comprehensive Banking Insights Initiative (CBII)</a:t>
            </a:r>
            <a:endParaRPr lang="en-US" altLang="zh-CN" sz="4000" dirty="0">
              <a:solidFill>
                <a:srgbClr val="2F5597"/>
              </a:solidFill>
              <a:latin typeface="Arial" panose="020B0604020202020204" pitchFamily="34" charset="0"/>
              <a:cs typeface="Arial" panose="020B0604020202020204" pitchFamily="34" charset="0"/>
              <a:sym typeface="Arial" panose="020B0604020202020204" pitchFamily="34" charset="0"/>
            </a:endParaRPr>
          </a:p>
        </p:txBody>
      </p:sp>
      <p:sp>
        <p:nvSpPr>
          <p:cNvPr id="7" name="圆角矩形 26"/>
          <p:cNvSpPr/>
          <p:nvPr/>
        </p:nvSpPr>
        <p:spPr>
          <a:xfrm>
            <a:off x="720797" y="5070764"/>
            <a:ext cx="1551709" cy="401782"/>
          </a:xfrm>
          <a:prstGeom prst="roundRect">
            <a:avLst>
              <a:gd name="adj" fmla="val 50000"/>
            </a:avLst>
          </a:pr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14" name="图片占位符 13"/>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14254" r="14254"/>
          <a:stretch>
            <a:fillRect/>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61038" y="223413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2108200" y="2528570"/>
            <a:ext cx="2908935" cy="518160"/>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2108200" y="3244850"/>
            <a:ext cx="4665345" cy="191579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SELECT loan_id, property_type, property_value</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FROM [dbo].[Home_Loan_Data]</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WHERE city = 'San Francisco' AND property_value &gt; 2000000;</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6" name="文本框 15"/>
          <p:cNvSpPr txBox="1"/>
          <p:nvPr/>
        </p:nvSpPr>
        <p:spPr>
          <a:xfrm>
            <a:off x="6894701" y="212745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7552690" y="2358390"/>
            <a:ext cx="3172460" cy="613410"/>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6514465" y="3234055"/>
            <a:ext cx="5313680" cy="2515870"/>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2400" dirty="0">
                <a:solidFill>
                  <a:schemeClr val="tx1"/>
                </a:solidFill>
                <a:latin typeface="Arial" panose="020B0604020202020204" pitchFamily="34" charset="0"/>
                <a:sym typeface="Arial" panose="020B0604020202020204" pitchFamily="34" charset="0"/>
              </a:rPr>
              <a:t>This can highlight high-value markets where the bank is active, potentially guiding further investment or specialized financial services tailored to high-net-worth individuals or lucrative real estate markets.</a:t>
            </a:r>
            <a:endParaRPr lang="en-US" altLang="zh-CN" sz="24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359535" y="358775"/>
            <a:ext cx="10310495" cy="1242060"/>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8. Get a list of loans issued in 'San Francisco' with a property value over $2,000,000.</a:t>
            </a:r>
            <a:endParaRPr lang="en-US" altLang="zh-CN" sz="3600" dirty="0">
              <a:latin typeface="Arial" panose="020B0604020202020204" pitchFamily="34" charset="0"/>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4103" y="218714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1250165" y="2523581"/>
            <a:ext cx="3175172" cy="565584"/>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1250315" y="3175980"/>
            <a:ext cx="4342351" cy="2474975"/>
          </a:xfrm>
          <a:prstGeom prst="rect">
            <a:avLst/>
          </a:prstGeom>
        </p:spPr>
        <p:txBody>
          <a:bodyPr wrap="square" lIns="90000" tIns="46800" rIns="90000" bIns="46800">
            <a:normAutofit fontScale="90000" lnSpcReduction="10000"/>
          </a:bodyPr>
          <a:lstStyle>
            <a:defPPr>
              <a:defRPr lang="zh-CN"/>
            </a:defPPr>
            <a:lvl1pPr algn="just">
              <a:defRPr sz="1400">
                <a:solidFill>
                  <a:srgbClr val="474546"/>
                </a:solidFill>
              </a:defRPr>
            </a:lvl1pPr>
          </a:lstStyle>
          <a:p>
            <a:pPr algn="l"/>
            <a:r>
              <a:rPr lang="en-US" altLang="zh-CN" sz="1800" dirty="0">
                <a:solidFill>
                  <a:srgbClr val="FF0000"/>
                </a:solidFill>
                <a:latin typeface="Arial" panose="020B0604020202020204" pitchFamily="34" charset="0"/>
                <a:sym typeface="Arial" panose="020B0604020202020204" pitchFamily="34" charset="0"/>
              </a:rPr>
              <a:t>SELEC</a:t>
            </a:r>
            <a:r>
              <a:rPr lang="en-US" altLang="zh-CN" sz="1800" dirty="0">
                <a:solidFill>
                  <a:schemeClr val="tx1"/>
                </a:solidFill>
                <a:latin typeface="Arial" panose="020B0604020202020204" pitchFamily="34" charset="0"/>
                <a:sym typeface="Arial" panose="020B0604020202020204" pitchFamily="34" charset="0"/>
              </a:rPr>
              <a:t>T</a:t>
            </a:r>
            <a:r>
              <a:rPr lang="en-US" altLang="zh-CN" sz="1800" dirty="0">
                <a:solidFill>
                  <a:srgbClr val="FF0000"/>
                </a:solidFill>
                <a:latin typeface="Arial" panose="020B0604020202020204" pitchFamily="34" charset="0"/>
                <a:sym typeface="Arial" panose="020B0604020202020204" pitchFamily="34" charset="0"/>
              </a:rPr>
              <a:t> </a:t>
            </a:r>
            <a:r>
              <a:rPr lang="en-US" altLang="zh-CN" sz="1800" dirty="0">
                <a:solidFill>
                  <a:schemeClr val="tx1"/>
                </a:solidFill>
                <a:latin typeface="Arial" panose="020B0604020202020204" pitchFamily="34" charset="0"/>
                <a:sym typeface="Arial" panose="020B0604020202020204" pitchFamily="34" charset="0"/>
              </a:rPr>
              <a:t>c.customer_id, c.first_name, c.last_name, SUM(h.property_value * h.loan_percent / 100) as total_loan_amount</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rgbClr val="FF0000"/>
                </a:solidFill>
                <a:latin typeface="Arial" panose="020B0604020202020204" pitchFamily="34" charset="0"/>
                <a:sym typeface="Arial" panose="020B0604020202020204" pitchFamily="34" charset="0"/>
              </a:rPr>
              <a:t>FROM </a:t>
            </a:r>
            <a:r>
              <a:rPr lang="en-US" altLang="zh-CN" sz="1800" dirty="0">
                <a:solidFill>
                  <a:schemeClr val="tx1"/>
                </a:solidFill>
                <a:latin typeface="Arial" panose="020B0604020202020204" pitchFamily="34" charset="0"/>
                <a:sym typeface="Arial" panose="020B0604020202020204" pitchFamily="34" charset="0"/>
              </a:rPr>
              <a:t>Customer_Data c</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rgbClr val="FF0000"/>
                </a:solidFill>
                <a:latin typeface="Arial" panose="020B0604020202020204" pitchFamily="34" charset="0"/>
                <a:sym typeface="Arial" panose="020B0604020202020204" pitchFamily="34" charset="0"/>
              </a:rPr>
              <a:t>JOIN</a:t>
            </a:r>
            <a:r>
              <a:rPr lang="en-US" altLang="zh-CN" sz="1800" dirty="0">
                <a:solidFill>
                  <a:schemeClr val="tx1"/>
                </a:solidFill>
                <a:latin typeface="Arial" panose="020B0604020202020204" pitchFamily="34" charset="0"/>
                <a:sym typeface="Arial" panose="020B0604020202020204" pitchFamily="34" charset="0"/>
              </a:rPr>
              <a:t> Loan_Records_Data l </a:t>
            </a:r>
            <a:r>
              <a:rPr lang="en-US" altLang="zh-CN" sz="1800" dirty="0">
                <a:solidFill>
                  <a:srgbClr val="FF0000"/>
                </a:solidFill>
                <a:latin typeface="Arial" panose="020B0604020202020204" pitchFamily="34" charset="0"/>
                <a:sym typeface="Arial" panose="020B0604020202020204" pitchFamily="34" charset="0"/>
              </a:rPr>
              <a:t>ON </a:t>
            </a:r>
            <a:r>
              <a:rPr lang="en-US" altLang="zh-CN" sz="1800" dirty="0">
                <a:solidFill>
                  <a:schemeClr val="tx1"/>
                </a:solidFill>
                <a:latin typeface="Arial" panose="020B0604020202020204" pitchFamily="34" charset="0"/>
                <a:sym typeface="Arial" panose="020B0604020202020204" pitchFamily="34" charset="0"/>
              </a:rPr>
              <a:t>c.customer_id = l.customer_id</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rgbClr val="FF0000"/>
                </a:solidFill>
                <a:latin typeface="Arial" panose="020B0604020202020204" pitchFamily="34" charset="0"/>
                <a:sym typeface="Arial" panose="020B0604020202020204" pitchFamily="34" charset="0"/>
              </a:rPr>
              <a:t>JOIN </a:t>
            </a:r>
            <a:r>
              <a:rPr lang="en-US" altLang="zh-CN" sz="1800" dirty="0">
                <a:solidFill>
                  <a:schemeClr val="tx1"/>
                </a:solidFill>
                <a:latin typeface="Arial" panose="020B0604020202020204" pitchFamily="34" charset="0"/>
                <a:sym typeface="Arial" panose="020B0604020202020204" pitchFamily="34" charset="0"/>
              </a:rPr>
              <a:t>Home_Loan_Data h </a:t>
            </a:r>
            <a:r>
              <a:rPr lang="en-US" altLang="zh-CN" sz="1800" dirty="0">
                <a:solidFill>
                  <a:srgbClr val="FF0000"/>
                </a:solidFill>
                <a:latin typeface="Arial" panose="020B0604020202020204" pitchFamily="34" charset="0"/>
                <a:sym typeface="Arial" panose="020B0604020202020204" pitchFamily="34" charset="0"/>
              </a:rPr>
              <a:t>ON</a:t>
            </a:r>
            <a:r>
              <a:rPr lang="en-US" altLang="zh-CN" sz="1800" dirty="0">
                <a:solidFill>
                  <a:schemeClr val="tx1"/>
                </a:solidFill>
                <a:latin typeface="Arial" panose="020B0604020202020204" pitchFamily="34" charset="0"/>
                <a:sym typeface="Arial" panose="020B0604020202020204" pitchFamily="34" charset="0"/>
              </a:rPr>
              <a:t> l.loan_id = h.loan_id</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rgbClr val="FF0000"/>
                </a:solidFill>
                <a:latin typeface="Arial" panose="020B0604020202020204" pitchFamily="34" charset="0"/>
                <a:sym typeface="Arial" panose="020B0604020202020204" pitchFamily="34" charset="0"/>
              </a:rPr>
              <a:t>GROUP BY </a:t>
            </a:r>
            <a:r>
              <a:rPr lang="en-US" altLang="zh-CN" sz="1800" dirty="0">
                <a:solidFill>
                  <a:schemeClr val="tx1"/>
                </a:solidFill>
                <a:latin typeface="Arial" panose="020B0604020202020204" pitchFamily="34" charset="0"/>
                <a:sym typeface="Arial" panose="020B0604020202020204" pitchFamily="34" charset="0"/>
              </a:rPr>
              <a:t>c.customer_id, c.first_name, c.last_name;</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6" name="文本框 15"/>
          <p:cNvSpPr txBox="1"/>
          <p:nvPr/>
        </p:nvSpPr>
        <p:spPr>
          <a:xfrm>
            <a:off x="5579616" y="219476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6303849" y="2419985"/>
            <a:ext cx="3462815" cy="669552"/>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6059511" y="3293805"/>
            <a:ext cx="5840966" cy="2540575"/>
          </a:xfrm>
          <a:prstGeom prst="rect">
            <a:avLst/>
          </a:prstGeom>
        </p:spPr>
        <p:txBody>
          <a:bodyPr wrap="square" lIns="90000" tIns="46800" rIns="90000" bIns="46800"/>
          <a:lstStyle>
            <a:defPPr>
              <a:defRPr lang="zh-CN"/>
            </a:defPPr>
            <a:lvl1pPr algn="just">
              <a:defRPr sz="1400">
                <a:solidFill>
                  <a:srgbClr val="474546"/>
                </a:solidFill>
              </a:defRPr>
            </a:lvl1pPr>
          </a:lstStyle>
          <a:p>
            <a:pPr algn="l"/>
            <a:r>
              <a:rPr lang="en-US" altLang="zh-CN" sz="1600" dirty="0">
                <a:solidFill>
                  <a:schemeClr val="tx1"/>
                </a:solidFill>
                <a:latin typeface="Arial" panose="020B0604020202020204" pitchFamily="34" charset="0"/>
                <a:sym typeface="Arial" panose="020B0604020202020204" pitchFamily="34" charset="0"/>
              </a:rPr>
              <a:t>The SQL query </a:t>
            </a:r>
            <a:r>
              <a:rPr lang="en-IN" altLang="en-US" sz="1600" dirty="0">
                <a:solidFill>
                  <a:schemeClr val="tx1"/>
                </a:solidFill>
                <a:latin typeface="Arial" panose="020B0604020202020204" pitchFamily="34" charset="0"/>
                <a:sym typeface="Arial" panose="020B0604020202020204" pitchFamily="34" charset="0"/>
              </a:rPr>
              <a:t>we </a:t>
            </a:r>
            <a:r>
              <a:rPr lang="en-US" altLang="zh-CN" sz="1600" dirty="0">
                <a:solidFill>
                  <a:schemeClr val="tx1"/>
                </a:solidFill>
                <a:latin typeface="Arial" panose="020B0604020202020204" pitchFamily="34" charset="0"/>
                <a:sym typeface="Arial" panose="020B0604020202020204" pitchFamily="34" charset="0"/>
              </a:rPr>
              <a:t>provided is designed to calculate the total loan amount for each customer based on the property values and loan percentages from associated home loans. This information can be highly valuable for several business insights and strategic decisions within a financial institution. Here are some insights </a:t>
            </a:r>
            <a:endParaRPr lang="en-US" altLang="zh-CN" sz="1600" dirty="0">
              <a:solidFill>
                <a:schemeClr val="tx1"/>
              </a:solidFill>
              <a:latin typeface="Arial" panose="020B0604020202020204" pitchFamily="34" charset="0"/>
              <a:sym typeface="Arial" panose="020B0604020202020204" pitchFamily="34" charset="0"/>
            </a:endParaRPr>
          </a:p>
          <a:p>
            <a:pPr marL="285750" indent="-285750" algn="l">
              <a:buFont typeface="Arial" panose="020B0604020202020204" pitchFamily="34" charset="0"/>
              <a:buChar char="•"/>
            </a:pPr>
            <a:r>
              <a:rPr lang="en-IN" altLang="en-US" sz="1600" dirty="0">
                <a:solidFill>
                  <a:schemeClr val="tx1"/>
                </a:solidFill>
                <a:latin typeface="Arial" panose="020B0604020202020204" pitchFamily="34" charset="0"/>
                <a:sym typeface="Arial" panose="020B0604020202020204" pitchFamily="34" charset="0"/>
              </a:rPr>
              <a:t> </a:t>
            </a:r>
            <a:r>
              <a:rPr lang="en-US" altLang="zh-CN" sz="1600" dirty="0">
                <a:solidFill>
                  <a:schemeClr val="tx1"/>
                </a:solidFill>
                <a:latin typeface="Arial" panose="020B0604020202020204" pitchFamily="34" charset="0"/>
                <a:sym typeface="Arial" panose="020B0604020202020204" pitchFamily="34" charset="0"/>
              </a:rPr>
              <a:t>credit risk management,</a:t>
            </a:r>
            <a:endParaRPr lang="en-US" altLang="zh-CN" sz="1600" dirty="0">
              <a:solidFill>
                <a:schemeClr val="tx1"/>
              </a:solidFill>
              <a:latin typeface="Arial" panose="020B0604020202020204" pitchFamily="34" charset="0"/>
              <a:sym typeface="Arial" panose="020B0604020202020204" pitchFamily="34" charset="0"/>
            </a:endParaRPr>
          </a:p>
          <a:p>
            <a:pPr marL="285750" indent="-285750" algn="l">
              <a:buFont typeface="Arial" panose="020B0604020202020204" pitchFamily="34" charset="0"/>
              <a:buChar char="•"/>
            </a:pPr>
            <a:r>
              <a:rPr lang="en-US" altLang="zh-CN" sz="1600" dirty="0">
                <a:solidFill>
                  <a:schemeClr val="tx1"/>
                </a:solidFill>
                <a:latin typeface="Arial" panose="020B0604020202020204" pitchFamily="34" charset="0"/>
                <a:sym typeface="Arial" panose="020B0604020202020204" pitchFamily="34" charset="0"/>
              </a:rPr>
              <a:t> targeted marketing strategies,</a:t>
            </a:r>
            <a:endParaRPr lang="en-US" altLang="zh-CN" sz="1600" dirty="0">
              <a:solidFill>
                <a:schemeClr val="tx1"/>
              </a:solidFill>
              <a:latin typeface="Arial" panose="020B0604020202020204" pitchFamily="34" charset="0"/>
              <a:sym typeface="Arial" panose="020B0604020202020204" pitchFamily="34" charset="0"/>
            </a:endParaRPr>
          </a:p>
          <a:p>
            <a:pPr marL="285750" indent="-285750" algn="l">
              <a:buFont typeface="Arial" panose="020B0604020202020204" pitchFamily="34" charset="0"/>
              <a:buChar char="•"/>
            </a:pPr>
            <a:r>
              <a:rPr lang="en-US" altLang="zh-CN" sz="1600" dirty="0">
                <a:solidFill>
                  <a:schemeClr val="tx1"/>
                </a:solidFill>
                <a:latin typeface="Arial" panose="020B0604020202020204" pitchFamily="34" charset="0"/>
                <a:sym typeface="Arial" panose="020B0604020202020204" pitchFamily="34" charset="0"/>
              </a:rPr>
              <a:t> portfolio diversification. </a:t>
            </a:r>
            <a:endParaRPr lang="en-US" altLang="zh-CN" sz="16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359535" y="613410"/>
            <a:ext cx="10310495" cy="745490"/>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9.Find the total loan amount for each customer:</a:t>
            </a:r>
            <a:endParaRPr lang="en-US" altLang="zh-CN" sz="3600" dirty="0">
              <a:latin typeface="Arial" panose="020B0604020202020204" pitchFamily="34"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4103" y="218714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1250165" y="2523581"/>
            <a:ext cx="3175172" cy="565584"/>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1250315" y="3175980"/>
            <a:ext cx="4342351" cy="2474975"/>
          </a:xfrm>
          <a:prstGeom prst="rect">
            <a:avLst/>
          </a:prstGeom>
        </p:spPr>
        <p:txBody>
          <a:bodyPr wrap="square" lIns="90000" tIns="46800" rIns="90000" bIns="46800">
            <a:normAutofit fontScale="90000" lnSpcReduction="10000"/>
          </a:bodyPr>
          <a:lstStyle>
            <a:defPPr>
              <a:defRPr lang="zh-CN"/>
            </a:defPPr>
            <a:lvl1pPr algn="just">
              <a:defRPr sz="1400">
                <a:solidFill>
                  <a:srgbClr val="474546"/>
                </a:solidFill>
              </a:defRPr>
            </a:lvl1pPr>
          </a:lstStyle>
          <a:p>
            <a:pPr algn="l"/>
            <a:r>
              <a:rPr lang="en-US" altLang="zh-CN" sz="1800" dirty="0">
                <a:latin typeface="Arial" panose="020B0604020202020204" pitchFamily="34" charset="0"/>
                <a:sym typeface="Arial" panose="020B0604020202020204" pitchFamily="34" charset="0"/>
              </a:rPr>
              <a:t>SELECT b.banker_id, b.first_name, b.last_name, COUNT(DISTINCT l.customer_id) as number_of_customers</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FROM Banker_Data b</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JOIN Loan_Records_Data l ON b.banker_id = l.banker_id</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GROUP BY b.banker_id, b.first_name, b.last_name;</a:t>
            </a:r>
            <a:endParaRPr lang="en-US" altLang="zh-CN" sz="1800" dirty="0">
              <a:latin typeface="Arial" panose="020B0604020202020204" pitchFamily="34" charset="0"/>
              <a:sym typeface="Arial" panose="020B0604020202020204" pitchFamily="34" charset="0"/>
            </a:endParaRPr>
          </a:p>
          <a:p>
            <a:pPr algn="l"/>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 </a:t>
            </a:r>
            <a:endParaRPr lang="en-US" altLang="zh-CN" sz="1800" dirty="0">
              <a:latin typeface="Arial" panose="020B0604020202020204" pitchFamily="34" charset="0"/>
              <a:sym typeface="Arial" panose="020B0604020202020204" pitchFamily="34" charset="0"/>
            </a:endParaRPr>
          </a:p>
        </p:txBody>
      </p:sp>
      <p:sp>
        <p:nvSpPr>
          <p:cNvPr id="16" name="文本框 15"/>
          <p:cNvSpPr txBox="1"/>
          <p:nvPr/>
        </p:nvSpPr>
        <p:spPr>
          <a:xfrm>
            <a:off x="5579616" y="219476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6303849" y="2419985"/>
            <a:ext cx="3462815" cy="669552"/>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5829300" y="3371215"/>
            <a:ext cx="5840730" cy="2540635"/>
          </a:xfrm>
          <a:prstGeom prst="rect">
            <a:avLst/>
          </a:prstGeom>
        </p:spPr>
        <p:txBody>
          <a:bodyPr wrap="square" lIns="90000" tIns="46800" rIns="90000" bIns="46800"/>
          <a:lstStyle>
            <a:defPPr>
              <a:defRPr lang="zh-CN"/>
            </a:defPPr>
            <a:lvl1pPr algn="just">
              <a:defRPr sz="1400">
                <a:solidFill>
                  <a:srgbClr val="474546"/>
                </a:solidFill>
              </a:defRPr>
            </a:lvl1pPr>
          </a:lstStyle>
          <a:p>
            <a:pPr marL="171450" indent="-171450" algn="l">
              <a:buFont typeface="Arial" panose="020B0604020202020204" pitchFamily="34" charset="0"/>
              <a:buChar char="•"/>
            </a:pPr>
            <a:r>
              <a:rPr lang="en-US" altLang="zh-CN" sz="1800" dirty="0">
                <a:solidFill>
                  <a:schemeClr val="tx1"/>
                </a:solidFill>
                <a:latin typeface="Arial" panose="020B0604020202020204" pitchFamily="34" charset="0"/>
                <a:sym typeface="Arial" panose="020B0604020202020204" pitchFamily="34" charset="0"/>
              </a:rPr>
              <a:t>The SQL query  set up helps in quantifying how many unique customers each banker is serving, shedding light on their workload and performance. This data is crucial for assessing banker efficiency, informing staffing decisions, and ensuring balanced customer distribution. Insights gained can also guide strategies to enhance customer service and satisfaction. Essentially, this metric supports operational optimization and effective resource management in financial institutions.</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359535" y="613410"/>
            <a:ext cx="10310495" cy="745490"/>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10. Find the number of customers each banker is serving:</a:t>
            </a:r>
            <a:endParaRPr lang="en-US" altLang="zh-CN" sz="3600" dirty="0">
              <a:latin typeface="Arial" panose="020B0604020202020204" pitchFamily="34" charset="0"/>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4103" y="218714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1250165" y="2523581"/>
            <a:ext cx="3175172" cy="565584"/>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1250315" y="3175980"/>
            <a:ext cx="4342351" cy="2474975"/>
          </a:xfrm>
          <a:prstGeom prst="rect">
            <a:avLst/>
          </a:prstGeom>
        </p:spPr>
        <p:txBody>
          <a:bodyPr wrap="square" lIns="90000" tIns="46800" rIns="90000" bIns="46800">
            <a:normAutofit lnSpcReduction="10000"/>
          </a:bodyPr>
          <a:lstStyle>
            <a:defPPr>
              <a:defRPr lang="zh-CN"/>
            </a:defPPr>
            <a:lvl1pPr algn="just">
              <a:defRPr sz="1400">
                <a:solidFill>
                  <a:srgbClr val="474546"/>
                </a:solidFill>
              </a:defRPr>
            </a:lvl1pPr>
          </a:lstStyle>
          <a:p>
            <a:pPr algn="l"/>
            <a:r>
              <a:rPr lang="en-US" altLang="zh-CN" sz="1800" dirty="0">
                <a:latin typeface="Arial" panose="020B0604020202020204" pitchFamily="34" charset="0"/>
                <a:sym typeface="Arial" panose="020B0604020202020204" pitchFamily="34" charset="0"/>
              </a:rPr>
              <a:t>SELECT top 1 h.property_type, COUNT(*) as number_of_loans</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FROM Home_Loan_Data h</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JOIN Loan_Records_Data l ON h.loan_id = l.loan_id</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GROUP BY h.property_type</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ORDER BY number_of_loans DESC</a:t>
            </a:r>
            <a:endParaRPr lang="en-US" altLang="zh-CN" sz="1800" dirty="0">
              <a:latin typeface="Arial" panose="020B0604020202020204" pitchFamily="34" charset="0"/>
              <a:sym typeface="Arial" panose="020B0604020202020204" pitchFamily="34" charset="0"/>
            </a:endParaRPr>
          </a:p>
          <a:p>
            <a:pPr algn="l"/>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 </a:t>
            </a:r>
            <a:endParaRPr lang="en-US" altLang="zh-CN" sz="1800" dirty="0">
              <a:latin typeface="Arial" panose="020B0604020202020204" pitchFamily="34" charset="0"/>
              <a:sym typeface="Arial" panose="020B0604020202020204" pitchFamily="34" charset="0"/>
            </a:endParaRPr>
          </a:p>
        </p:txBody>
      </p:sp>
      <p:sp>
        <p:nvSpPr>
          <p:cNvPr id="16" name="文本框 15"/>
          <p:cNvSpPr txBox="1"/>
          <p:nvPr/>
        </p:nvSpPr>
        <p:spPr>
          <a:xfrm>
            <a:off x="5579616" y="219476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6303849" y="2419985"/>
            <a:ext cx="3462815" cy="669552"/>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5669280" y="3372485"/>
            <a:ext cx="5659120" cy="2306955"/>
          </a:xfrm>
          <a:prstGeom prst="rect">
            <a:avLst/>
          </a:prstGeom>
        </p:spPr>
        <p:txBody>
          <a:bodyPr wrap="square" lIns="90000" tIns="46800" rIns="90000" bIns="46800"/>
          <a:lstStyle>
            <a:defPPr>
              <a:defRPr lang="zh-CN"/>
            </a:defPPr>
            <a:lvl1pPr algn="just">
              <a:defRPr sz="1400">
                <a:solidFill>
                  <a:srgbClr val="474546"/>
                </a:solidFill>
              </a:defRPr>
            </a:lvl1pPr>
          </a:lstStyle>
          <a:p>
            <a:pPr marL="171450" indent="-171450" algn="l">
              <a:buFont typeface="Arial" panose="020B0604020202020204" pitchFamily="34" charset="0"/>
              <a:buChar char="•"/>
            </a:pPr>
            <a:r>
              <a:rPr lang="en-US" altLang="zh-CN" sz="1800" dirty="0">
                <a:solidFill>
                  <a:schemeClr val="tx1"/>
                </a:solidFill>
                <a:latin typeface="Arial" panose="020B0604020202020204" pitchFamily="34" charset="0"/>
                <a:sym typeface="Arial" panose="020B0604020202020204" pitchFamily="34" charset="0"/>
              </a:rPr>
              <a:t>The SQL query </a:t>
            </a:r>
            <a:r>
              <a:rPr lang="en-IN" altLang="en-US" sz="1800" dirty="0">
                <a:solidFill>
                  <a:schemeClr val="tx1"/>
                </a:solidFill>
                <a:latin typeface="Arial" panose="020B0604020202020204" pitchFamily="34" charset="0"/>
                <a:sym typeface="Arial" panose="020B0604020202020204" pitchFamily="34" charset="0"/>
              </a:rPr>
              <a:t>i</a:t>
            </a:r>
            <a:r>
              <a:rPr lang="en-US" altLang="zh-CN" sz="1800" dirty="0">
                <a:solidFill>
                  <a:schemeClr val="tx1"/>
                </a:solidFill>
                <a:latin typeface="Arial" panose="020B0604020202020204" pitchFamily="34" charset="0"/>
                <a:sym typeface="Arial" panose="020B0604020202020204" pitchFamily="34" charset="0"/>
              </a:rPr>
              <a:t> provided identifies the property type with the highest number of home loans, offering insights into market preferences and demand. This data can guide financial institutions in tailoring their loan products and marketing strategies to align with the most popular property types. Additionally, it helps in strategic planning and resource allocation, ensuring that services are optimized for the most common customer needs. This analysis is vital for competitive positioning and operational efficiency in the mortgage lending market.</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359535" y="613410"/>
            <a:ext cx="10310495" cy="1161415"/>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11. Find the most popular property type for loans:serving:</a:t>
            </a:r>
            <a:endParaRPr lang="en-US" altLang="zh-CN" sz="3600" dirty="0">
              <a:latin typeface="Arial" panose="020B0604020202020204" pitchFamily="34" charset="0"/>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4103" y="218714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1250165" y="2523581"/>
            <a:ext cx="3175172" cy="565584"/>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1250315" y="3175980"/>
            <a:ext cx="4342351" cy="2474975"/>
          </a:xfrm>
          <a:prstGeom prst="rect">
            <a:avLst/>
          </a:prstGeom>
        </p:spPr>
        <p:txBody>
          <a:bodyPr wrap="square" lIns="90000" tIns="46800" rIns="90000" bIns="46800">
            <a:normAutofit lnSpcReduction="10000"/>
          </a:bodyPr>
          <a:lstStyle>
            <a:defPPr>
              <a:defRPr lang="zh-CN"/>
            </a:defPPr>
            <a:lvl1pPr algn="just">
              <a:defRPr sz="1400">
                <a:solidFill>
                  <a:srgbClr val="474546"/>
                </a:solidFill>
              </a:defRPr>
            </a:lvl1pPr>
          </a:lstStyle>
          <a:p>
            <a:pPr algn="l"/>
            <a:r>
              <a:rPr lang="en-US" altLang="zh-CN" sz="1800" dirty="0">
                <a:latin typeface="Arial" panose="020B0604020202020204" pitchFamily="34" charset="0"/>
                <a:sym typeface="Arial" panose="020B0604020202020204" pitchFamily="34" charset="0"/>
              </a:rPr>
              <a:t>SELECT h.property_type, AVG(h.loan_term) as average_loan_term, AVG(h.loan_percent) as average_loan_percent</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FROM Home_Loan_Data h</a:t>
            </a:r>
            <a:endParaRPr lang="en-US" altLang="zh-CN" sz="1800" dirty="0">
              <a:latin typeface="Arial" panose="020B0604020202020204" pitchFamily="34" charset="0"/>
              <a:sym typeface="Arial" panose="020B0604020202020204" pitchFamily="34" charset="0"/>
            </a:endParaRPr>
          </a:p>
          <a:p>
            <a:pPr algn="l"/>
            <a:r>
              <a:rPr lang="en-US" altLang="zh-CN" sz="1800" dirty="0">
                <a:latin typeface="Arial" panose="020B0604020202020204" pitchFamily="34" charset="0"/>
                <a:sym typeface="Arial" panose="020B0604020202020204" pitchFamily="34" charset="0"/>
              </a:rPr>
              <a:t>GROUP BY h.property_type; </a:t>
            </a:r>
            <a:endParaRPr lang="en-US" altLang="zh-CN" sz="1800" dirty="0">
              <a:latin typeface="Arial" panose="020B0604020202020204" pitchFamily="34" charset="0"/>
              <a:sym typeface="Arial" panose="020B0604020202020204" pitchFamily="34" charset="0"/>
            </a:endParaRPr>
          </a:p>
        </p:txBody>
      </p:sp>
      <p:sp>
        <p:nvSpPr>
          <p:cNvPr id="16" name="文本框 15"/>
          <p:cNvSpPr txBox="1"/>
          <p:nvPr/>
        </p:nvSpPr>
        <p:spPr>
          <a:xfrm>
            <a:off x="5579616" y="219476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6303849" y="2419985"/>
            <a:ext cx="3462815" cy="669552"/>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5669280" y="3372485"/>
            <a:ext cx="5659120" cy="2306955"/>
          </a:xfrm>
          <a:prstGeom prst="rect">
            <a:avLst/>
          </a:prstGeom>
        </p:spPr>
        <p:txBody>
          <a:bodyPr wrap="square" lIns="90000" tIns="46800" rIns="90000" bIns="46800"/>
          <a:lstStyle>
            <a:defPPr>
              <a:defRPr lang="zh-CN"/>
            </a:defPPr>
            <a:lvl1pPr algn="just">
              <a:defRPr sz="1400">
                <a:solidFill>
                  <a:srgbClr val="474546"/>
                </a:solidFill>
              </a:defRPr>
            </a:lvl1pPr>
          </a:lstStyle>
          <a:p>
            <a:pPr marL="171450" indent="-171450" algn="l">
              <a:buFont typeface="Arial" panose="020B0604020202020204" pitchFamily="34" charset="0"/>
              <a:buChar char="•"/>
            </a:pPr>
            <a:r>
              <a:rPr sz="1800" dirty="0">
                <a:solidFill>
                  <a:schemeClr val="tx1"/>
                </a:solidFill>
                <a:latin typeface="Arial" panose="020B0604020202020204" pitchFamily="34" charset="0"/>
                <a:sym typeface="Arial" panose="020B0604020202020204" pitchFamily="34" charset="0"/>
              </a:rPr>
              <a:t>The SQL </a:t>
            </a:r>
            <a:r>
              <a:rPr lang="en-IN" sz="1800" dirty="0">
                <a:solidFill>
                  <a:schemeClr val="tx1"/>
                </a:solidFill>
                <a:latin typeface="Arial" panose="020B0604020202020204" pitchFamily="34" charset="0"/>
                <a:sym typeface="Arial" panose="020B0604020202020204" pitchFamily="34" charset="0"/>
              </a:rPr>
              <a:t>i provided</a:t>
            </a:r>
            <a:r>
              <a:rPr sz="1800" dirty="0">
                <a:solidFill>
                  <a:schemeClr val="tx1"/>
                </a:solidFill>
                <a:latin typeface="Arial" panose="020B0604020202020204" pitchFamily="34" charset="0"/>
                <a:sym typeface="Arial" panose="020B0604020202020204" pitchFamily="34" charset="0"/>
              </a:rPr>
              <a:t> you provided calculates the average loan term and loan percent for each property type, offering key insights into borrower preferences and financing trends. This information helps financial institutions tailor their loan products more effectively to different property types. It also aids in assessing risk and setting appropriate terms based on the average loan characteristics of each property category. Overall, these insights can guide strategic decision-making in product development and risk management.</a:t>
            </a:r>
            <a:endParaRPr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359535" y="613410"/>
            <a:ext cx="10310495" cy="1193165"/>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-- 12. Find the average loan term and loan percent for each property type:</a:t>
            </a:r>
            <a:endParaRPr lang="en-US" altLang="zh-CN" sz="3600" dirty="0">
              <a:latin typeface="Arial" panose="020B0604020202020204" pitchFamily="34" charset="0"/>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4200" y="964565"/>
            <a:ext cx="8206740" cy="5666740"/>
          </a:xfrm>
          <a:prstGeom prst="rect">
            <a:avLst/>
          </a:prstGeom>
          <a:noFill/>
        </p:spPr>
        <p:txBody>
          <a:bodyPr wrap="square" rtlCol="0" anchor="t">
            <a:noAutofit/>
          </a:bodyPr>
          <a:p>
            <a:r>
              <a:rPr lang="en-US" sz="2400" b="1"/>
              <a:t>Conclusions:</a:t>
            </a:r>
            <a:endParaRPr lang="en-US" sz="2400" b="1"/>
          </a:p>
          <a:p>
            <a:r>
              <a:rPr lang="en-US"/>
              <a:t>The analysis underscores significant regional differences in loan distribution and potential inefficiencies in resource allocation (banker assignments). The demographic insights into customers and the details on loan characteristics will aid in refining marketing strategies and risk management processes.</a:t>
            </a:r>
            <a:endParaRPr lang="en-US"/>
          </a:p>
          <a:p>
            <a:endParaRPr lang="en-US"/>
          </a:p>
          <a:p>
            <a:r>
              <a:rPr lang="en-US" sz="2800" b="1"/>
              <a:t>Recommendations:</a:t>
            </a:r>
            <a:endParaRPr lang="en-US" sz="2800" b="1"/>
          </a:p>
          <a:p>
            <a:pPr marL="285750" indent="-285750">
              <a:buFont typeface="Arial" panose="020B0604020202020204" pitchFamily="34" charset="0"/>
              <a:buChar char="•"/>
            </a:pPr>
            <a:r>
              <a:rPr lang="en-US"/>
              <a:t>Develop targeted marketing campaigns for regions with high loan distributions.</a:t>
            </a:r>
            <a:endParaRPr lang="en-US"/>
          </a:p>
          <a:p>
            <a:pPr marL="285750" indent="-285750">
              <a:buFont typeface="Arial" panose="020B0604020202020204" pitchFamily="34" charset="0"/>
              <a:buChar char="•"/>
            </a:pPr>
            <a:r>
              <a:rPr lang="en-US"/>
              <a:t>Implement training programs for bankers with low assignment rates.</a:t>
            </a:r>
            <a:endParaRPr lang="en-US"/>
          </a:p>
          <a:p>
            <a:pPr marL="285750" indent="-285750">
              <a:buFont typeface="Arial" panose="020B0604020202020204" pitchFamily="34" charset="0"/>
              <a:buChar char="•"/>
            </a:pPr>
            <a:r>
              <a:rPr lang="en-US"/>
              <a:t>Review and adjust loan products based on the popularity and performance of property types and loan terms.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14286" r="14286"/>
          <a:stretch>
            <a:fillRect/>
          </a:stretch>
        </p:blipFill>
        <p:spPr/>
      </p:pic>
      <p:sp>
        <p:nvSpPr>
          <p:cNvPr id="3" name="文本占位符 2"/>
          <p:cNvSpPr>
            <a:spLocks noGrp="1"/>
          </p:cNvSpPr>
          <p:nvPr>
            <p:ph type="body" sz="quarter" idx="15"/>
          </p:nvPr>
        </p:nvSpPr>
        <p:spPr>
          <a:xfrm>
            <a:off x="5349240" y="3449320"/>
            <a:ext cx="5572125" cy="1599565"/>
          </a:xfrm>
        </p:spPr>
        <p:txBody>
          <a:bodyPr>
            <a:normAutofit/>
          </a:bodyPr>
          <a:lstStyle/>
          <a:p>
            <a:r>
              <a:rPr lang="en-IN" altLang="en-US" dirty="0">
                <a:latin typeface="Arial" panose="020B0604020202020204" pitchFamily="34" charset="0"/>
                <a:sym typeface="Arial" panose="020B0604020202020204" pitchFamily="34" charset="0"/>
              </a:rPr>
              <a:t>santosh sg</a:t>
            </a:r>
            <a:endParaRPr lang="en-IN" altLang="en-US" dirty="0">
              <a:latin typeface="Arial" panose="020B0604020202020204" pitchFamily="34" charset="0"/>
              <a:sym typeface="Arial" panose="020B0604020202020204" pitchFamily="34" charset="0"/>
            </a:endParaRPr>
          </a:p>
          <a:p>
            <a:r>
              <a:rPr lang="en-IN" altLang="en-US" dirty="0">
                <a:latin typeface="Arial" panose="020B0604020202020204" pitchFamily="34" charset="0"/>
                <a:sym typeface="Arial" panose="020B0604020202020204" pitchFamily="34" charset="0"/>
              </a:rPr>
              <a:t>6361315309</a:t>
            </a:r>
            <a:endParaRPr lang="en-IN" altLang="en-US" dirty="0">
              <a:latin typeface="Arial" panose="020B0604020202020204" pitchFamily="34" charset="0"/>
              <a:sym typeface="Arial" panose="020B0604020202020204" pitchFamily="34" charset="0"/>
            </a:endParaRPr>
          </a:p>
          <a:p>
            <a:r>
              <a:rPr lang="en-IN" altLang="en-US" dirty="0">
                <a:latin typeface="Arial" panose="020B0604020202020204" pitchFamily="34" charset="0"/>
                <a:sym typeface="Arial" panose="020B0604020202020204" pitchFamily="34" charset="0"/>
              </a:rPr>
              <a:t>santoshgowdru15@gmail.com</a:t>
            </a:r>
            <a:endParaRPr lang="en-IN" altLang="en-US" dirty="0">
              <a:latin typeface="Arial" panose="020B0604020202020204" pitchFamily="34" charset="0"/>
              <a:sym typeface="Arial" panose="020B0604020202020204" pitchFamily="34" charset="0"/>
            </a:endParaRPr>
          </a:p>
          <a:p>
            <a:endParaRPr lang="en-IN" altLang="en-US" dirty="0">
              <a:latin typeface="Arial" panose="020B0604020202020204" pitchFamily="34" charset="0"/>
              <a:sym typeface="Arial" panose="020B0604020202020204" pitchFamily="34" charset="0"/>
            </a:endParaRPr>
          </a:p>
        </p:txBody>
      </p:sp>
      <p:sp>
        <p:nvSpPr>
          <p:cNvPr id="4" name="文本占位符 3"/>
          <p:cNvSpPr>
            <a:spLocks noGrp="1"/>
          </p:cNvSpPr>
          <p:nvPr>
            <p:ph type="body" sz="quarter" idx="14"/>
          </p:nvPr>
        </p:nvSpPr>
        <p:spPr/>
        <p:txBody>
          <a:bodyPr/>
          <a:lstStyle/>
          <a:p>
            <a:r>
              <a:rPr lang="en-US" altLang="zh-CN" smtClean="0">
                <a:latin typeface="Arial" panose="020B0604020202020204" pitchFamily="34" charset="0"/>
                <a:sym typeface="Arial" panose="020B0604020202020204" pitchFamily="34" charset="0"/>
              </a:rPr>
              <a:t>Thank you</a:t>
            </a:r>
            <a:endParaRPr lang="zh-CN" altLang="en-US" dirty="0">
              <a:latin typeface="Arial" panose="020B0604020202020204" pitchFamily="34" charset="0"/>
              <a:sym typeface="Arial" panose="020B0604020202020204" pitchFamily="34" charset="0"/>
            </a:endParaRPr>
          </a:p>
        </p:txBody>
      </p:sp>
      <p:cxnSp>
        <p:nvCxnSpPr>
          <p:cNvPr id="7" name="直接连接符 6"/>
          <p:cNvCxnSpPr/>
          <p:nvPr/>
        </p:nvCxnSpPr>
        <p:spPr>
          <a:xfrm>
            <a:off x="6221800" y="3240029"/>
            <a:ext cx="10349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04800" y="1611630"/>
            <a:ext cx="6254115" cy="1099185"/>
          </a:xfrm>
        </p:spPr>
        <p:txBody>
          <a:bodyPr/>
          <a:lstStyle/>
          <a:p>
            <a:pPr algn="l">
              <a:lnSpc>
                <a:spcPct val="100000"/>
              </a:lnSpc>
            </a:pPr>
            <a:r>
              <a:rPr lang="en-US" altLang="zh-CN" sz="1400" b="1" dirty="0">
                <a:latin typeface="Arial" panose="020B0604020202020204" pitchFamily="34" charset="0"/>
                <a:sym typeface="Arial" panose="020B0604020202020204" pitchFamily="34" charset="0"/>
              </a:rPr>
              <a:t>Objectives:</a:t>
            </a:r>
            <a:endParaRPr lang="en-US" altLang="zh-CN" sz="1400" b="1" dirty="0">
              <a:latin typeface="Arial" panose="020B0604020202020204" pitchFamily="34" charset="0"/>
              <a:sym typeface="Arial" panose="020B0604020202020204" pitchFamily="34" charset="0"/>
            </a:endParaRPr>
          </a:p>
          <a:p>
            <a:pPr marL="171450" indent="-171450" algn="l">
              <a:lnSpc>
                <a:spcPct val="100000"/>
              </a:lnSpc>
              <a:buFont typeface="Arial" panose="020B0604020202020204" pitchFamily="34" charset="0"/>
              <a:buChar char="•"/>
            </a:pPr>
            <a:r>
              <a:rPr lang="en-US" altLang="zh-CN" sz="1400" dirty="0">
                <a:latin typeface="Arial" panose="020B0604020202020204" pitchFamily="34" charset="0"/>
                <a:sym typeface="Arial" panose="020B0604020202020204" pitchFamily="34" charset="0"/>
              </a:rPr>
              <a:t>Develop a detailed understanding of the bank's customer demographics, loan distribution, and banking operations.</a:t>
            </a:r>
            <a:endParaRPr lang="en-US" altLang="zh-CN" sz="1400" dirty="0">
              <a:latin typeface="Arial" panose="020B0604020202020204" pitchFamily="34" charset="0"/>
              <a:sym typeface="Arial" panose="020B0604020202020204" pitchFamily="34" charset="0"/>
            </a:endParaRPr>
          </a:p>
          <a:p>
            <a:pPr marL="171450" indent="-171450" algn="l">
              <a:lnSpc>
                <a:spcPct val="100000"/>
              </a:lnSpc>
              <a:buFont typeface="Arial" panose="020B0604020202020204" pitchFamily="34" charset="0"/>
              <a:buChar char="•"/>
            </a:pPr>
            <a:r>
              <a:rPr lang="en-US" altLang="zh-CN" sz="1400" dirty="0">
                <a:latin typeface="Arial" panose="020B0604020202020204" pitchFamily="34" charset="0"/>
                <a:sym typeface="Arial" panose="020B0604020202020204" pitchFamily="34" charset="0"/>
              </a:rPr>
              <a:t>Provide actionable insights to improve customer service, optimize loan distribution, and enhance overall operational efficiency.</a:t>
            </a:r>
            <a:endParaRPr lang="en-US" altLang="zh-CN" sz="1400" dirty="0">
              <a:latin typeface="Arial" panose="020B0604020202020204" pitchFamily="34" charset="0"/>
              <a:sym typeface="Arial" panose="020B0604020202020204" pitchFamily="34" charset="0"/>
            </a:endParaRPr>
          </a:p>
        </p:txBody>
      </p:sp>
      <p:sp>
        <p:nvSpPr>
          <p:cNvPr id="5" name="文本占位符 4"/>
          <p:cNvSpPr>
            <a:spLocks noGrp="1"/>
          </p:cNvSpPr>
          <p:nvPr>
            <p:ph type="body" sz="quarter" idx="13"/>
          </p:nvPr>
        </p:nvSpPr>
        <p:spPr>
          <a:xfrm rot="10800000" flipV="1">
            <a:off x="305435" y="3088005"/>
            <a:ext cx="6584315" cy="3322955"/>
          </a:xfrm>
        </p:spPr>
        <p:txBody>
          <a:bodyPr/>
          <a:lstStyle/>
          <a:p>
            <a:endParaRPr lang="en-US" altLang="zh-CN" sz="2000" b="1">
              <a:latin typeface="Arial" panose="020B0604020202020204" pitchFamily="34" charset="0"/>
              <a:sym typeface="Arial" panose="020B0604020202020204" pitchFamily="34" charset="0"/>
            </a:endParaRPr>
          </a:p>
          <a:p>
            <a:endParaRPr lang="en-US" altLang="zh-CN" sz="2000" b="1">
              <a:latin typeface="Arial" panose="020B0604020202020204" pitchFamily="34" charset="0"/>
              <a:sym typeface="Arial" panose="020B0604020202020204" pitchFamily="34" charset="0"/>
            </a:endParaRPr>
          </a:p>
          <a:p>
            <a:r>
              <a:rPr lang="en-US" altLang="zh-CN" sz="2000" b="1">
                <a:latin typeface="Arial" panose="020B0604020202020204" pitchFamily="34" charset="0"/>
                <a:sym typeface="Arial" panose="020B0604020202020204" pitchFamily="34" charset="0"/>
              </a:rPr>
              <a:t>Key Findings:</a:t>
            </a:r>
            <a:endParaRPr lang="en-US" altLang="zh-CN" sz="2000" b="1">
              <a:latin typeface="Arial" panose="020B0604020202020204" pitchFamily="34" charset="0"/>
              <a:sym typeface="Arial" panose="020B0604020202020204" pitchFamily="34" charset="0"/>
            </a:endParaRPr>
          </a:p>
          <a:p>
            <a:r>
              <a:rPr lang="en-IN" altLang="en-US" sz="1800" i="1">
                <a:latin typeface="Arial" panose="020B0604020202020204" pitchFamily="34" charset="0"/>
                <a:sym typeface="Arial" panose="020B0604020202020204" pitchFamily="34" charset="0"/>
              </a:rPr>
              <a:t>1.Customer Demographics</a:t>
            </a:r>
            <a:endParaRPr lang="en-IN" altLang="en-US" sz="1800" i="1">
              <a:latin typeface="Arial" panose="020B0604020202020204" pitchFamily="34" charset="0"/>
              <a:sym typeface="Arial" panose="020B0604020202020204" pitchFamily="34" charset="0"/>
            </a:endParaRPr>
          </a:p>
          <a:p>
            <a:r>
              <a:rPr lang="en-IN" altLang="en-US" sz="1800" i="1">
                <a:latin typeface="Arial" panose="020B0604020202020204" pitchFamily="34" charset="0"/>
                <a:sym typeface="Arial" panose="020B0604020202020204" pitchFamily="34" charset="0"/>
              </a:rPr>
              <a:t>2.Loan Distribution</a:t>
            </a:r>
            <a:endParaRPr lang="en-IN" altLang="en-US" sz="1800" i="1">
              <a:latin typeface="Arial" panose="020B0604020202020204" pitchFamily="34" charset="0"/>
              <a:sym typeface="Arial" panose="020B0604020202020204" pitchFamily="34" charset="0"/>
            </a:endParaRPr>
          </a:p>
          <a:p>
            <a:r>
              <a:rPr lang="en-IN" altLang="en-US" sz="1800" i="1">
                <a:latin typeface="Arial" panose="020B0604020202020204" pitchFamily="34" charset="0"/>
                <a:sym typeface="Arial" panose="020B0604020202020204" pitchFamily="34" charset="0"/>
              </a:rPr>
              <a:t>3.Banking Operations Analysis</a:t>
            </a:r>
            <a:endParaRPr lang="en-IN" altLang="en-US" sz="1800" i="1">
              <a:latin typeface="Arial" panose="020B0604020202020204" pitchFamily="34" charset="0"/>
              <a:sym typeface="Arial" panose="020B0604020202020204" pitchFamily="34" charset="0"/>
            </a:endParaRPr>
          </a:p>
          <a:p>
            <a:r>
              <a:rPr lang="en-IN" altLang="en-US" sz="1800" i="1">
                <a:latin typeface="Arial" panose="020B0604020202020204" pitchFamily="34" charset="0"/>
                <a:sym typeface="Arial" panose="020B0604020202020204" pitchFamily="34" charset="0"/>
              </a:rPr>
              <a:t>4.Customer Loan Records</a:t>
            </a:r>
            <a:endParaRPr lang="en-IN" altLang="en-US" sz="1800" i="1">
              <a:latin typeface="Arial" panose="020B0604020202020204" pitchFamily="34" charset="0"/>
              <a:sym typeface="Arial" panose="020B0604020202020204" pitchFamily="34" charset="0"/>
            </a:endParaRPr>
          </a:p>
          <a:p>
            <a:r>
              <a:rPr lang="en-IN" altLang="en-US" sz="1800" i="1">
                <a:latin typeface="Arial" panose="020B0604020202020204" pitchFamily="34" charset="0"/>
                <a:sym typeface="Arial" panose="020B0604020202020204" pitchFamily="34" charset="0"/>
              </a:rPr>
              <a:t>5.High-Value Loans</a:t>
            </a:r>
            <a:endParaRPr lang="en-IN" altLang="en-US" sz="1800" i="1">
              <a:latin typeface="Arial" panose="020B0604020202020204" pitchFamily="34" charset="0"/>
              <a:sym typeface="Arial" panose="020B0604020202020204" pitchFamily="34" charset="0"/>
            </a:endParaRPr>
          </a:p>
          <a:p>
            <a:r>
              <a:rPr lang="en-IN" altLang="en-US" sz="1800" i="1">
                <a:latin typeface="Arial" panose="020B0604020202020204" pitchFamily="34" charset="0"/>
                <a:sym typeface="Arial" panose="020B0604020202020204" pitchFamily="34" charset="0"/>
              </a:rPr>
              <a:t>6.Loan Service Analysis</a:t>
            </a:r>
            <a:endParaRPr lang="en-IN" altLang="en-US" sz="1800" i="1">
              <a:latin typeface="Arial" panose="020B0604020202020204" pitchFamily="34" charset="0"/>
              <a:sym typeface="Arial" panose="020B0604020202020204" pitchFamily="34" charset="0"/>
            </a:endParaRPr>
          </a:p>
          <a:p>
            <a:r>
              <a:rPr lang="en-IN" altLang="en-US" sz="1800" i="1">
                <a:latin typeface="Arial" panose="020B0604020202020204" pitchFamily="34" charset="0"/>
                <a:sym typeface="Arial" panose="020B0604020202020204" pitchFamily="34" charset="0"/>
              </a:rPr>
              <a:t>7.Property and Loan Term Analysis</a:t>
            </a:r>
            <a:endParaRPr lang="en-IN" altLang="en-US" sz="1800" i="1">
              <a:latin typeface="Arial" panose="020B0604020202020204" pitchFamily="34" charset="0"/>
              <a:sym typeface="Arial" panose="020B0604020202020204" pitchFamily="34" charset="0"/>
            </a:endParaRPr>
          </a:p>
          <a:p>
            <a:endParaRPr lang="en-US" altLang="zh-CN" sz="2400" i="1">
              <a:latin typeface="Arial" panose="020B0604020202020204" pitchFamily="34" charset="0"/>
              <a:sym typeface="Arial" panose="020B0604020202020204" pitchFamily="34" charset="0"/>
            </a:endParaRPr>
          </a:p>
          <a:p>
            <a:endParaRPr lang="en-US" altLang="zh-CN" sz="2400" i="1">
              <a:latin typeface="Arial" panose="020B0604020202020204" pitchFamily="34" charset="0"/>
              <a:sym typeface="Arial" panose="020B0604020202020204" pitchFamily="34" charset="0"/>
            </a:endParaRPr>
          </a:p>
        </p:txBody>
      </p:sp>
      <p:sp>
        <p:nvSpPr>
          <p:cNvPr id="6" name="文本框 5"/>
          <p:cNvSpPr txBox="1"/>
          <p:nvPr/>
        </p:nvSpPr>
        <p:spPr>
          <a:xfrm>
            <a:off x="1233805" y="76200"/>
            <a:ext cx="5109845" cy="1383665"/>
          </a:xfrm>
          <a:prstGeom prst="rect">
            <a:avLst/>
          </a:prstGeom>
          <a:noFill/>
        </p:spPr>
        <p:txBody>
          <a:bodyPr wrap="square" rtlCol="0">
            <a:spAutoFit/>
          </a:bodyPr>
          <a:lstStyle/>
          <a:p>
            <a:r>
              <a:rPr lang="en-US" altLang="zh-CN" sz="2800" dirty="0">
                <a:solidFill>
                  <a:srgbClr val="2F5597"/>
                </a:solidFill>
                <a:latin typeface="Arial" panose="020B0604020202020204" pitchFamily="34" charset="0"/>
                <a:cs typeface="Arial" panose="020B0604020202020204" pitchFamily="34" charset="0"/>
                <a:sym typeface="Arial" panose="020B0604020202020204" pitchFamily="34" charset="0"/>
              </a:rPr>
              <a:t>Project Summary: Comprehensive Banking Insights Initiative (CBII)</a:t>
            </a:r>
            <a:endParaRPr lang="en-US" altLang="zh-CN" sz="2800" dirty="0">
              <a:solidFill>
                <a:srgbClr val="2F5597"/>
              </a:solidFill>
              <a:latin typeface="Arial" panose="020B0604020202020204" pitchFamily="34" charset="0"/>
              <a:cs typeface="Arial" panose="020B0604020202020204" pitchFamily="34" charset="0"/>
              <a:sym typeface="Arial" panose="020B0604020202020204" pitchFamily="34" charset="0"/>
            </a:endParaRPr>
          </a:p>
        </p:txBody>
      </p:sp>
      <p:pic>
        <p:nvPicPr>
          <p:cNvPr id="14" name="图片占位符 13"/>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14254" r="14254"/>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5740" y="644525"/>
            <a:ext cx="10019665" cy="661035"/>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lstStyle/>
          <a:p>
            <a:pPr algn="dist"/>
            <a:r>
              <a:rPr lang="en-US" altLang="zh-CN" sz="2000" dirty="0">
                <a:latin typeface="Arial" panose="020B0604020202020204" pitchFamily="34" charset="0"/>
                <a:ea typeface="Microsoft YaHei" panose="020B0503020204020204" pitchFamily="34" charset="-122"/>
                <a:sym typeface="Arial" panose="020B0604020202020204" pitchFamily="34" charset="0"/>
              </a:rPr>
              <a:t>1. List the details of all customers from Italy who have joined since 2015.</a:t>
            </a:r>
            <a:endParaRPr lang="en-US" altLang="zh-CN" sz="2000" dirty="0">
              <a:latin typeface="Arial" panose="020B0604020202020204" pitchFamily="34" charset="0"/>
              <a:ea typeface="Microsoft YaHei" panose="020B0503020204020204" pitchFamily="34" charset="-122"/>
              <a:sym typeface="Arial" panose="020B0604020202020204" pitchFamily="34" charset="0"/>
            </a:endParaRPr>
          </a:p>
        </p:txBody>
      </p:sp>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72210" y="2209165"/>
            <a:ext cx="1059180" cy="1478915"/>
          </a:xfrm>
          <a:prstGeom prst="rect">
            <a:avLst/>
          </a:prstGeom>
          <a:noFill/>
        </p:spPr>
        <p:txBody>
          <a:bodyPr wrap="square" rtlCol="0">
            <a:no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8" name="文本框 7"/>
          <p:cNvSpPr txBox="1"/>
          <p:nvPr>
            <p:custDataLst>
              <p:tags r:id="rId1"/>
            </p:custDataLst>
          </p:nvPr>
        </p:nvSpPr>
        <p:spPr>
          <a:xfrm>
            <a:off x="1837055" y="2537460"/>
            <a:ext cx="2827020" cy="494665"/>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query</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9" name="文本框 8"/>
          <p:cNvSpPr txBox="1"/>
          <p:nvPr>
            <p:custDataLst>
              <p:tags r:id="rId2"/>
            </p:custDataLst>
          </p:nvPr>
        </p:nvSpPr>
        <p:spPr>
          <a:xfrm>
            <a:off x="1837055" y="3112135"/>
            <a:ext cx="4768215" cy="1960245"/>
          </a:xfrm>
          <a:prstGeom prst="rect">
            <a:avLst/>
          </a:prstGeom>
        </p:spPr>
        <p:style>
          <a:lnRef idx="2">
            <a:schemeClr val="accent1"/>
          </a:lnRef>
          <a:fillRef idx="0">
            <a:srgbClr val="FFFFFF"/>
          </a:fillRef>
          <a:effectRef idx="0">
            <a:srgbClr val="FFFFFF"/>
          </a:effectRef>
          <a:fontRef idx="minor">
            <a:schemeClr val="dk1"/>
          </a:fontRef>
        </p:style>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SELECT *</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FROM [dbo].[Customer_Data]</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WHERE nationality = 'Italy' AND customer_since &gt;= '2015-01-01';</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0" name="文本框 9"/>
          <p:cNvSpPr txBox="1"/>
          <p:nvPr/>
        </p:nvSpPr>
        <p:spPr>
          <a:xfrm>
            <a:off x="7161530" y="2355215"/>
            <a:ext cx="1727835" cy="822325"/>
          </a:xfrm>
          <a:prstGeom prst="rect">
            <a:avLst/>
          </a:prstGeom>
          <a:noFill/>
        </p:spPr>
        <p:txBody>
          <a:bodyPr wrap="square" rtlCol="0">
            <a:noAutofit/>
          </a:bodyPr>
          <a:lstStyle/>
          <a:p>
            <a:r>
              <a:rPr lang="en-US" altLang="zh-CN" sz="60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0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1" name="文本框 10"/>
          <p:cNvSpPr txBox="1"/>
          <p:nvPr>
            <p:custDataLst>
              <p:tags r:id="rId3"/>
            </p:custDataLst>
          </p:nvPr>
        </p:nvSpPr>
        <p:spPr>
          <a:xfrm>
            <a:off x="7846060" y="2472055"/>
            <a:ext cx="3550285" cy="560070"/>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pPr algn="l"/>
            <a:r>
              <a:rPr lang="en-US" altLang="zh-CN" sz="2400" dirty="0">
                <a:solidFill>
                  <a:schemeClr val="tx1"/>
                </a:solidFill>
                <a:latin typeface="Arial" panose="020B0604020202020204" pitchFamily="34" charset="0"/>
                <a:sym typeface="Arial" panose="020B0604020202020204" pitchFamily="34" charset="0"/>
              </a:rPr>
              <a:t>Business Insight:</a:t>
            </a:r>
            <a:endParaRPr lang="en-US" altLang="zh-CN" sz="2400" dirty="0">
              <a:solidFill>
                <a:schemeClr val="tx1"/>
              </a:solidFill>
              <a:latin typeface="Arial" panose="020B0604020202020204" pitchFamily="34" charset="0"/>
              <a:cs typeface="+mj-cs"/>
              <a:sym typeface="Arial" panose="020B0604020202020204" pitchFamily="34" charset="0"/>
            </a:endParaRPr>
          </a:p>
        </p:txBody>
      </p:sp>
      <p:sp>
        <p:nvSpPr>
          <p:cNvPr id="12" name="文本框 11"/>
          <p:cNvSpPr txBox="1"/>
          <p:nvPr>
            <p:custDataLst>
              <p:tags r:id="rId4"/>
            </p:custDataLst>
          </p:nvPr>
        </p:nvSpPr>
        <p:spPr>
          <a:xfrm>
            <a:off x="7740650" y="3178175"/>
            <a:ext cx="4341495" cy="2517140"/>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This query helps understand market penetration and growth in Italy since 2015. Analyzing this data can inform targeted marketing campaigns or customer service enhancements in this specific geographical segment</a:t>
            </a:r>
            <a:endParaRPr lang="en-US" altLang="zh-CN" sz="1800" dirty="0">
              <a:solidFill>
                <a:schemeClr val="tx1"/>
              </a:solidFill>
              <a:latin typeface="Arial" panose="020B0604020202020204" pitchFamily="34"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61038" y="223413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2108200" y="2528570"/>
            <a:ext cx="2908935" cy="518160"/>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2108200" y="3244850"/>
            <a:ext cx="4142105" cy="1642110"/>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SELECT country, COUNT(*) AS total_loans</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FROM [dbo].[Home_Loan_Data]</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GROUP BY country;</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6" name="文本框 15"/>
          <p:cNvSpPr txBox="1"/>
          <p:nvPr/>
        </p:nvSpPr>
        <p:spPr>
          <a:xfrm>
            <a:off x="6894701" y="212745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7552690" y="2358390"/>
            <a:ext cx="3172460" cy="613410"/>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7062470" y="3234690"/>
            <a:ext cx="4460240" cy="227520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This provides a clear picture of where the bank's loan products are most and least popular. Such insights can guide international expansion strategies, resource allocation, and localized product offerings.</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979295" y="358775"/>
            <a:ext cx="9542780" cy="824230"/>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2. Find the total number of loans per country.</a:t>
            </a:r>
            <a:endParaRPr lang="en-US" altLang="zh-CN" sz="3600" dirty="0">
              <a:latin typeface="Arial" panose="020B0604020202020204" pitchFamily="34" charset="0"/>
              <a:sym typeface="Arial" panose="020B0604020202020204" pitchFamily="34" charset="0"/>
            </a:endParaRPr>
          </a:p>
          <a:p>
            <a:pPr algn="l"/>
            <a:endParaRPr lang="en-US" altLang="zh-CN" sz="3600" dirty="0">
              <a:solidFill>
                <a:schemeClr val="tx1"/>
              </a:solidFill>
              <a:latin typeface="Arial" panose="020B0604020202020204" pitchFamily="34" charset="0"/>
              <a:sym typeface="Arial" panose="020B0604020202020204" pitchFamily="34" charset="0"/>
            </a:endParaRPr>
          </a:p>
          <a:p>
            <a:pPr algn="dist"/>
            <a:endParaRPr lang="en-US" altLang="zh-CN" sz="3600" dirty="0">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61038" y="223413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2108200" y="2528570"/>
            <a:ext cx="2908935" cy="518160"/>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2108200" y="3244850"/>
            <a:ext cx="4142105" cy="1642110"/>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SELECT first_name, last_name, phone</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FROM [dbo].[Banker_Data]</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WHERE gender = 'Female' AND date_joined &lt; '2015-01-01';</a:t>
            </a:r>
            <a:endParaRPr lang="en-US" altLang="zh-CN" sz="1800" dirty="0">
              <a:solidFill>
                <a:schemeClr val="tx1"/>
              </a:solidFill>
              <a:latin typeface="Arial" panose="020B0604020202020204" pitchFamily="34" charset="0"/>
              <a:sym typeface="Arial" panose="020B0604020202020204" pitchFamily="34" charset="0"/>
            </a:endParaRPr>
          </a:p>
          <a:p>
            <a:pPr algn="l"/>
            <a:endParaRPr lang="en-US" altLang="zh-CN" sz="1800" dirty="0">
              <a:solidFill>
                <a:schemeClr val="tx1"/>
              </a:solidFill>
              <a:latin typeface="Arial" panose="020B0604020202020204" pitchFamily="34" charset="0"/>
              <a:sym typeface="Arial" panose="020B0604020202020204" pitchFamily="34" charset="0"/>
            </a:endParaRPr>
          </a:p>
        </p:txBody>
      </p:sp>
      <p:sp>
        <p:nvSpPr>
          <p:cNvPr id="16" name="文本框 15"/>
          <p:cNvSpPr txBox="1"/>
          <p:nvPr/>
        </p:nvSpPr>
        <p:spPr>
          <a:xfrm>
            <a:off x="6894701" y="212745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7552690" y="2358390"/>
            <a:ext cx="3172460" cy="613410"/>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7062470" y="3234690"/>
            <a:ext cx="4460240" cy="227520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Understanding the demographics of staff, particularly tenured staff, can assist in retention strategies, diversity and inclusion efforts, and succession planning. This query could identify opportunities for professional development aimed at long-standing employees.</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518285" y="358775"/>
            <a:ext cx="10310495" cy="1636395"/>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3. Retrieve the first name, last name, and phone number of all female bankers who joined before 2015.</a:t>
            </a:r>
            <a:endParaRPr lang="en-US" altLang="zh-CN" sz="3600" dirty="0">
              <a:latin typeface="Arial" panose="020B0604020202020204" pitchFamily="34" charset="0"/>
              <a:sym typeface="Arial" panose="020B0604020202020204" pitchFamily="34" charset="0"/>
            </a:endParaRPr>
          </a:p>
          <a:p>
            <a:pPr algn="l"/>
            <a:endParaRPr lang="en-US" altLang="zh-CN" sz="3600" dirty="0">
              <a:solidFill>
                <a:schemeClr val="tx1"/>
              </a:solidFill>
              <a:latin typeface="Arial" panose="020B0604020202020204" pitchFamily="34" charset="0"/>
              <a:sym typeface="Arial" panose="020B0604020202020204" pitchFamily="34" charset="0"/>
            </a:endParaRPr>
          </a:p>
          <a:p>
            <a:pPr algn="dist"/>
            <a:endParaRPr lang="en-US" altLang="zh-CN" sz="3600" dirty="0">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61038" y="223413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2108200" y="2528570"/>
            <a:ext cx="2908935" cy="518160"/>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2108200" y="3244850"/>
            <a:ext cx="4665345" cy="1915795"/>
          </a:xfrm>
          <a:prstGeom prst="rect">
            <a:avLst/>
          </a:prstGeom>
        </p:spPr>
        <p:txBody>
          <a:bodyPr wrap="square" lIns="90000" tIns="46800" rIns="90000" bIns="46800">
            <a:normAutofit fontScale="90000" lnSpcReduction="20000"/>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SELECT c.customer_id, c.first_name, c.last_name, COUNT(l.loan_id) AS number_of_loans</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FROM [dbo].[Customer_Data] c</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JOIN [dbo].[Loan_Records_Data] l ON c.customer_id = l.customer_id</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GROUP BY c.customer_id, c.first_name, c.last_name</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HAVING COUNT(l.loan_id) &gt; 1;</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6" name="文本框 15"/>
          <p:cNvSpPr txBox="1"/>
          <p:nvPr/>
        </p:nvSpPr>
        <p:spPr>
          <a:xfrm>
            <a:off x="6894701" y="212745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7552690" y="2358390"/>
            <a:ext cx="3172460" cy="613410"/>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7062470" y="3234055"/>
            <a:ext cx="4460240" cy="227520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Customers with multiple loans may represent a higher customer loyalty or satisfaction level. This insight can be used to develop loyalty programs or cross-selling strategies tailored to these higher-value customers.</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518285" y="358775"/>
            <a:ext cx="10310495" cy="1242060"/>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4. Identify customers with more than one loan record.</a:t>
            </a:r>
            <a:endParaRPr lang="en-US" altLang="zh-CN" sz="3600" dirty="0">
              <a:latin typeface="Arial" panose="020B0604020202020204" pitchFamily="34" charset="0"/>
              <a:sym typeface="Arial" panose="020B0604020202020204" pitchFamily="34" charset="0"/>
            </a:endParaRPr>
          </a:p>
          <a:p>
            <a:pPr algn="dist"/>
            <a:endParaRPr lang="en-US" altLang="zh-CN" sz="3600" dirty="0">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61038" y="223413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2108200" y="2528570"/>
            <a:ext cx="2908935" cy="518160"/>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2108200" y="3244850"/>
            <a:ext cx="4665345" cy="191579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SELECT loan_id, property_type, loan_term, city</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FROM [dbo].[Home_Loan_Data]</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WHERE loan_term &gt; 5 AND property_type = 'Condominium';</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6" name="文本框 15"/>
          <p:cNvSpPr txBox="1"/>
          <p:nvPr/>
        </p:nvSpPr>
        <p:spPr>
          <a:xfrm>
            <a:off x="6894701" y="212745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7552690" y="2358390"/>
            <a:ext cx="3172460" cy="613410"/>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7062470" y="3234055"/>
            <a:ext cx="4460240" cy="227520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This data can indicate trends in long-term property investment in specific sectors (like condominiums). Understanding these trends can guide new financial products or adjustments to current loan offerings.</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518285" y="358775"/>
            <a:ext cx="10310495" cy="1242060"/>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5. List all loans where the loan term is greater than 5 years and the property type is 'Condominium'.</a:t>
            </a:r>
            <a:endParaRPr lang="en-US" altLang="zh-CN" sz="3600" dirty="0">
              <a:latin typeface="Arial" panose="020B0604020202020204" pitchFamily="34" charset="0"/>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61038" y="223413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2108200" y="2528570"/>
            <a:ext cx="2908935" cy="518160"/>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2108200" y="3244850"/>
            <a:ext cx="4665345" cy="191579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SELECT b.banker_id, b.first_name, b.last_name</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FROM [dbo].[Banker_Data] b</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LEFT JOIN [dbo].[Loan_Records_Data] l ON b.banker_id = l.banker_id</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WHERE l.banker_id IS NULL;</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6" name="文本框 15"/>
          <p:cNvSpPr txBox="1"/>
          <p:nvPr/>
        </p:nvSpPr>
        <p:spPr>
          <a:xfrm>
            <a:off x="6894701" y="212745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7552690" y="2358390"/>
            <a:ext cx="3172460" cy="613410"/>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7062470" y="3234055"/>
            <a:ext cx="4460240" cy="227520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This query can reveal inefficiencies or underutilization of personnel. Insights from this data might prompt training initiatives, reassignments, or changes in hiring practices.</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518285" y="358775"/>
            <a:ext cx="10310495" cy="1242060"/>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6. Find all bankers who have never been assigned to a loan.'Condominium'.</a:t>
            </a:r>
            <a:endParaRPr lang="en-US" altLang="zh-CN" sz="3600" dirty="0">
              <a:latin typeface="Arial" panose="020B0604020202020204" pitchFamily="34" charset="0"/>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767005" y="1104411"/>
            <a:ext cx="657990" cy="0"/>
          </a:xfrm>
          <a:prstGeom prst="line">
            <a:avLst/>
          </a:prstGeom>
          <a:ln w="3810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61038" y="223413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1</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4" name="文本框 13"/>
          <p:cNvSpPr txBox="1"/>
          <p:nvPr>
            <p:custDataLst>
              <p:tags r:id="rId1"/>
            </p:custDataLst>
          </p:nvPr>
        </p:nvSpPr>
        <p:spPr>
          <a:xfrm>
            <a:off x="2108200" y="2528570"/>
            <a:ext cx="2908935" cy="518160"/>
          </a:xfrm>
          <a:prstGeom prst="rect">
            <a:avLst/>
          </a:prstGeom>
        </p:spPr>
        <p:style>
          <a:lnRef idx="0">
            <a:srgbClr val="FFFFFF"/>
          </a:lnRef>
          <a:fillRef idx="1">
            <a:schemeClr val="accent6"/>
          </a:fillRef>
          <a:effectRef idx="0">
            <a:srgbClr val="FFFFFF"/>
          </a:effectRef>
          <a:fontRef idx="minor">
            <a:schemeClr val="dk1"/>
          </a:fontRef>
        </p:style>
        <p:txBody>
          <a:bodyPr wrap="square" anchor="b" anchorCtr="0">
            <a:normAutofit/>
          </a:bodyPr>
          <a:lstStyle>
            <a:defPPr>
              <a:defRPr lang="zh-CN"/>
            </a:defPPr>
            <a:lvl1pPr>
              <a:defRPr>
                <a:solidFill>
                  <a:srgbClr val="474546"/>
                </a:solidFill>
                <a:latin typeface="+mj-lt"/>
              </a:defRPr>
            </a:lvl1pPr>
          </a:lstStyle>
          <a:p>
            <a:r>
              <a:rPr lang="en-IN" altLang="en-US" sz="2400" dirty="0">
                <a:solidFill>
                  <a:schemeClr val="tx1"/>
                </a:solidFill>
                <a:latin typeface="Arial" panose="020B0604020202020204" pitchFamily="34" charset="0"/>
                <a:cs typeface="+mj-cs"/>
                <a:sym typeface="Arial" panose="020B0604020202020204" pitchFamily="34" charset="0"/>
              </a:rPr>
              <a:t>SQL </a:t>
            </a:r>
            <a:endParaRPr lang="en-IN" altLang="en-US" sz="2400" dirty="0">
              <a:solidFill>
                <a:schemeClr val="tx1"/>
              </a:solidFill>
              <a:latin typeface="Arial" panose="020B0604020202020204" pitchFamily="34" charset="0"/>
              <a:cs typeface="+mj-cs"/>
              <a:sym typeface="Arial" panose="020B0604020202020204" pitchFamily="34" charset="0"/>
            </a:endParaRPr>
          </a:p>
        </p:txBody>
      </p:sp>
      <p:sp>
        <p:nvSpPr>
          <p:cNvPr id="15" name="文本框 14"/>
          <p:cNvSpPr txBox="1"/>
          <p:nvPr>
            <p:custDataLst>
              <p:tags r:id="rId2"/>
            </p:custDataLst>
          </p:nvPr>
        </p:nvSpPr>
        <p:spPr>
          <a:xfrm>
            <a:off x="2108200" y="3244850"/>
            <a:ext cx="4665345" cy="1915795"/>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SELECT country, AVG(property_value) AS average_property_value, AVG(loan_percent) AS average_loan_percent</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FROM [dbo].[Home_Loan_Data]</a:t>
            </a:r>
            <a:endParaRPr lang="en-US" altLang="zh-CN" sz="1800" dirty="0">
              <a:solidFill>
                <a:schemeClr val="tx1"/>
              </a:solidFill>
              <a:latin typeface="Arial" panose="020B0604020202020204" pitchFamily="34" charset="0"/>
              <a:sym typeface="Arial" panose="020B0604020202020204" pitchFamily="34" charset="0"/>
            </a:endParaRPr>
          </a:p>
          <a:p>
            <a:pPr algn="l"/>
            <a:r>
              <a:rPr lang="en-US" altLang="zh-CN" sz="1800" dirty="0">
                <a:solidFill>
                  <a:schemeClr val="tx1"/>
                </a:solidFill>
                <a:latin typeface="Arial" panose="020B0604020202020204" pitchFamily="34" charset="0"/>
                <a:sym typeface="Arial" panose="020B0604020202020204" pitchFamily="34" charset="0"/>
              </a:rPr>
              <a:t>GROUP BY country;</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6" name="文本框 15"/>
          <p:cNvSpPr txBox="1"/>
          <p:nvPr/>
        </p:nvSpPr>
        <p:spPr>
          <a:xfrm>
            <a:off x="6894701" y="2127450"/>
            <a:ext cx="1870363" cy="1106805"/>
          </a:xfrm>
          <a:prstGeom prst="rect">
            <a:avLst/>
          </a:prstGeom>
          <a:noFill/>
        </p:spPr>
        <p:txBody>
          <a:bodyPr wrap="square" rtlCol="0">
            <a:spAutoFit/>
          </a:bodyPr>
          <a:lstStyle/>
          <a:p>
            <a:r>
              <a:rPr lang="en-US" altLang="zh-CN" sz="6600" b="1" dirty="0">
                <a:solidFill>
                  <a:schemeClr val="accent1">
                    <a:lumMod val="60000"/>
                    <a:lumOff val="40000"/>
                  </a:schemeClr>
                </a:solidFill>
                <a:latin typeface="Arial" panose="020B0604020202020204" pitchFamily="34" charset="0"/>
                <a:sym typeface="Arial" panose="020B0604020202020204" pitchFamily="34" charset="0"/>
              </a:rPr>
              <a:t>2</a:t>
            </a:r>
            <a:endParaRPr lang="en-US" altLang="zh-CN" sz="66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17" name="文本框 16"/>
          <p:cNvSpPr txBox="1"/>
          <p:nvPr>
            <p:custDataLst>
              <p:tags r:id="rId3"/>
            </p:custDataLst>
          </p:nvPr>
        </p:nvSpPr>
        <p:spPr>
          <a:xfrm>
            <a:off x="7552690" y="2358390"/>
            <a:ext cx="3172460" cy="613410"/>
          </a:xfrm>
          <a:prstGeom prst="rect">
            <a:avLst/>
          </a:prstGeom>
        </p:spPr>
        <p:style>
          <a:lnRef idx="2">
            <a:schemeClr val="lt1"/>
          </a:lnRef>
          <a:fillRef idx="1">
            <a:schemeClr val="accent6"/>
          </a:fillRef>
          <a:effectRef idx="1">
            <a:schemeClr val="accent6"/>
          </a:effectRef>
          <a:fontRef idx="minor">
            <a:schemeClr val="dk1"/>
          </a:fontRef>
        </p:style>
        <p:txBody>
          <a:bodyPr wrap="square" anchor="b" anchorCtr="0">
            <a:normAutofit fontScale="25000"/>
          </a:bodyPr>
          <a:lstStyle>
            <a:defPPr>
              <a:defRPr lang="zh-CN"/>
            </a:defPPr>
            <a:lvl1pPr>
              <a:defRPr>
                <a:solidFill>
                  <a:srgbClr val="474546"/>
                </a:solidFill>
                <a:latin typeface="+mj-lt"/>
              </a:defRPr>
            </a:lvl1pPr>
          </a:lstStyle>
          <a:p>
            <a:endParaRPr lang="en-US" altLang="zh-CN" sz="2400" b="1" dirty="0">
              <a:latin typeface="Arial" panose="020B0604020202020204" pitchFamily="34" charset="0"/>
              <a:sym typeface="Arial" panose="020B0604020202020204" pitchFamily="34" charset="0"/>
            </a:endParaRPr>
          </a:p>
          <a:p>
            <a:endParaRPr lang="en-US" altLang="zh-CN" sz="2400" b="1" dirty="0">
              <a:latin typeface="Arial" panose="020B0604020202020204" pitchFamily="34" charset="0"/>
              <a:sym typeface="Arial" panose="020B0604020202020204" pitchFamily="34" charset="0"/>
            </a:endParaRPr>
          </a:p>
          <a:p>
            <a:r>
              <a:rPr lang="en-US" altLang="zh-CN" sz="2400" b="1" dirty="0">
                <a:latin typeface="Arial" panose="020B0604020202020204" pitchFamily="34" charset="0"/>
                <a:sym typeface="Arial" panose="020B0604020202020204" pitchFamily="34" charset="0"/>
              </a:rPr>
              <a:t> </a:t>
            </a:r>
            <a:r>
              <a:rPr lang="en-IN" altLang="en-US" sz="2400" b="1" dirty="0">
                <a:latin typeface="Arial" panose="020B0604020202020204" pitchFamily="34" charset="0"/>
                <a:sym typeface="Arial" panose="020B0604020202020204" pitchFamily="34" charset="0"/>
              </a:rPr>
              <a:t> </a:t>
            </a:r>
            <a:r>
              <a:rPr lang="en-US" altLang="zh-CN" sz="11200" b="1" dirty="0">
                <a:effectLst/>
                <a:latin typeface="Arial" panose="020B0604020202020204" pitchFamily="34" charset="0"/>
                <a:sym typeface="Arial" panose="020B0604020202020204" pitchFamily="34" charset="0"/>
              </a:rPr>
              <a:t>Business Insight</a:t>
            </a:r>
            <a:endParaRPr lang="en-US" altLang="zh-CN" sz="11200" b="1" dirty="0">
              <a:solidFill>
                <a:schemeClr val="tx1"/>
              </a:solidFill>
              <a:effectLst/>
              <a:latin typeface="Arial" panose="020B0604020202020204" pitchFamily="34" charset="0"/>
              <a:cs typeface="+mj-cs"/>
              <a:sym typeface="Arial" panose="020B0604020202020204" pitchFamily="34" charset="0"/>
            </a:endParaRPr>
          </a:p>
        </p:txBody>
      </p:sp>
      <p:sp>
        <p:nvSpPr>
          <p:cNvPr id="18" name="文本框 17"/>
          <p:cNvSpPr txBox="1"/>
          <p:nvPr>
            <p:custDataLst>
              <p:tags r:id="rId4"/>
            </p:custDataLst>
          </p:nvPr>
        </p:nvSpPr>
        <p:spPr>
          <a:xfrm>
            <a:off x="7062470" y="3234055"/>
            <a:ext cx="4765675" cy="2515870"/>
          </a:xfrm>
          <a:prstGeom prst="rect">
            <a:avLst/>
          </a:prstGeom>
        </p:spPr>
        <p:txBody>
          <a:bodyPr wrap="square" lIns="90000" tIns="46800" rIns="90000" bIns="46800">
            <a:normAutofit/>
          </a:bodyPr>
          <a:lstStyle>
            <a:defPPr>
              <a:defRPr lang="zh-CN"/>
            </a:defPPr>
            <a:lvl1pPr algn="just">
              <a:defRPr sz="1400">
                <a:solidFill>
                  <a:srgbClr val="474546"/>
                </a:solidFill>
              </a:defRPr>
            </a:lvl1pPr>
          </a:lstStyle>
          <a:p>
            <a:pPr algn="l"/>
            <a:r>
              <a:rPr lang="en-US" altLang="zh-CN" sz="1800" dirty="0">
                <a:solidFill>
                  <a:schemeClr val="tx1"/>
                </a:solidFill>
                <a:latin typeface="Arial" panose="020B0604020202020204" pitchFamily="34" charset="0"/>
                <a:sym typeface="Arial" panose="020B0604020202020204" pitchFamily="34" charset="0"/>
              </a:rPr>
              <a:t>Average values provide a macro-level view of the property market and the bank's positioning within it. This can be crucial for risk assessment, pricing strategies, and entering or exiting specific markets based on value and loan engagement levels.</a:t>
            </a:r>
            <a:endParaRPr lang="en-US" altLang="zh-CN" sz="1800" dirty="0">
              <a:solidFill>
                <a:schemeClr val="tx1"/>
              </a:solidFill>
              <a:latin typeface="Arial" panose="020B0604020202020204" pitchFamily="34" charset="0"/>
              <a:sym typeface="Arial" panose="020B0604020202020204" pitchFamily="34" charset="0"/>
            </a:endParaRPr>
          </a:p>
        </p:txBody>
      </p:sp>
      <p:sp>
        <p:nvSpPr>
          <p:cNvPr id="19" name="文本框 18"/>
          <p:cNvSpPr txBox="1"/>
          <p:nvPr/>
        </p:nvSpPr>
        <p:spPr>
          <a:xfrm>
            <a:off x="4206240" y="5750560"/>
            <a:ext cx="1890395" cy="161290"/>
          </a:xfrm>
          <a:prstGeom prst="rect">
            <a:avLst/>
          </a:prstGeom>
          <a:noFill/>
        </p:spPr>
        <p:txBody>
          <a:bodyPr wrap="square" rtlCol="0">
            <a:noAutofit/>
          </a:bodyPr>
          <a:lstStyle/>
          <a:p>
            <a:endParaRPr lang="zh-CN" altLang="en-US" sz="11500" b="1" dirty="0">
              <a:solidFill>
                <a:schemeClr val="accent1">
                  <a:lumMod val="60000"/>
                  <a:lumOff val="40000"/>
                </a:schemeClr>
              </a:solidFill>
              <a:latin typeface="Arial" panose="020B0604020202020204" pitchFamily="34" charset="0"/>
              <a:sym typeface="Arial" panose="020B0604020202020204" pitchFamily="34" charset="0"/>
            </a:endParaRPr>
          </a:p>
        </p:txBody>
      </p:sp>
      <p:sp>
        <p:nvSpPr>
          <p:cNvPr id="2" name="文本框 3"/>
          <p:cNvSpPr txBox="1"/>
          <p:nvPr/>
        </p:nvSpPr>
        <p:spPr>
          <a:xfrm>
            <a:off x="1518285" y="358775"/>
            <a:ext cx="10310495" cy="1242060"/>
          </a:xfrm>
          <a:prstGeom prst="rect">
            <a:avLst/>
          </a:prstGeom>
        </p:spPr>
        <p:style>
          <a:lnRef idx="0">
            <a:srgbClr val="FFFFFF"/>
          </a:lnRef>
          <a:fillRef idx="1">
            <a:schemeClr val="accent1"/>
          </a:fillRef>
          <a:effectRef idx="1">
            <a:schemeClr val="accent1"/>
          </a:effectRef>
          <a:fontRef idx="minor">
            <a:schemeClr val="lt1"/>
          </a:fontRef>
        </p:style>
        <p:txBody>
          <a:bodyPr wrap="square" rtlCol="0">
            <a:noAutofit/>
          </a:bodyPr>
          <a:p>
            <a:pPr algn="l"/>
            <a:r>
              <a:rPr lang="en-US" altLang="zh-CN" sz="3600" dirty="0">
                <a:latin typeface="Arial" panose="020B0604020202020204" pitchFamily="34" charset="0"/>
                <a:sym typeface="Arial" panose="020B0604020202020204" pitchFamily="34" charset="0"/>
              </a:rPr>
              <a:t>7. Show the average property value and loan percent for each country in the home loan data.</a:t>
            </a:r>
            <a:endParaRPr lang="en-US" altLang="zh-CN" sz="3600" dirty="0">
              <a:latin typeface="Arial" panose="020B0604020202020204" pitchFamily="34" charset="0"/>
              <a:sym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10.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11.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12.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13.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14.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15.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16.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17.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18.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19.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2.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20.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21.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22.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23.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24.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25.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26.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27.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28.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29.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3.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30.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31.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32.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33.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34.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35.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36.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37.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38.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39.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4.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40.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41.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42.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43.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44.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45.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46.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47.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48.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5.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6.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7.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ags/tag8.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VALUE" val="52"/>
  <p:tag name="KSO_WM_UNIT_HIGHLIGHT" val="0"/>
  <p:tag name="KSO_WM_UNIT_COMPATIBLE" val="0"/>
  <p:tag name="KSO_WM_TEMPLATE_CATEGORY" val="custom"/>
  <p:tag name="KSO_WM_TEMPLATE_INDEX" val="20177430"/>
  <p:tag name="KSO_WM_DIAGRAM_GROUP_CODE" val="l1-1"/>
  <p:tag name="KSO_WM_UNIT_ID" val="custom20177430_5*l_h_f*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Click here to add the text, the text is the refinement of your thought"/>
</p:tagLst>
</file>

<file path=ppt/tags/tag9.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VALUE" val="11"/>
  <p:tag name="KSO_WM_UNIT_HIGHLIGHT" val="0"/>
  <p:tag name="KSO_WM_UNIT_COMPATIBLE" val="0"/>
  <p:tag name="KSO_WM_TEMPLATE_CATEGORY" val="custom"/>
  <p:tag name="KSO_WM_TEMPLATE_INDEX" val="20177430"/>
  <p:tag name="KSO_WM_DIAGRAM_GROUP_CODE" val="l1-1"/>
  <p:tag name="KSO_WM_UNIT_ID" val="custom20177430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Enter title"/>
</p:tagLst>
</file>

<file path=ppt/theme/theme1.xml><?xml version="1.0" encoding="utf-8"?>
<a:theme xmlns:a="http://schemas.openxmlformats.org/drawingml/2006/main" name="Office Theme">
  <a:themeElements>
    <a:clrScheme name="配色方案">
      <a:dk1>
        <a:sysClr val="windowText" lastClr="000000"/>
      </a:dk1>
      <a:lt1>
        <a:sysClr val="window" lastClr="FFFFFF"/>
      </a:lt1>
      <a:dk2>
        <a:srgbClr val="44546A"/>
      </a:dk2>
      <a:lt2>
        <a:srgbClr val="E7E6E6"/>
      </a:lt2>
      <a:accent1>
        <a:srgbClr val="2F5597"/>
      </a:accent1>
      <a:accent2>
        <a:srgbClr val="9DC3E6"/>
      </a:accent2>
      <a:accent3>
        <a:srgbClr val="D9D9D9"/>
      </a:accent3>
      <a:accent4>
        <a:srgbClr val="B5B5B5"/>
      </a:accent4>
      <a:accent5>
        <a:srgbClr val="F2F2F2"/>
      </a:accent5>
      <a:accent6>
        <a:srgbClr val="C5E0B3"/>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8229</Words>
  <Application>WPS Presentation</Application>
  <PresentationFormat>宽屏</PresentationFormat>
  <Paragraphs>265</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汉仪旗黑-85S</vt:lpstr>
      <vt:lpstr>Microsoft YaHei</vt:lpstr>
      <vt:lpstr>黑体</vt:lpstr>
      <vt:lpstr>Tempus Sans ITC</vt:lpstr>
      <vt:lpstr>幼圆</vt:lpstr>
      <vt:lpstr>Calibri</vt:lpstr>
      <vt:lpstr>Arial Unicode MS</vt:lpstr>
      <vt:lpstr>Helvetica</vt:lpstr>
      <vt:lpstr>等线</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uying</dc:creator>
  <cp:lastModifiedBy>santoshsg</cp:lastModifiedBy>
  <cp:revision>67</cp:revision>
  <dcterms:created xsi:type="dcterms:W3CDTF">2019-08-28T08:39:00Z</dcterms:created>
  <dcterms:modified xsi:type="dcterms:W3CDTF">2024-05-13T09:13:22Z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57065D962C07485A8E1BB594DA3AFAC9_11</vt:lpwstr>
  </property>
</Properties>
</file>