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3" d="100"/>
          <a:sy n="73" d="100"/>
        </p:scale>
        <p:origin x="34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C251226-854B-4DEC-ADF2-42C55D65FA42}" type="datetimeFigureOut">
              <a:rPr lang="en-US" smtClean="0"/>
              <a:t>3/5/2024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3005007943"/>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4189364618"/>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3007930741"/>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CBFA2A2-FE9B-4AC1-A5FE-5BC7AA7E5A2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7431655"/>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654263546"/>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51226-854B-4DEC-ADF2-42C55D65FA42}"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1622544978"/>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251226-854B-4DEC-ADF2-42C55D65FA42}"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3726586578"/>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51226-854B-4DEC-ADF2-42C55D65FA42}"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771273364"/>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251226-854B-4DEC-ADF2-42C55D65FA42}" type="datetimeFigureOut">
              <a:rPr lang="en-US" smtClean="0"/>
              <a:t>3/5/2024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2842090539"/>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251226-854B-4DEC-ADF2-42C55D65FA42}"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687923204"/>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C251226-854B-4DEC-ADF2-42C55D65FA42}" type="datetimeFigureOut">
              <a:rPr lang="en-US" smtClean="0"/>
              <a:t>3/5/2024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2746970016"/>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3505343048"/>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251226-854B-4DEC-ADF2-42C55D65FA42}" type="datetimeFigureOut">
              <a:rPr lang="en-US" smtClean="0"/>
              <a:t>3/5/2024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2613255983"/>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251226-854B-4DEC-ADF2-42C55D65FA42}" type="datetimeFigureOut">
              <a:rPr lang="en-US" smtClean="0"/>
              <a:t>3/5/2024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1578119862"/>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51226-854B-4DEC-ADF2-42C55D65FA42}" type="datetimeFigureOut">
              <a:rPr lang="en-US" smtClean="0"/>
              <a:t>3/5/2024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1842137204"/>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940944141"/>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51226-854B-4DEC-ADF2-42C55D65FA42}" type="datetimeFigureOut">
              <a:rPr lang="en-US" smtClean="0"/>
              <a:t>3/5/2024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BFA2A2-FE9B-4AC1-A5FE-5BC7AA7E5A28}" type="slidenum">
              <a:rPr lang="en-US" smtClean="0"/>
              <a:t>‹#›</a:t>
            </a:fld>
            <a:endParaRPr lang="en-US"/>
          </a:p>
        </p:txBody>
      </p:sp>
    </p:spTree>
    <p:extLst>
      <p:ext uri="{BB962C8B-B14F-4D97-AF65-F5344CB8AC3E}">
        <p14:creationId xmlns:p14="http://schemas.microsoft.com/office/powerpoint/2010/main" val="271704381"/>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251226-854B-4DEC-ADF2-42C55D65FA42}" type="datetimeFigureOut">
              <a:rPr lang="en-US" smtClean="0"/>
              <a:t>3/5/2024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BFA2A2-FE9B-4AC1-A5FE-5BC7AA7E5A28}" type="slidenum">
              <a:rPr lang="en-US" smtClean="0"/>
              <a:t>‹#›</a:t>
            </a:fld>
            <a:endParaRPr lang="en-US"/>
          </a:p>
        </p:txBody>
      </p:sp>
    </p:spTree>
    <p:extLst>
      <p:ext uri="{BB962C8B-B14F-4D97-AF65-F5344CB8AC3E}">
        <p14:creationId xmlns:p14="http://schemas.microsoft.com/office/powerpoint/2010/main" val="1565209477"/>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9.wdp"/><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jpg"/><Relationship Id="rId5" Type="http://schemas.microsoft.com/office/2007/relationships/hdphoto" Target="../media/hdphoto5.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FD65C-9100-184F-35E2-80C442458304}"/>
              </a:ext>
            </a:extLst>
          </p:cNvPr>
          <p:cNvSpPr>
            <a:spLocks noGrp="1"/>
          </p:cNvSpPr>
          <p:nvPr>
            <p:ph type="ctrTitle"/>
          </p:nvPr>
        </p:nvSpPr>
        <p:spPr>
          <a:xfrm>
            <a:off x="2140247" y="1773249"/>
            <a:ext cx="10270521" cy="1365829"/>
          </a:xfrm>
        </p:spPr>
        <p:txBody>
          <a:bodyPr>
            <a:normAutofit/>
          </a:bodyPr>
          <a:lstStyle/>
          <a:p>
            <a:r>
              <a:rPr lang="en-US" sz="8800" b="1" dirty="0">
                <a:solidFill>
                  <a:schemeClr val="accent3">
                    <a:lumMod val="60000"/>
                    <a:lumOff val="40000"/>
                  </a:schemeClr>
                </a:solidFill>
              </a:rPr>
              <a:t>CAR BLACK BOX</a:t>
            </a:r>
          </a:p>
        </p:txBody>
      </p:sp>
      <p:sp>
        <p:nvSpPr>
          <p:cNvPr id="3" name="Subtitle 2">
            <a:extLst>
              <a:ext uri="{FF2B5EF4-FFF2-40B4-BE49-F238E27FC236}">
                <a16:creationId xmlns:a16="http://schemas.microsoft.com/office/drawing/2014/main" id="{8D86F962-B009-FA5E-3ACF-426627728747}"/>
              </a:ext>
            </a:extLst>
          </p:cNvPr>
          <p:cNvSpPr>
            <a:spLocks noGrp="1"/>
          </p:cNvSpPr>
          <p:nvPr>
            <p:ph type="subTitle" idx="1"/>
          </p:nvPr>
        </p:nvSpPr>
        <p:spPr>
          <a:xfrm>
            <a:off x="282951" y="3255731"/>
            <a:ext cx="6221088" cy="1365829"/>
          </a:xfrm>
        </p:spPr>
        <p:txBody>
          <a:bodyPr>
            <a:normAutofit/>
          </a:bodyPr>
          <a:lstStyle/>
          <a:p>
            <a:r>
              <a:rPr lang="en-US" sz="3600" dirty="0"/>
              <a:t>Presented By :</a:t>
            </a:r>
          </a:p>
          <a:p>
            <a:r>
              <a:rPr lang="en-US" sz="2800" dirty="0"/>
              <a:t>	Santosh Ramesh </a:t>
            </a:r>
            <a:r>
              <a:rPr lang="en-US" sz="2800" dirty="0" err="1"/>
              <a:t>Sunagad</a:t>
            </a:r>
            <a:endParaRPr lang="en-US" sz="2800" dirty="0"/>
          </a:p>
          <a:p>
            <a:endParaRPr lang="en-US" sz="3600" dirty="0"/>
          </a:p>
        </p:txBody>
      </p:sp>
      <p:sp>
        <p:nvSpPr>
          <p:cNvPr id="6" name="TextBox 5">
            <a:extLst>
              <a:ext uri="{FF2B5EF4-FFF2-40B4-BE49-F238E27FC236}">
                <a16:creationId xmlns:a16="http://schemas.microsoft.com/office/drawing/2014/main" id="{D7103457-45CC-6B1B-94CB-6D12D5153C0F}"/>
              </a:ext>
            </a:extLst>
          </p:cNvPr>
          <p:cNvSpPr txBox="1"/>
          <p:nvPr/>
        </p:nvSpPr>
        <p:spPr>
          <a:xfrm>
            <a:off x="597309" y="1275736"/>
            <a:ext cx="3716594" cy="646331"/>
          </a:xfrm>
          <a:prstGeom prst="rect">
            <a:avLst/>
          </a:prstGeom>
          <a:noFill/>
        </p:spPr>
        <p:txBody>
          <a:bodyPr wrap="square" rtlCol="0">
            <a:spAutoFit/>
          </a:bodyPr>
          <a:lstStyle/>
          <a:p>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Project On :</a:t>
            </a:r>
          </a:p>
        </p:txBody>
      </p:sp>
    </p:spTree>
    <p:extLst>
      <p:ext uri="{BB962C8B-B14F-4D97-AF65-F5344CB8AC3E}">
        <p14:creationId xmlns:p14="http://schemas.microsoft.com/office/powerpoint/2010/main" val="473890291"/>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2C8E-73E0-D210-BA78-B8E9D63785B6}"/>
              </a:ext>
            </a:extLst>
          </p:cNvPr>
          <p:cNvSpPr>
            <a:spLocks noGrp="1"/>
          </p:cNvSpPr>
          <p:nvPr>
            <p:ph type="title"/>
          </p:nvPr>
        </p:nvSpPr>
        <p:spPr>
          <a:xfrm>
            <a:off x="191728" y="1287941"/>
            <a:ext cx="6683477" cy="1049679"/>
          </a:xfrm>
        </p:spPr>
        <p:txBody>
          <a:bodyPr/>
          <a:lstStyle/>
          <a:p>
            <a:r>
              <a:rPr lang="en-US" b="1" cap="none" dirty="0">
                <a:solidFill>
                  <a:schemeClr val="accent3">
                    <a:lumMod val="60000"/>
                    <a:lumOff val="40000"/>
                  </a:schemeClr>
                </a:solidFill>
                <a:latin typeface="Times New Roman" panose="02020603050405020304" pitchFamily="18" charset="0"/>
                <a:cs typeface="Times New Roman" panose="02020603050405020304" pitchFamily="18" charset="0"/>
              </a:rPr>
              <a:t>Download Log :			</a:t>
            </a:r>
            <a: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A7E546F-5536-CEF1-8FB1-6676EB2EAD0A}"/>
              </a:ext>
            </a:extLst>
          </p:cNvPr>
          <p:cNvSpPr>
            <a:spLocks noGrp="1"/>
          </p:cNvSpPr>
          <p:nvPr>
            <p:ph idx="1"/>
          </p:nvPr>
        </p:nvSpPr>
        <p:spPr>
          <a:xfrm>
            <a:off x="685801" y="2194560"/>
            <a:ext cx="5324167" cy="2008729"/>
          </a:xfrm>
        </p:spPr>
        <p:txBody>
          <a:bodyPr>
            <a:normAutofit/>
          </a:bodyPr>
          <a:lstStyle/>
          <a:p>
            <a:pPr marL="457200" lvl="0" indent="-342900" algn="l" rtl="0">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CLCD - Download log successful. </a:t>
            </a:r>
          </a:p>
          <a:p>
            <a:pPr marL="457200" lvl="0" indent="0" algn="l" rtl="0">
              <a:spcBef>
                <a:spcPts val="1200"/>
              </a:spcBef>
              <a:spcAft>
                <a:spcPts val="0"/>
              </a:spcAft>
              <a:buNone/>
            </a:pPr>
            <a:r>
              <a:rPr lang="en-US" sz="2400" dirty="0">
                <a:latin typeface="Times New Roman" panose="02020603050405020304" pitchFamily="18" charset="0"/>
                <a:cs typeface="Times New Roman" panose="02020603050405020304" pitchFamily="18" charset="0"/>
              </a:rPr>
              <a:t>(Return to Dashboard screen)</a:t>
            </a:r>
          </a:p>
          <a:p>
            <a:pPr marL="457200" lvl="0" indent="-342900" algn="l" rtl="0">
              <a:spcBef>
                <a:spcPts val="1200"/>
              </a:spcBef>
              <a:spcAft>
                <a:spcPts val="0"/>
              </a:spcAft>
              <a:buSzPts val="1800"/>
              <a:buChar char="●"/>
            </a:pPr>
            <a:r>
              <a:rPr lang="en-US" sz="2400" dirty="0">
                <a:latin typeface="Times New Roman" panose="02020603050405020304" pitchFamily="18" charset="0"/>
                <a:cs typeface="Times New Roman" panose="02020603050405020304" pitchFamily="18" charset="0"/>
              </a:rPr>
              <a:t>UART – (Using Tera term Software Print all stored Logs).</a:t>
            </a:r>
          </a:p>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495D10-8C9C-A70E-8E85-58F9F48DD0F5}"/>
              </a:ext>
            </a:extLst>
          </p:cNvPr>
          <p:cNvSpPr txBox="1"/>
          <p:nvPr/>
        </p:nvSpPr>
        <p:spPr>
          <a:xfrm>
            <a:off x="331839" y="4203289"/>
            <a:ext cx="5847735" cy="707886"/>
          </a:xfrm>
          <a:prstGeom prst="rect">
            <a:avLst/>
          </a:prstGeom>
          <a:noFill/>
        </p:spPr>
        <p:txBody>
          <a:bodyPr wrap="square" rtlCol="0">
            <a:spAutoFit/>
          </a:bodyPr>
          <a:lstStyle/>
          <a:p>
            <a:r>
              <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rPr>
              <a:t>CLEAR Log :</a:t>
            </a:r>
          </a:p>
        </p:txBody>
      </p:sp>
      <p:sp>
        <p:nvSpPr>
          <p:cNvPr id="6" name="TextBox 5">
            <a:extLst>
              <a:ext uri="{FF2B5EF4-FFF2-40B4-BE49-F238E27FC236}">
                <a16:creationId xmlns:a16="http://schemas.microsoft.com/office/drawing/2014/main" id="{4931E0CE-C2F4-D220-D8C1-08842B0B23FC}"/>
              </a:ext>
            </a:extLst>
          </p:cNvPr>
          <p:cNvSpPr txBox="1"/>
          <p:nvPr/>
        </p:nvSpPr>
        <p:spPr>
          <a:xfrm>
            <a:off x="530942" y="4977582"/>
            <a:ext cx="4675239" cy="1687963"/>
          </a:xfrm>
          <a:prstGeom prst="rect">
            <a:avLst/>
          </a:prstGeom>
          <a:noFill/>
        </p:spPr>
        <p:txBody>
          <a:bodyPr wrap="square" rtlCol="0">
            <a:spAutoFit/>
          </a:bodyPr>
          <a:lstStyle/>
          <a:p>
            <a:pPr marL="457200" lvl="0" indent="-342900" algn="just" rtl="0">
              <a:lnSpc>
                <a:spcPct val="150000"/>
              </a:lnSpc>
              <a:spcBef>
                <a:spcPts val="0"/>
              </a:spcBef>
              <a:spcAft>
                <a:spcPts val="0"/>
              </a:spcAft>
              <a:buClr>
                <a:schemeClr val="dk2"/>
              </a:buClr>
              <a:buSzPts val="1800"/>
              <a:buChar char="●"/>
            </a:pPr>
            <a:r>
              <a:rPr lang="en-US" sz="2400" dirty="0">
                <a:latin typeface="Times New Roman" panose="02020603050405020304" pitchFamily="18" charset="0"/>
                <a:cs typeface="Times New Roman" panose="02020603050405020304" pitchFamily="18" charset="0"/>
              </a:rPr>
              <a:t>All logs should be Cleared.</a:t>
            </a:r>
          </a:p>
          <a:p>
            <a:pPr marL="457200" lvl="0" indent="-342900" algn="just" rtl="0">
              <a:lnSpc>
                <a:spcPct val="150000"/>
              </a:lnSpc>
              <a:spcBef>
                <a:spcPts val="0"/>
              </a:spcBef>
              <a:spcAft>
                <a:spcPts val="0"/>
              </a:spcAft>
              <a:buClr>
                <a:schemeClr val="dk2"/>
              </a:buClr>
              <a:buSzPts val="1800"/>
              <a:buChar char="●"/>
            </a:pPr>
            <a:r>
              <a:rPr lang="en-US" sz="2400" dirty="0">
                <a:latin typeface="Times New Roman" panose="02020603050405020304" pitchFamily="18" charset="0"/>
                <a:cs typeface="Times New Roman" panose="02020603050405020304" pitchFamily="18" charset="0"/>
              </a:rPr>
              <a:t>CLCD - Clear log successful.</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FED6F03-5A0D-9336-CDE0-5C26DF74996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2945" t="10964" r="9599" b="9424"/>
          <a:stretch/>
        </p:blipFill>
        <p:spPr>
          <a:xfrm>
            <a:off x="7497907" y="4532180"/>
            <a:ext cx="3860809" cy="16621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D8DA488A-6B57-2C40-DF08-DFBF9C828F93}"/>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718" t="29521" r="10343" b="27024"/>
          <a:stretch/>
        </p:blipFill>
        <p:spPr>
          <a:xfrm>
            <a:off x="7497906" y="2073624"/>
            <a:ext cx="3784609" cy="1729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230940"/>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5715-D09A-9A37-24D2-65FCC5D58A56}"/>
              </a:ext>
            </a:extLst>
          </p:cNvPr>
          <p:cNvSpPr>
            <a:spLocks noGrp="1"/>
          </p:cNvSpPr>
          <p:nvPr>
            <p:ph type="title"/>
          </p:nvPr>
        </p:nvSpPr>
        <p:spPr>
          <a:xfrm>
            <a:off x="287594" y="1246239"/>
            <a:ext cx="4048432" cy="948320"/>
          </a:xfrm>
        </p:spPr>
        <p:txBody>
          <a:bodyPr/>
          <a:lstStyle/>
          <a:p>
            <a:r>
              <a:rPr lang="en-US" b="1" cap="none" dirty="0">
                <a:solidFill>
                  <a:schemeClr val="accent3">
                    <a:lumMod val="60000"/>
                    <a:lumOff val="40000"/>
                  </a:schemeClr>
                </a:solidFill>
                <a:latin typeface="Times New Roman" panose="02020603050405020304" pitchFamily="18" charset="0"/>
                <a:cs typeface="Times New Roman" panose="02020603050405020304" pitchFamily="18" charset="0"/>
              </a:rPr>
              <a:t>Set Time :	</a:t>
            </a:r>
            <a:r>
              <a:rPr lang="en-US" b="1" dirty="0">
                <a:solidFill>
                  <a:schemeClr val="accent3">
                    <a:lumMod val="60000"/>
                    <a:lumOff val="40000"/>
                  </a:schemeClr>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A09EDECD-88AA-F386-005B-E57447A16C57}"/>
              </a:ext>
            </a:extLst>
          </p:cNvPr>
          <p:cNvSpPr>
            <a:spLocks noGrp="1"/>
          </p:cNvSpPr>
          <p:nvPr>
            <p:ph idx="1"/>
          </p:nvPr>
        </p:nvSpPr>
        <p:spPr>
          <a:xfrm>
            <a:off x="582561" y="1936464"/>
            <a:ext cx="6828504" cy="3675298"/>
          </a:xfrm>
        </p:spPr>
        <p:txBody>
          <a:bodyPr>
            <a:normAutofit/>
          </a:bodyPr>
          <a:lstStyle/>
          <a:p>
            <a:pPr marL="457200" lvl="0" indent="-342900" algn="l" rtl="0">
              <a:lnSpc>
                <a:spcPct val="20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UP key - Field change</a:t>
            </a:r>
          </a:p>
          <a:p>
            <a:pPr marL="457200" lvl="0" indent="-342900" algn="l" rtl="0">
              <a:lnSpc>
                <a:spcPct val="20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DOWN key - Increment field</a:t>
            </a:r>
          </a:p>
          <a:p>
            <a:pPr marL="457200" lvl="0" indent="-342900" algn="l" rtl="0">
              <a:lnSpc>
                <a:spcPct val="20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A long press of UP Key should set time.</a:t>
            </a:r>
          </a:p>
          <a:p>
            <a:pPr marL="457200" lvl="0" indent="-342900" algn="l" rtl="0">
              <a:lnSpc>
                <a:spcPct val="20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A long press of DOWN Key should logout.</a:t>
            </a:r>
          </a:p>
          <a:p>
            <a:pPr marL="0" indent="0">
              <a:lnSpc>
                <a:spcPct val="200000"/>
              </a:lnSpc>
              <a:buNone/>
            </a:pP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820FD4E-80F5-73B2-1C42-3B8B05864471}"/>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9019" t="41758" r="7054" b="17883"/>
          <a:stretch/>
        </p:blipFill>
        <p:spPr>
          <a:xfrm>
            <a:off x="7927258" y="1720399"/>
            <a:ext cx="2993860" cy="12698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9F7A56DB-A09D-54E6-C40C-34E6B6FA9FBA}"/>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13732" t="39060" r="16458" b="24479"/>
          <a:stretch/>
        </p:blipFill>
        <p:spPr>
          <a:xfrm>
            <a:off x="7927258" y="3694469"/>
            <a:ext cx="2947305" cy="11724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1127626"/>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C38D-D705-9927-A7E5-217CF5B314DA}"/>
              </a:ext>
            </a:extLst>
          </p:cNvPr>
          <p:cNvSpPr>
            <a:spLocks noGrp="1"/>
          </p:cNvSpPr>
          <p:nvPr>
            <p:ph type="title"/>
          </p:nvPr>
        </p:nvSpPr>
        <p:spPr>
          <a:xfrm>
            <a:off x="147483" y="1258047"/>
            <a:ext cx="11430000" cy="811162"/>
          </a:xfrm>
        </p:spPr>
        <p:txBody>
          <a:bodyPr/>
          <a:lstStyle/>
          <a:p>
            <a:r>
              <a:rPr lang="en-US" b="1" cap="none" dirty="0">
                <a:solidFill>
                  <a:schemeClr val="accent3">
                    <a:lumMod val="60000"/>
                    <a:lumOff val="40000"/>
                  </a:schemeClr>
                </a:solidFill>
                <a:latin typeface="Times New Roman" panose="02020603050405020304" pitchFamily="18" charset="0"/>
                <a:cs typeface="Times New Roman" panose="02020603050405020304" pitchFamily="18" charset="0"/>
              </a:rPr>
              <a:t>Change Password :								 </a:t>
            </a:r>
          </a:p>
        </p:txBody>
      </p:sp>
      <p:sp>
        <p:nvSpPr>
          <p:cNvPr id="3" name="Content Placeholder 2">
            <a:extLst>
              <a:ext uri="{FF2B5EF4-FFF2-40B4-BE49-F238E27FC236}">
                <a16:creationId xmlns:a16="http://schemas.microsoft.com/office/drawing/2014/main" id="{DCB0EBD2-2EB2-7070-B0EC-DD9756021133}"/>
              </a:ext>
            </a:extLst>
          </p:cNvPr>
          <p:cNvSpPr>
            <a:spLocks noGrp="1"/>
          </p:cNvSpPr>
          <p:nvPr>
            <p:ph idx="1"/>
          </p:nvPr>
        </p:nvSpPr>
        <p:spPr>
          <a:xfrm>
            <a:off x="685800" y="2194560"/>
            <a:ext cx="6799006" cy="4390595"/>
          </a:xfrm>
        </p:spPr>
        <p:txBody>
          <a:bodyPr>
            <a:normAutofit fontScale="92500" lnSpcReduction="10000"/>
          </a:bodyPr>
          <a:lstStyle/>
          <a:p>
            <a:pPr marL="457200" lvl="0" indent="-342900" algn="just"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On press of the UP or DOWN (User Keys) keys the system should prompt for password.</a:t>
            </a:r>
          </a:p>
          <a:p>
            <a:pPr marL="457200" lvl="0" indent="-342900" algn="just"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The password would be the combination of 4 presses (User Keys).</a:t>
            </a:r>
          </a:p>
          <a:p>
            <a:pPr marL="457200" lvl="0" indent="-342900" algn="just"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Each press should be denoted a ‘*’ symbol.</a:t>
            </a:r>
          </a:p>
          <a:p>
            <a:pPr marL="457200" lvl="0" indent="-342900" algn="just"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Read password and read confirm password.</a:t>
            </a:r>
          </a:p>
          <a:p>
            <a:pPr marL="457200" lvl="0" indent="-342900" algn="just"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If both password matches then stored in External EEPROM.</a:t>
            </a:r>
          </a:p>
          <a:p>
            <a:pPr marL="457200" lvl="0" indent="-342900" algn="just"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A long press of DOWN Key should logout.</a:t>
            </a:r>
          </a:p>
        </p:txBody>
      </p:sp>
      <p:pic>
        <p:nvPicPr>
          <p:cNvPr id="5" name="Picture 4">
            <a:extLst>
              <a:ext uri="{FF2B5EF4-FFF2-40B4-BE49-F238E27FC236}">
                <a16:creationId xmlns:a16="http://schemas.microsoft.com/office/drawing/2014/main" id="{45040F14-D882-EE28-D60E-EBE266A6D383}"/>
              </a:ext>
            </a:extLst>
          </p:cNvPr>
          <p:cNvPicPr>
            <a:picLocks noChangeAspect="1"/>
          </p:cNvPicPr>
          <p:nvPr/>
        </p:nvPicPr>
        <p:blipFill rotWithShape="1">
          <a:blip r:embed="rId2">
            <a:extLst>
              <a:ext uri="{28A0092B-C50C-407E-A947-70E740481C1C}">
                <a14:useLocalDpi xmlns:a14="http://schemas.microsoft.com/office/drawing/2010/main" val="0"/>
              </a:ext>
            </a:extLst>
          </a:blip>
          <a:srcRect l="18004" t="45753" r="9465" b="17784"/>
          <a:stretch/>
        </p:blipFill>
        <p:spPr>
          <a:xfrm>
            <a:off x="8094241" y="3558788"/>
            <a:ext cx="3135343" cy="12536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7C6A3642-06B2-5E14-8D1D-82A2C7CFAC28}"/>
              </a:ext>
            </a:extLst>
          </p:cNvPr>
          <p:cNvPicPr>
            <a:picLocks noChangeAspect="1"/>
          </p:cNvPicPr>
          <p:nvPr/>
        </p:nvPicPr>
        <p:blipFill rotWithShape="1">
          <a:blip r:embed="rId3">
            <a:extLst>
              <a:ext uri="{28A0092B-C50C-407E-A947-70E740481C1C}">
                <a14:useLocalDpi xmlns:a14="http://schemas.microsoft.com/office/drawing/2010/main" val="0"/>
              </a:ext>
            </a:extLst>
          </a:blip>
          <a:srcRect l="15904" t="39111" r="14573" b="22679"/>
          <a:stretch/>
        </p:blipFill>
        <p:spPr>
          <a:xfrm>
            <a:off x="8094241" y="1946794"/>
            <a:ext cx="3135343" cy="1328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C006A9A4-B4D0-6C89-E2E2-D0B0682C42A3}"/>
              </a:ext>
            </a:extLst>
          </p:cNvPr>
          <p:cNvPicPr>
            <a:picLocks noChangeAspect="1"/>
          </p:cNvPicPr>
          <p:nvPr/>
        </p:nvPicPr>
        <p:blipFill rotWithShape="1">
          <a:blip r:embed="rId4">
            <a:extLst>
              <a:ext uri="{28A0092B-C50C-407E-A947-70E740481C1C}">
                <a14:useLocalDpi xmlns:a14="http://schemas.microsoft.com/office/drawing/2010/main" val="0"/>
              </a:ext>
            </a:extLst>
          </a:blip>
          <a:srcRect l="11316" t="55692" r="31298" b="6847"/>
          <a:stretch/>
        </p:blipFill>
        <p:spPr>
          <a:xfrm>
            <a:off x="8094241" y="5095568"/>
            <a:ext cx="3135343" cy="1337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2841874"/>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8966-8C05-C924-F5FF-34A29C1BC19B}"/>
              </a:ext>
            </a:extLst>
          </p:cNvPr>
          <p:cNvSpPr>
            <a:spLocks noGrp="1"/>
          </p:cNvSpPr>
          <p:nvPr>
            <p:ph type="title"/>
          </p:nvPr>
        </p:nvSpPr>
        <p:spPr>
          <a:xfrm>
            <a:off x="2630129" y="250723"/>
            <a:ext cx="8610600" cy="1293028"/>
          </a:xfrm>
        </p:spPr>
        <p:txBody>
          <a:bodyPr/>
          <a:lstStyle/>
          <a:p>
            <a:r>
              <a:rPr lang="en-US" dirty="0"/>
              <a:t>Conclusion				</a:t>
            </a:r>
          </a:p>
        </p:txBody>
      </p:sp>
      <p:sp>
        <p:nvSpPr>
          <p:cNvPr id="3" name="Content Placeholder 2">
            <a:extLst>
              <a:ext uri="{FF2B5EF4-FFF2-40B4-BE49-F238E27FC236}">
                <a16:creationId xmlns:a16="http://schemas.microsoft.com/office/drawing/2014/main" id="{9F87CA98-0717-8946-CCDE-9311515772F8}"/>
              </a:ext>
            </a:extLst>
          </p:cNvPr>
          <p:cNvSpPr>
            <a:spLocks noGrp="1"/>
          </p:cNvSpPr>
          <p:nvPr>
            <p:ph idx="1"/>
          </p:nvPr>
        </p:nvSpPr>
        <p:spPr>
          <a:xfrm>
            <a:off x="811161" y="1344647"/>
            <a:ext cx="10958051" cy="526263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By implementing a Black Box which would log critical activities on the car and take appropriate actions in case of rash driving. The root cause of the negligence in the driving would be meeting the daily schedule and go off duty, or to earn extra money by illegal trips etc... So by implementing the mentioned solution it would be easy to keep track of how the vehicle is being used, handled and control the efficiency of the vehicle.</a:t>
            </a:r>
          </a:p>
          <a:p>
            <a:pPr algn="just">
              <a:lnSpc>
                <a:spcPct val="150000"/>
              </a:lnSpc>
            </a:pPr>
            <a:r>
              <a:rPr lang="en-US" sz="2400" dirty="0">
                <a:latin typeface="Times New Roman" panose="02020603050405020304" pitchFamily="18" charset="0"/>
                <a:cs typeface="Times New Roman" panose="02020603050405020304" pitchFamily="18" charset="0"/>
              </a:rPr>
              <a:t>The proposed solution is to log all the critical events like the gear shifts with current speed and also Time, The system should allow a password based access to the transport managers to view or download the log to PC if required.</a:t>
            </a:r>
          </a:p>
        </p:txBody>
      </p:sp>
    </p:spTree>
    <p:extLst>
      <p:ext uri="{BB962C8B-B14F-4D97-AF65-F5344CB8AC3E}">
        <p14:creationId xmlns:p14="http://schemas.microsoft.com/office/powerpoint/2010/main" val="2364611196"/>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A10C-BA77-71D3-F4E5-D47D1D169C7D}"/>
              </a:ext>
            </a:extLst>
          </p:cNvPr>
          <p:cNvSpPr>
            <a:spLocks noGrp="1"/>
          </p:cNvSpPr>
          <p:nvPr>
            <p:ph type="title"/>
          </p:nvPr>
        </p:nvSpPr>
        <p:spPr/>
        <p:txBody>
          <a:bodyPr/>
          <a:lstStyle/>
          <a:p>
            <a:r>
              <a:rPr lang="en-US" sz="4000" dirty="0"/>
              <a:t>References				</a:t>
            </a:r>
            <a:endParaRPr lang="en-US" dirty="0"/>
          </a:p>
        </p:txBody>
      </p:sp>
      <p:sp>
        <p:nvSpPr>
          <p:cNvPr id="3" name="Content Placeholder 2">
            <a:extLst>
              <a:ext uri="{FF2B5EF4-FFF2-40B4-BE49-F238E27FC236}">
                <a16:creationId xmlns:a16="http://schemas.microsoft.com/office/drawing/2014/main" id="{A2B9366F-46B8-1A52-C955-F67949AF0F0F}"/>
              </a:ext>
            </a:extLst>
          </p:cNvPr>
          <p:cNvSpPr>
            <a:spLocks noGrp="1"/>
          </p:cNvSpPr>
          <p:nvPr>
            <p:ph idx="1"/>
          </p:nvPr>
        </p:nvSpPr>
        <p:spPr>
          <a:xfrm>
            <a:off x="685800" y="2194561"/>
            <a:ext cx="6939116" cy="1404046"/>
          </a:xfrm>
        </p:spPr>
        <p:txBody>
          <a:bodyPr/>
          <a:lstStyle/>
          <a:p>
            <a:r>
              <a:rPr lang="en-US" b="0" i="0" dirty="0">
                <a:effectLst/>
                <a:latin typeface="Times New Roman" panose="02020603050405020304" pitchFamily="18" charset="0"/>
                <a:cs typeface="Times New Roman" panose="02020603050405020304" pitchFamily="18" charset="0"/>
              </a:rPr>
              <a:t>Event Data Recorder – Wikipedia.</a:t>
            </a:r>
          </a:p>
          <a:p>
            <a:r>
              <a:rPr lang="en-US" b="0" i="0" dirty="0">
                <a:effectLst/>
                <a:latin typeface="Times New Roman" panose="02020603050405020304" pitchFamily="18" charset="0"/>
                <a:cs typeface="Times New Roman" panose="02020603050405020304" pitchFamily="18" charset="0"/>
              </a:rPr>
              <a:t> Car Black Box - A sample technical specification.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659851"/>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E464C3-2B4F-9720-DBE3-F07F9B7F721A}"/>
              </a:ext>
            </a:extLst>
          </p:cNvPr>
          <p:cNvSpPr txBox="1"/>
          <p:nvPr/>
        </p:nvSpPr>
        <p:spPr>
          <a:xfrm>
            <a:off x="943897" y="2153265"/>
            <a:ext cx="10773697" cy="2215991"/>
          </a:xfrm>
          <a:prstGeom prst="rect">
            <a:avLst/>
          </a:prstGeom>
          <a:noFill/>
        </p:spPr>
        <p:txBody>
          <a:bodyPr wrap="square">
            <a:spAutoFit/>
          </a:bodyPr>
          <a:lstStyle/>
          <a:p>
            <a:r>
              <a:rPr lang="en-US" sz="13800" b="0" i="0" u="none" strike="noStrike" dirty="0">
                <a:solidFill>
                  <a:srgbClr val="FFBA00"/>
                </a:solidFill>
                <a:effectLst/>
                <a:latin typeface="Book Antiqua" panose="02040602050305030304" pitchFamily="18" charset="0"/>
              </a:rPr>
              <a:t>Thank you</a:t>
            </a:r>
            <a:endParaRPr lang="en-US" sz="13800" dirty="0"/>
          </a:p>
        </p:txBody>
      </p:sp>
    </p:spTree>
    <p:extLst>
      <p:ext uri="{BB962C8B-B14F-4D97-AF65-F5344CB8AC3E}">
        <p14:creationId xmlns:p14="http://schemas.microsoft.com/office/powerpoint/2010/main" val="1724998192"/>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8A37-7453-AB0B-01F1-8DC5841A83CE}"/>
              </a:ext>
            </a:extLst>
          </p:cNvPr>
          <p:cNvSpPr>
            <a:spLocks noGrp="1"/>
          </p:cNvSpPr>
          <p:nvPr>
            <p:ph type="title"/>
          </p:nvPr>
        </p:nvSpPr>
        <p:spPr>
          <a:xfrm>
            <a:off x="86497" y="840259"/>
            <a:ext cx="11506200" cy="1143001"/>
          </a:xfrm>
        </p:spPr>
        <p:txBody>
          <a:bodyPr>
            <a:normAutofit fontScale="90000"/>
          </a:bodyPr>
          <a:lstStyle/>
          <a:p>
            <a:r>
              <a:rPr lang="en-US" dirty="0"/>
              <a:t>				</a:t>
            </a:r>
            <a:r>
              <a:rPr lang="en-US" sz="6000" dirty="0">
                <a:solidFill>
                  <a:schemeClr val="accent1">
                    <a:lumMod val="20000"/>
                    <a:lumOff val="80000"/>
                  </a:schemeClr>
                </a:solidFill>
              </a:rPr>
              <a:t>CONTENTS</a:t>
            </a:r>
            <a:r>
              <a:rPr lang="en-US" sz="6000" dirty="0"/>
              <a:t>	</a:t>
            </a:r>
            <a:r>
              <a:rPr lang="en-US" dirty="0"/>
              <a:t>										</a:t>
            </a:r>
          </a:p>
        </p:txBody>
      </p:sp>
      <p:sp>
        <p:nvSpPr>
          <p:cNvPr id="3" name="Content Placeholder 2">
            <a:extLst>
              <a:ext uri="{FF2B5EF4-FFF2-40B4-BE49-F238E27FC236}">
                <a16:creationId xmlns:a16="http://schemas.microsoft.com/office/drawing/2014/main" id="{B33B8FC0-1559-3B24-3308-2F70EB78FA53}"/>
              </a:ext>
            </a:extLst>
          </p:cNvPr>
          <p:cNvSpPr>
            <a:spLocks noGrp="1"/>
          </p:cNvSpPr>
          <p:nvPr>
            <p:ph idx="1"/>
          </p:nvPr>
        </p:nvSpPr>
        <p:spPr>
          <a:xfrm>
            <a:off x="376084" y="1729986"/>
            <a:ext cx="10820400" cy="4847795"/>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Need</a:t>
            </a:r>
          </a:p>
          <a:p>
            <a:r>
              <a:rPr lang="en-US" sz="2400" dirty="0">
                <a:latin typeface="Times New Roman" panose="02020603050405020304" pitchFamily="18" charset="0"/>
                <a:cs typeface="Times New Roman" panose="02020603050405020304" pitchFamily="18" charset="0"/>
              </a:rPr>
              <a:t>Requirements</a:t>
            </a:r>
          </a:p>
          <a:p>
            <a:r>
              <a:rPr lang="en-US" sz="2400" dirty="0">
                <a:latin typeface="Times New Roman" panose="02020603050405020304" pitchFamily="18" charset="0"/>
                <a:cs typeface="Times New Roman" panose="02020603050405020304" pitchFamily="18" charset="0"/>
              </a:rPr>
              <a:t>Methodology</a:t>
            </a:r>
          </a:p>
          <a:p>
            <a:r>
              <a:rPr lang="en-US" sz="2400"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798951"/>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7C31-CA1D-C826-ADC9-57763459C9B1}"/>
              </a:ext>
            </a:extLst>
          </p:cNvPr>
          <p:cNvSpPr>
            <a:spLocks noGrp="1"/>
          </p:cNvSpPr>
          <p:nvPr>
            <p:ph type="title"/>
          </p:nvPr>
        </p:nvSpPr>
        <p:spPr>
          <a:xfrm>
            <a:off x="641555" y="744794"/>
            <a:ext cx="11240729" cy="914400"/>
          </a:xfrm>
        </p:spPr>
        <p:txBody>
          <a:bodyPr>
            <a:noAutofit/>
          </a:bodyPr>
          <a:lstStyle/>
          <a:p>
            <a:r>
              <a:rPr lang="en-US" sz="4400" b="1" cap="none" dirty="0">
                <a:solidFill>
                  <a:schemeClr val="accent3">
                    <a:lumMod val="60000"/>
                    <a:lumOff val="40000"/>
                  </a:schemeClr>
                </a:solidFill>
                <a:latin typeface="Times New Roman" panose="02020603050405020304" pitchFamily="18" charset="0"/>
                <a:cs typeface="Times New Roman" panose="02020603050405020304" pitchFamily="18" charset="0"/>
              </a:rPr>
              <a:t>Introduction					</a:t>
            </a:r>
            <a:br>
              <a:rPr lang="en-US" sz="4400" b="1" cap="none" dirty="0">
                <a:solidFill>
                  <a:schemeClr val="accent3">
                    <a:lumMod val="60000"/>
                    <a:lumOff val="40000"/>
                  </a:schemeClr>
                </a:solidFill>
                <a:latin typeface="Times New Roman" panose="02020603050405020304" pitchFamily="18" charset="0"/>
                <a:cs typeface="Times New Roman" panose="02020603050405020304" pitchFamily="18" charset="0"/>
              </a:rPr>
            </a:br>
            <a:endParaRPr lang="en-US" sz="4400" b="1" cap="none"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F18E85-8A47-592B-4DC5-B6DB74D43714}"/>
              </a:ext>
            </a:extLst>
          </p:cNvPr>
          <p:cNvSpPr>
            <a:spLocks noGrp="1"/>
          </p:cNvSpPr>
          <p:nvPr>
            <p:ph idx="1"/>
          </p:nvPr>
        </p:nvSpPr>
        <p:spPr>
          <a:xfrm>
            <a:off x="208936" y="1408472"/>
            <a:ext cx="6700683" cy="5656005"/>
          </a:xfrm>
        </p:spPr>
        <p:txBody>
          <a:bodyPr>
            <a:normAutofit/>
          </a:bodyPr>
          <a:lstStyle/>
          <a:p>
            <a:pPr algn="just"/>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What is Car Black Box ?</a:t>
            </a:r>
            <a:r>
              <a:rPr lang="en-US" sz="2400" dirty="0">
                <a:latin typeface="Times New Roman" panose="02020603050405020304" pitchFamily="18" charset="0"/>
                <a:cs typeface="Times New Roman" panose="02020603050405020304" pitchFamily="18" charset="0"/>
              </a:rPr>
              <a:t>	</a:t>
            </a:r>
          </a:p>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A car black box, also known as an Event Data Recorder (EDR), is a device installed in a vehicle to monitor various driving events. These devices typically record data such as gear shifting, time (Real-Time Clock), speed, and in the event of an accident, crucial information like the gear engaged, timestamp, and vehicle speed at the time of the incident. </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also called as event data recorder.	</a:t>
            </a:r>
          </a:p>
        </p:txBody>
      </p:sp>
      <p:pic>
        <p:nvPicPr>
          <p:cNvPr id="8" name="Picture 7">
            <a:extLst>
              <a:ext uri="{FF2B5EF4-FFF2-40B4-BE49-F238E27FC236}">
                <a16:creationId xmlns:a16="http://schemas.microsoft.com/office/drawing/2014/main" id="{73ED4F15-0014-DEE5-C148-79A3B01C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7500" y="2204884"/>
            <a:ext cx="5184500" cy="4653116"/>
          </a:xfrm>
          <a:prstGeom prst="rect">
            <a:avLst/>
          </a:prstGeom>
        </p:spPr>
      </p:pic>
    </p:spTree>
    <p:extLst>
      <p:ext uri="{BB962C8B-B14F-4D97-AF65-F5344CB8AC3E}">
        <p14:creationId xmlns:p14="http://schemas.microsoft.com/office/powerpoint/2010/main" val="4004510137"/>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B13A-480B-2B64-C94B-9F607AF76572}"/>
              </a:ext>
            </a:extLst>
          </p:cNvPr>
          <p:cNvSpPr>
            <a:spLocks noGrp="1"/>
          </p:cNvSpPr>
          <p:nvPr>
            <p:ph type="title"/>
          </p:nvPr>
        </p:nvSpPr>
        <p:spPr>
          <a:xfrm>
            <a:off x="1135626" y="366168"/>
            <a:ext cx="10820400" cy="1027556"/>
          </a:xfrm>
        </p:spPr>
        <p:txBody>
          <a:bodyPr/>
          <a:lstStyle/>
          <a:p>
            <a:r>
              <a:rPr lang="en-US" sz="4000" cap="none" dirty="0">
                <a:solidFill>
                  <a:schemeClr val="accent3">
                    <a:lumMod val="60000"/>
                    <a:lumOff val="40000"/>
                  </a:schemeClr>
                </a:solidFill>
                <a:latin typeface="Times New Roman" panose="02020603050405020304" pitchFamily="18" charset="0"/>
                <a:cs typeface="Times New Roman" panose="02020603050405020304" pitchFamily="18" charset="0"/>
              </a:rPr>
              <a:t>Need Of CAR BLACK BOX  			  </a:t>
            </a:r>
            <a:endParaRPr lang="en-US" cap="none"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C2ECCA-F07D-4C14-A1EA-F1B5892FEE04}"/>
              </a:ext>
            </a:extLst>
          </p:cNvPr>
          <p:cNvSpPr>
            <a:spLocks noGrp="1"/>
          </p:cNvSpPr>
          <p:nvPr>
            <p:ph idx="1"/>
          </p:nvPr>
        </p:nvSpPr>
        <p:spPr>
          <a:xfrm>
            <a:off x="427703" y="1393724"/>
            <a:ext cx="11452123" cy="4630992"/>
          </a:xfrm>
        </p:spPr>
        <p:txBody>
          <a:bodyPr>
            <a:normAutofit/>
          </a:bodyPr>
          <a:lstStyle/>
          <a:p>
            <a:pPr algn="just">
              <a:lnSpc>
                <a:spcPct val="100000"/>
              </a:lnSpc>
            </a:pPr>
            <a:r>
              <a:rPr lang="en-US" sz="3200" dirty="0">
                <a:latin typeface="Times New Roman" panose="02020603050405020304" pitchFamily="18" charset="0"/>
                <a:cs typeface="Times New Roman" panose="02020603050405020304" pitchFamily="18" charset="0"/>
              </a:rPr>
              <a:t>Car Black Box mostly focuses on enhancing safety standards of driven vehicle by monitoring vehicle performance and driving </a:t>
            </a:r>
            <a:r>
              <a:rPr lang="en-US" sz="3200" dirty="0" err="1">
                <a:latin typeface="Times New Roman" panose="02020603050405020304" pitchFamily="18" charset="0"/>
                <a:cs typeface="Times New Roman" panose="02020603050405020304" pitchFamily="18" charset="0"/>
              </a:rPr>
              <a:t>behaviour</a:t>
            </a:r>
            <a:r>
              <a:rPr lang="en-US" sz="3200" dirty="0">
                <a:latin typeface="Times New Roman" panose="02020603050405020304" pitchFamily="18" charset="0"/>
                <a:cs typeface="Times New Roman" panose="02020603050405020304" pitchFamily="18" charset="0"/>
              </a:rPr>
              <a:t>.</a:t>
            </a:r>
          </a:p>
          <a:p>
            <a:pPr algn="just">
              <a:lnSpc>
                <a:spcPct val="100000"/>
              </a:lnSpc>
            </a:pPr>
            <a:r>
              <a:rPr lang="en-US" sz="3200" dirty="0">
                <a:latin typeface="Times New Roman" panose="02020603050405020304" pitchFamily="18" charset="0"/>
                <a:cs typeface="Times New Roman" panose="02020603050405020304" pitchFamily="18" charset="0"/>
              </a:rPr>
              <a:t>Whatever records recorded by this box can be viewed by law enforcement agencies in case of any issue.</a:t>
            </a:r>
          </a:p>
          <a:p>
            <a:pPr algn="just">
              <a:lnSpc>
                <a:spcPct val="100000"/>
              </a:lnSpc>
            </a:pPr>
            <a:r>
              <a:rPr lang="en-US" sz="3200" dirty="0">
                <a:latin typeface="Times New Roman" panose="02020603050405020304" pitchFamily="18" charset="0"/>
                <a:cs typeface="Times New Roman" panose="02020603050405020304" pitchFamily="18" charset="0"/>
              </a:rPr>
              <a:t>If there any issue, your insurance company can also check this box and if you done the insurance you will get the money.</a:t>
            </a:r>
          </a:p>
        </p:txBody>
      </p:sp>
    </p:spTree>
    <p:extLst>
      <p:ext uri="{BB962C8B-B14F-4D97-AF65-F5344CB8AC3E}">
        <p14:creationId xmlns:p14="http://schemas.microsoft.com/office/powerpoint/2010/main" val="914253147"/>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6CC8-9707-E856-11C4-1E583CD365AD}"/>
              </a:ext>
            </a:extLst>
          </p:cNvPr>
          <p:cNvSpPr>
            <a:spLocks noGrp="1"/>
          </p:cNvSpPr>
          <p:nvPr>
            <p:ph type="title"/>
          </p:nvPr>
        </p:nvSpPr>
        <p:spPr>
          <a:xfrm>
            <a:off x="766916" y="1036811"/>
            <a:ext cx="10938387" cy="1047136"/>
          </a:xfrm>
        </p:spPr>
        <p:txBody>
          <a:bodyPr>
            <a:normAutofit/>
          </a:bodyPr>
          <a:lstStyle/>
          <a:p>
            <a:r>
              <a:rPr lang="en-US" sz="4800" cap="none" dirty="0">
                <a:solidFill>
                  <a:schemeClr val="accent3">
                    <a:lumMod val="60000"/>
                    <a:lumOff val="40000"/>
                  </a:schemeClr>
                </a:solidFill>
                <a:latin typeface="Times New Roman" panose="02020603050405020304" pitchFamily="18" charset="0"/>
                <a:cs typeface="Times New Roman" panose="02020603050405020304" pitchFamily="18" charset="0"/>
              </a:rPr>
              <a:t>Requirements</a:t>
            </a:r>
            <a:r>
              <a:rPr lang="en-US" sz="4800" dirty="0">
                <a:solidFill>
                  <a:schemeClr val="accent3">
                    <a:lumMod val="60000"/>
                    <a:lumOff val="40000"/>
                  </a:schemeClr>
                </a:solidFill>
                <a:latin typeface="Times New Roman" panose="02020603050405020304" pitchFamily="18" charset="0"/>
                <a:cs typeface="Times New Roman" panose="02020603050405020304" pitchFamily="18" charset="0"/>
              </a:rPr>
              <a:t>	</a:t>
            </a:r>
            <a:r>
              <a:rPr lang="en-US" sz="4000" dirty="0">
                <a:solidFill>
                  <a:schemeClr val="accent3">
                    <a:lumMod val="60000"/>
                    <a:lumOff val="40000"/>
                  </a:schemeClr>
                </a:solidFill>
                <a:latin typeface="Times New Roman" panose="02020603050405020304" pitchFamily="18" charset="0"/>
                <a:cs typeface="Times New Roman" panose="02020603050405020304" pitchFamily="18" charset="0"/>
              </a:rPr>
              <a:t>				</a:t>
            </a:r>
            <a:endParaRPr lang="en-US"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B20002-DA14-F985-E3B0-47E74DAD9373}"/>
              </a:ext>
            </a:extLst>
          </p:cNvPr>
          <p:cNvSpPr>
            <a:spLocks noGrp="1"/>
          </p:cNvSpPr>
          <p:nvPr>
            <p:ph idx="1"/>
          </p:nvPr>
        </p:nvSpPr>
        <p:spPr>
          <a:xfrm>
            <a:off x="943898" y="2275676"/>
            <a:ext cx="5633884" cy="4346349"/>
          </a:xfrm>
        </p:spPr>
        <p:txBody>
          <a:bodyPr>
            <a:normAutofit/>
          </a:bodyPr>
          <a:lstStyle/>
          <a:p>
            <a:r>
              <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rPr>
              <a:t>Hardware</a:t>
            </a:r>
            <a:endParaRPr lang="en-US" b="1" dirty="0">
              <a:solidFill>
                <a:schemeClr val="accent3">
                  <a:lumMod val="60000"/>
                  <a:lumOff val="40000"/>
                </a:schemeClr>
              </a:solidFill>
              <a:latin typeface="Times New Roman" panose="02020603050405020304" pitchFamily="18" charset="0"/>
              <a:cs typeface="Times New Roman" panose="02020603050405020304" pitchFamily="18" charset="0"/>
            </a:endParaRPr>
          </a:p>
          <a:p>
            <a:pPr marL="0" indent="0">
              <a:lnSpc>
                <a:spcPct val="100000"/>
              </a:lnSpc>
              <a:buNone/>
            </a:pPr>
            <a:r>
              <a:rPr lang="en-US" dirty="0"/>
              <a:t>	</a:t>
            </a:r>
            <a:r>
              <a:rPr lang="en-US" sz="2400" dirty="0"/>
              <a:t>1. Display: LCD (16x2)</a:t>
            </a:r>
          </a:p>
          <a:p>
            <a:pPr marL="0" indent="0">
              <a:lnSpc>
                <a:spcPct val="100000"/>
              </a:lnSpc>
              <a:buNone/>
            </a:pPr>
            <a:r>
              <a:rPr lang="en-US" sz="2400" dirty="0"/>
              <a:t>	2. Matrix keypad switches</a:t>
            </a:r>
          </a:p>
          <a:p>
            <a:pPr marL="0" indent="0">
              <a:lnSpc>
                <a:spcPct val="100000"/>
              </a:lnSpc>
              <a:buNone/>
            </a:pPr>
            <a:r>
              <a:rPr lang="en-US" sz="2400" dirty="0"/>
              <a:t>	3. Potentiometer</a:t>
            </a:r>
          </a:p>
          <a:p>
            <a:pPr marL="0" indent="0">
              <a:lnSpc>
                <a:spcPct val="100000"/>
              </a:lnSpc>
              <a:buNone/>
            </a:pPr>
            <a:r>
              <a:rPr lang="en-US" sz="2400" dirty="0"/>
              <a:t>	4. External EEPROM 	Memory</a:t>
            </a:r>
          </a:p>
          <a:p>
            <a:pPr marL="0" indent="0">
              <a:lnSpc>
                <a:spcPct val="100000"/>
              </a:lnSpc>
              <a:buNone/>
            </a:pPr>
            <a:r>
              <a:rPr lang="en-US" sz="2400" dirty="0"/>
              <a:t>	5. Microcontroller (PIC18F4580)</a:t>
            </a:r>
          </a:p>
          <a:p>
            <a:pPr marL="0" indent="0">
              <a:lnSpc>
                <a:spcPct val="100000"/>
              </a:lnSpc>
              <a:buNone/>
            </a:pPr>
            <a:r>
              <a:rPr lang="en-US" sz="2400" dirty="0"/>
              <a:t>	6. RTC (Real Time Clock)</a:t>
            </a:r>
          </a:p>
        </p:txBody>
      </p:sp>
      <p:sp>
        <p:nvSpPr>
          <p:cNvPr id="5" name="TextBox 4">
            <a:extLst>
              <a:ext uri="{FF2B5EF4-FFF2-40B4-BE49-F238E27FC236}">
                <a16:creationId xmlns:a16="http://schemas.microsoft.com/office/drawing/2014/main" id="{706D84D5-A06F-1E55-A25C-42A6CD14F9B1}"/>
              </a:ext>
            </a:extLst>
          </p:cNvPr>
          <p:cNvSpPr txBox="1"/>
          <p:nvPr/>
        </p:nvSpPr>
        <p:spPr>
          <a:xfrm>
            <a:off x="7418437" y="2194560"/>
            <a:ext cx="4638369" cy="2853666"/>
          </a:xfrm>
          <a:prstGeom prst="rect">
            <a:avLst/>
          </a:prstGeom>
          <a:noFill/>
        </p:spPr>
        <p:txBody>
          <a:bodyPr wrap="square" rtlCol="0">
            <a:spAutoFit/>
          </a:bodyPr>
          <a:lstStyle/>
          <a:p>
            <a:pPr marL="285750" indent="-285750">
              <a:buFont typeface="Arial" panose="020B0604020202020204" pitchFamily="34" charset="0"/>
              <a:buChar char="•"/>
            </a:pPr>
            <a:r>
              <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rPr>
              <a:t>Software</a:t>
            </a:r>
          </a:p>
          <a:p>
            <a:pPr>
              <a:lnSpc>
                <a:spcPct val="150000"/>
              </a:lnSpc>
            </a:pPr>
            <a:r>
              <a:rPr lang="en-US" sz="2400" dirty="0"/>
              <a:t>	1. MPLAB X IDE v6.00</a:t>
            </a:r>
          </a:p>
          <a:p>
            <a:pPr>
              <a:lnSpc>
                <a:spcPct val="150000"/>
              </a:lnSpc>
            </a:pPr>
            <a:r>
              <a:rPr lang="en-US" sz="2400" dirty="0"/>
              <a:t>	2. MPLAB XC8 C Compiler</a:t>
            </a:r>
          </a:p>
          <a:p>
            <a:pPr>
              <a:lnSpc>
                <a:spcPct val="150000"/>
              </a:lnSpc>
            </a:pPr>
            <a:r>
              <a:rPr lang="en-US" sz="2400" dirty="0"/>
              <a:t>	3. Tera term</a:t>
            </a:r>
          </a:p>
          <a:p>
            <a:pPr>
              <a:lnSpc>
                <a:spcPct val="150000"/>
              </a:lnSpc>
            </a:pPr>
            <a:r>
              <a:rPr lang="en-US" sz="2400" dirty="0"/>
              <a:t>		</a:t>
            </a:r>
          </a:p>
        </p:txBody>
      </p:sp>
    </p:spTree>
    <p:extLst>
      <p:ext uri="{BB962C8B-B14F-4D97-AF65-F5344CB8AC3E}">
        <p14:creationId xmlns:p14="http://schemas.microsoft.com/office/powerpoint/2010/main" val="3516219858"/>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B24F-711B-32A6-3C31-1EFD87B26DCC}"/>
              </a:ext>
            </a:extLst>
          </p:cNvPr>
          <p:cNvSpPr>
            <a:spLocks noGrp="1"/>
          </p:cNvSpPr>
          <p:nvPr>
            <p:ph type="title"/>
          </p:nvPr>
        </p:nvSpPr>
        <p:spPr>
          <a:xfrm>
            <a:off x="2902974" y="771747"/>
            <a:ext cx="8610600" cy="1293028"/>
          </a:xfrm>
        </p:spPr>
        <p:txBody>
          <a:bodyPr/>
          <a:lstStyle/>
          <a:p>
            <a:pPr algn="just"/>
            <a:r>
              <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rPr>
              <a:t>	methodology					</a:t>
            </a:r>
            <a:endParaRPr lang="en-US" b="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EB5770-8772-0827-6835-6B804BD275A4}"/>
              </a:ext>
            </a:extLst>
          </p:cNvPr>
          <p:cNvSpPr>
            <a:spLocks noGrp="1"/>
          </p:cNvSpPr>
          <p:nvPr>
            <p:ph idx="1"/>
          </p:nvPr>
        </p:nvSpPr>
        <p:spPr>
          <a:xfrm>
            <a:off x="442453" y="1801847"/>
            <a:ext cx="6629398" cy="4480966"/>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Here are the requirements of the project.</a:t>
            </a:r>
          </a:p>
          <a:p>
            <a:pPr marL="0" indent="0" algn="just">
              <a:buNone/>
            </a:pPr>
            <a:endParaRPr lang="en-US" dirty="0"/>
          </a:p>
          <a:p>
            <a:pPr marL="0" indent="0" algn="just">
              <a:buNone/>
            </a:pPr>
            <a:r>
              <a:rPr lang="en-US" sz="2400" b="1" i="1" u="sng" dirty="0">
                <a:solidFill>
                  <a:schemeClr val="accent3">
                    <a:lumMod val="60000"/>
                    <a:lumOff val="40000"/>
                  </a:schemeClr>
                </a:solidFill>
              </a:rPr>
              <a:t>Default Screen :</a:t>
            </a:r>
          </a:p>
          <a:p>
            <a:pPr marL="0" indent="0" algn="just">
              <a:buNone/>
            </a:pPr>
            <a:r>
              <a:rPr lang="en-US" dirty="0"/>
              <a:t>		</a:t>
            </a:r>
            <a:r>
              <a:rPr lang="en-US" sz="2400" dirty="0">
                <a:latin typeface="Times New Roman" panose="02020603050405020304" pitchFamily="18" charset="0"/>
                <a:cs typeface="Times New Roman" panose="02020603050405020304" pitchFamily="18" charset="0"/>
              </a:rPr>
              <a:t>When the system is in Operation Mode, it would act like a dashboard which would show the current time, speed of vehicle(depending upon gear position speed will vary) and the latest occurred event.</a:t>
            </a:r>
          </a:p>
          <a:p>
            <a:pPr marL="0" indent="0" algn="just">
              <a:buNone/>
            </a:pPr>
            <a:endParaRPr lang="en-US" sz="2400" dirty="0">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Gears – GR, GN, G1, G2, G3, G4, G5).</a:t>
            </a:r>
          </a:p>
          <a:p>
            <a:pPr marL="457200" lvl="0" indent="-342900" algn="l" rtl="0">
              <a:lnSpc>
                <a:spcPct val="150000"/>
              </a:lnSpc>
              <a:spcBef>
                <a:spcPts val="0"/>
              </a:spcBef>
              <a:spcAft>
                <a:spcPts val="0"/>
              </a:spcAft>
              <a:buSzPts val="1800"/>
              <a:buChar char="●"/>
            </a:pPr>
            <a:r>
              <a:rPr lang="en-US" sz="2400" dirty="0">
                <a:latin typeface="Times New Roman" panose="02020603050405020304" pitchFamily="18" charset="0"/>
                <a:cs typeface="Times New Roman" panose="02020603050405020304" pitchFamily="18" charset="0"/>
              </a:rPr>
              <a:t>Collision key used for Collision event(C_).</a:t>
            </a:r>
          </a:p>
          <a:p>
            <a:pPr marL="0" indent="0" algn="just">
              <a:buNone/>
            </a:pPr>
            <a:endParaRPr lang="en-US" dirty="0"/>
          </a:p>
        </p:txBody>
      </p:sp>
      <p:pic>
        <p:nvPicPr>
          <p:cNvPr id="6" name="Picture 5">
            <a:extLst>
              <a:ext uri="{FF2B5EF4-FFF2-40B4-BE49-F238E27FC236}">
                <a16:creationId xmlns:a16="http://schemas.microsoft.com/office/drawing/2014/main" id="{5C4B7C51-6E73-4579-57E9-923A4E75196B}"/>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rcRect l="17784" t="2627" r="15286" b="6054"/>
          <a:stretch/>
        </p:blipFill>
        <p:spPr>
          <a:xfrm rot="5400000">
            <a:off x="8727359" y="1707129"/>
            <a:ext cx="1976280" cy="450563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812530429"/>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EB6B-EEF9-76F8-707F-D86E37691240}"/>
              </a:ext>
            </a:extLst>
          </p:cNvPr>
          <p:cNvSpPr>
            <a:spLocks noGrp="1"/>
          </p:cNvSpPr>
          <p:nvPr>
            <p:ph type="title"/>
          </p:nvPr>
        </p:nvSpPr>
        <p:spPr>
          <a:xfrm>
            <a:off x="2895600" y="764373"/>
            <a:ext cx="6440501" cy="1210424"/>
          </a:xfrm>
        </p:spPr>
        <p:txBody>
          <a:bodyPr/>
          <a:lstStyle/>
          <a:p>
            <a:r>
              <a:rPr lang="en-US" sz="4000" u="sng" cap="none" dirty="0">
                <a:solidFill>
                  <a:schemeClr val="accent3">
                    <a:lumMod val="60000"/>
                    <a:lumOff val="40000"/>
                  </a:schemeClr>
                </a:solidFill>
                <a:latin typeface="Times New Roman" panose="02020603050405020304" pitchFamily="18" charset="0"/>
                <a:cs typeface="Times New Roman" panose="02020603050405020304" pitchFamily="18" charset="0"/>
              </a:rPr>
              <a:t>Login Screen</a:t>
            </a:r>
            <a:r>
              <a:rPr lang="en-US" sz="4000" cap="none" dirty="0">
                <a:solidFill>
                  <a:schemeClr val="accent3">
                    <a:lumMod val="60000"/>
                    <a:lumOff val="40000"/>
                  </a:schemeClr>
                </a:solidFill>
                <a:latin typeface="Times New Roman" panose="02020603050405020304" pitchFamily="18" charset="0"/>
                <a:cs typeface="Times New Roman" panose="02020603050405020304" pitchFamily="18" charset="0"/>
              </a:rPr>
              <a:t>			</a:t>
            </a:r>
            <a:endParaRPr lang="en-US" cap="none"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16BD83-E34B-2F5B-BC85-162D129359CE}"/>
              </a:ext>
            </a:extLst>
          </p:cNvPr>
          <p:cNvSpPr>
            <a:spLocks noGrp="1"/>
          </p:cNvSpPr>
          <p:nvPr>
            <p:ph idx="1"/>
          </p:nvPr>
        </p:nvSpPr>
        <p:spPr>
          <a:xfrm>
            <a:off x="361336" y="2194559"/>
            <a:ext cx="6835878" cy="4316853"/>
          </a:xfrm>
        </p:spPr>
        <p:txBody>
          <a:bodyPr>
            <a:normAutofit lnSpcReduction="10000"/>
          </a:bodyPr>
          <a:lstStyle/>
          <a:p>
            <a:pPr marL="0" indent="0" algn="just">
              <a:buNone/>
            </a:pPr>
            <a:r>
              <a:rPr lang="en-US" sz="2800" dirty="0">
                <a:latin typeface="Times New Roman" panose="02020603050405020304" pitchFamily="18" charset="0"/>
                <a:cs typeface="Times New Roman" panose="02020603050405020304" pitchFamily="18" charset="0"/>
              </a:rPr>
              <a:t>• On press of the UP or DOWN (User Keys) keys the system should prompt for password.</a:t>
            </a:r>
          </a:p>
          <a:p>
            <a:pPr marL="0" indent="0" algn="just">
              <a:buNone/>
            </a:pPr>
            <a:r>
              <a:rPr lang="en-US" sz="2800" dirty="0">
                <a:latin typeface="Times New Roman" panose="02020603050405020304" pitchFamily="18" charset="0"/>
                <a:cs typeface="Times New Roman" panose="02020603050405020304" pitchFamily="18" charset="0"/>
              </a:rPr>
              <a:t>• The password would be the combination of 4 presses (User Keys).</a:t>
            </a:r>
          </a:p>
          <a:p>
            <a:pPr marL="0" indent="0" algn="just">
              <a:buNone/>
            </a:pPr>
            <a:r>
              <a:rPr lang="en-US" sz="2800" dirty="0">
                <a:latin typeface="Times New Roman" panose="02020603050405020304" pitchFamily="18" charset="0"/>
                <a:cs typeface="Times New Roman" panose="02020603050405020304" pitchFamily="18" charset="0"/>
              </a:rPr>
              <a:t>• Each press should be denoted by a ‘*’ symbol.</a:t>
            </a:r>
          </a:p>
          <a:p>
            <a:pPr marL="0" indent="0" algn="just">
              <a:buNone/>
            </a:pPr>
            <a:r>
              <a:rPr lang="en-US" sz="2800" dirty="0">
                <a:latin typeface="Times New Roman" panose="02020603050405020304" pitchFamily="18" charset="0"/>
                <a:cs typeface="Times New Roman" panose="02020603050405020304" pitchFamily="18" charset="0"/>
              </a:rPr>
              <a:t>• Every wrong entry would, re-prompt for password (Max 3 times for every 1 minute)</a:t>
            </a:r>
          </a:p>
          <a:p>
            <a:pPr marL="0" indent="0" algn="just">
              <a:buNone/>
            </a:pPr>
            <a:r>
              <a:rPr lang="en-US" sz="2800" dirty="0">
                <a:latin typeface="Times New Roman" panose="02020603050405020304" pitchFamily="18" charset="0"/>
                <a:cs typeface="Times New Roman" panose="02020603050405020304" pitchFamily="18" charset="0"/>
              </a:rPr>
              <a:t>• Incomplete key press (pause of 5 seconds) would lead to Default Screen.</a:t>
            </a:r>
          </a:p>
        </p:txBody>
      </p:sp>
      <p:pic>
        <p:nvPicPr>
          <p:cNvPr id="5" name="Picture 4">
            <a:extLst>
              <a:ext uri="{FF2B5EF4-FFF2-40B4-BE49-F238E27FC236}">
                <a16:creationId xmlns:a16="http://schemas.microsoft.com/office/drawing/2014/main" id="{34467941-5631-5901-F0A6-B4B0D1E59F1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3299" t="712" r="25526" b="3510"/>
          <a:stretch/>
        </p:blipFill>
        <p:spPr>
          <a:xfrm rot="5400000">
            <a:off x="8839739" y="1710382"/>
            <a:ext cx="1887794" cy="445785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407157940"/>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BE76-1EFE-7AED-61AE-FEFD844AC11B}"/>
              </a:ext>
            </a:extLst>
          </p:cNvPr>
          <p:cNvSpPr>
            <a:spLocks noGrp="1"/>
          </p:cNvSpPr>
          <p:nvPr>
            <p:ph type="title"/>
          </p:nvPr>
        </p:nvSpPr>
        <p:spPr>
          <a:xfrm>
            <a:off x="2449461" y="633431"/>
            <a:ext cx="8610600" cy="1293028"/>
          </a:xfrm>
        </p:spPr>
        <p:txBody>
          <a:bodyPr/>
          <a:lstStyle/>
          <a:p>
            <a:r>
              <a:rPr lang="en-US" b="1" cap="none" dirty="0">
                <a:solidFill>
                  <a:schemeClr val="accent3">
                    <a:lumMod val="60000"/>
                    <a:lumOff val="40000"/>
                  </a:schemeClr>
                </a:solidFill>
                <a:latin typeface="Times New Roman" panose="02020603050405020304" pitchFamily="18" charset="0"/>
                <a:cs typeface="Times New Roman" panose="02020603050405020304" pitchFamily="18" charset="0"/>
              </a:rPr>
              <a:t>Main Menu		</a:t>
            </a:r>
            <a:r>
              <a:rPr lang="en-US" b="1" i="1" cap="none" dirty="0">
                <a:solidFill>
                  <a:schemeClr val="accent3">
                    <a:lumMod val="60000"/>
                    <a:lumOff val="40000"/>
                  </a:schemeClr>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AE8DCCFB-AE84-465D-D8F5-7EAFD6A525A5}"/>
              </a:ext>
            </a:extLst>
          </p:cNvPr>
          <p:cNvSpPr>
            <a:spLocks noGrp="1"/>
          </p:cNvSpPr>
          <p:nvPr>
            <p:ph idx="1"/>
          </p:nvPr>
        </p:nvSpPr>
        <p:spPr>
          <a:xfrm>
            <a:off x="516194" y="1769806"/>
            <a:ext cx="6238567" cy="4970207"/>
          </a:xfrm>
        </p:spPr>
        <p:txBody>
          <a:bodyPr>
            <a:normAutofit fontScale="92500"/>
          </a:bodyPr>
          <a:lstStyle/>
          <a:p>
            <a:pPr marL="0" indent="0" algn="just">
              <a:buNone/>
            </a:pPr>
            <a:r>
              <a:rPr lang="en-US" sz="2800" dirty="0">
                <a:latin typeface="Times New Roman" panose="02020603050405020304" pitchFamily="18" charset="0"/>
                <a:cs typeface="Times New Roman" panose="02020603050405020304" pitchFamily="18" charset="0"/>
              </a:rPr>
              <a:t>• The main menu should contain 5 option</a:t>
            </a:r>
          </a:p>
          <a:p>
            <a:pPr marL="0" indent="0" algn="just">
              <a:buNone/>
            </a:pPr>
            <a:r>
              <a:rPr lang="en-US" sz="2800" dirty="0">
                <a:latin typeface="Times New Roman" panose="02020603050405020304" pitchFamily="18" charset="0"/>
                <a:cs typeface="Times New Roman" panose="02020603050405020304" pitchFamily="18" charset="0"/>
              </a:rPr>
              <a:t>	• View Log</a:t>
            </a:r>
          </a:p>
          <a:p>
            <a:pPr lvl="2" algn="just"/>
            <a:r>
              <a:rPr lang="en-US" sz="2400" dirty="0">
                <a:latin typeface="Times New Roman" panose="02020603050405020304" pitchFamily="18" charset="0"/>
                <a:cs typeface="Times New Roman" panose="02020603050405020304" pitchFamily="18" charset="0"/>
              </a:rPr>
              <a:t>Clear Log</a:t>
            </a:r>
          </a:p>
          <a:p>
            <a:pPr lvl="2" algn="just"/>
            <a:r>
              <a:rPr lang="en-US" sz="2400" dirty="0">
                <a:latin typeface="Times New Roman" panose="02020603050405020304" pitchFamily="18" charset="0"/>
                <a:cs typeface="Times New Roman" panose="02020603050405020304" pitchFamily="18" charset="0"/>
              </a:rPr>
              <a:t>Download Log</a:t>
            </a:r>
          </a:p>
          <a:p>
            <a:pPr lvl="2" algn="just"/>
            <a:r>
              <a:rPr lang="en-US" sz="2400" dirty="0">
                <a:latin typeface="Times New Roman" panose="02020603050405020304" pitchFamily="18" charset="0"/>
                <a:cs typeface="Times New Roman" panose="02020603050405020304" pitchFamily="18" charset="0"/>
              </a:rPr>
              <a:t>Set Time</a:t>
            </a:r>
          </a:p>
          <a:p>
            <a:pPr lvl="2" algn="just"/>
            <a:r>
              <a:rPr lang="en-US" sz="2400" dirty="0">
                <a:latin typeface="Times New Roman" panose="02020603050405020304" pitchFamily="18" charset="0"/>
                <a:cs typeface="Times New Roman" panose="02020603050405020304" pitchFamily="18" charset="0"/>
              </a:rPr>
              <a:t>Change Password</a:t>
            </a:r>
          </a:p>
          <a:p>
            <a:pPr lvl="2" algn="just"/>
            <a:endParaRPr lang="en-US" sz="24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The UP/DOWN keys are used to navigate</a:t>
            </a:r>
          </a:p>
          <a:p>
            <a:pPr algn="just"/>
            <a:r>
              <a:rPr lang="en-US" sz="2800" dirty="0">
                <a:latin typeface="Times New Roman" panose="02020603050405020304" pitchFamily="18" charset="0"/>
                <a:cs typeface="Times New Roman" panose="02020603050405020304" pitchFamily="18" charset="0"/>
              </a:rPr>
              <a:t>A long press of UP Key should enter the selected menu</a:t>
            </a:r>
          </a:p>
          <a:p>
            <a:pPr marL="0" indent="0" algn="just">
              <a:buNone/>
            </a:pPr>
            <a:r>
              <a:rPr lang="en-US" sz="2800" dirty="0">
                <a:latin typeface="Times New Roman" panose="02020603050405020304" pitchFamily="18" charset="0"/>
                <a:cs typeface="Times New Roman" panose="02020603050405020304" pitchFamily="18" charset="0"/>
              </a:rPr>
              <a:t>• A long press of DOWN Key should log out.</a:t>
            </a:r>
          </a:p>
        </p:txBody>
      </p:sp>
      <p:pic>
        <p:nvPicPr>
          <p:cNvPr id="5" name="Picture 4">
            <a:extLst>
              <a:ext uri="{FF2B5EF4-FFF2-40B4-BE49-F238E27FC236}">
                <a16:creationId xmlns:a16="http://schemas.microsoft.com/office/drawing/2014/main" id="{39AC0A91-F07A-8D68-25A9-CB7FE52FB3A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22944" t="4916" r="3620" b="3588"/>
          <a:stretch/>
        </p:blipFill>
        <p:spPr>
          <a:xfrm rot="5400000">
            <a:off x="8837041" y="1032087"/>
            <a:ext cx="1643845" cy="36944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9AFBADCA-96A2-B0AB-0C7F-287A27577E62}"/>
              </a:ext>
            </a:extLst>
          </p:cNvPr>
          <p:cNvPicPr>
            <a:picLocks noChangeAspect="1"/>
          </p:cNvPicPr>
          <p:nvPr/>
        </p:nvPicPr>
        <p:blipFill rotWithShape="1">
          <a:blip r:embed="rId4">
            <a:extLst>
              <a:ext uri="{28A0092B-C50C-407E-A947-70E740481C1C}">
                <a14:useLocalDpi xmlns:a14="http://schemas.microsoft.com/office/drawing/2010/main" val="0"/>
              </a:ext>
            </a:extLst>
          </a:blip>
          <a:srcRect l="15734" t="7414" r="10345" b="5056"/>
          <a:stretch/>
        </p:blipFill>
        <p:spPr>
          <a:xfrm rot="5400000">
            <a:off x="8780095" y="3269081"/>
            <a:ext cx="1757737" cy="36944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38006188"/>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BB46-CA6D-EF8C-9E5A-00B9FC45D685}"/>
              </a:ext>
            </a:extLst>
          </p:cNvPr>
          <p:cNvSpPr>
            <a:spLocks noGrp="1"/>
          </p:cNvSpPr>
          <p:nvPr>
            <p:ph type="title"/>
          </p:nvPr>
        </p:nvSpPr>
        <p:spPr>
          <a:xfrm>
            <a:off x="2703871" y="647962"/>
            <a:ext cx="8610600" cy="1293028"/>
          </a:xfrm>
        </p:spPr>
        <p:txBody>
          <a:bodyPr/>
          <a:lstStyle/>
          <a:p>
            <a:r>
              <a:rPr lang="en-US" b="1" cap="none" dirty="0">
                <a:solidFill>
                  <a:schemeClr val="accent3">
                    <a:lumMod val="60000"/>
                    <a:lumOff val="40000"/>
                  </a:schemeClr>
                </a:solidFill>
                <a:effectLst/>
                <a:latin typeface="Times New Roman" panose="02020603050405020304" pitchFamily="18" charset="0"/>
                <a:cs typeface="Times New Roman" panose="02020603050405020304" pitchFamily="18" charset="0"/>
              </a:rPr>
              <a:t>View Log :		</a:t>
            </a:r>
            <a:r>
              <a:rPr lang="en-US" b="1" i="1" cap="none" dirty="0">
                <a:solidFill>
                  <a:schemeClr val="accent3">
                    <a:lumMod val="60000"/>
                    <a:lumOff val="40000"/>
                  </a:schemeClr>
                </a:solidFill>
                <a:effectLst/>
                <a:latin typeface="Times New Roman" panose="02020603050405020304" pitchFamily="18" charset="0"/>
                <a:cs typeface="Times New Roman" panose="02020603050405020304" pitchFamily="18" charset="0"/>
              </a:rPr>
              <a:t>				</a:t>
            </a:r>
            <a:endParaRPr lang="en-US" b="1" i="1" cap="none"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82908B-AB99-6B34-C21B-8A149C3F066F}"/>
              </a:ext>
            </a:extLst>
          </p:cNvPr>
          <p:cNvSpPr>
            <a:spLocks noGrp="1"/>
          </p:cNvSpPr>
          <p:nvPr>
            <p:ph idx="1"/>
          </p:nvPr>
        </p:nvSpPr>
        <p:spPr>
          <a:xfrm>
            <a:off x="464574" y="2057401"/>
            <a:ext cx="7079226" cy="4503630"/>
          </a:xfrm>
        </p:spPr>
        <p:txBody>
          <a:bodyPr>
            <a:normAutofit lnSpcReduction="10000"/>
          </a:bodyPr>
          <a:lstStyle/>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Should display all the events captured with log  index starting from 0, like "EVENT NUMBER" "EVENT SIGNATURE" "EVENT TIME" "SPEED AT THE EVENT “.</a:t>
            </a:r>
          </a:p>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The UP and DOWN key will be used to scroll the entries.</a:t>
            </a:r>
          </a:p>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Rollover on reaching the max log entries.</a:t>
            </a:r>
          </a:p>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The system should be live (capture events occurred) even while changing PSW or clear the log .</a:t>
            </a:r>
          </a:p>
          <a:p>
            <a:pPr marL="0" indent="0" algn="just">
              <a:lnSpc>
                <a:spcPct val="100000"/>
              </a:lnSpc>
              <a:buNone/>
            </a:pPr>
            <a:r>
              <a:rPr lang="en-US" sz="2400" b="0" i="0" dirty="0">
                <a:effectLst/>
                <a:latin typeface="Times New Roman" panose="02020603050405020304" pitchFamily="18" charset="0"/>
                <a:cs typeface="Times New Roman" panose="02020603050405020304" pitchFamily="18" charset="0"/>
              </a:rPr>
              <a:t>• A long press of UP Key should take you back to main menu.</a:t>
            </a: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FDB9152-BB6A-5055-4BFF-44E69D5DC56C}"/>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8300" t="12737" r="6907" b="50052"/>
          <a:stretch/>
        </p:blipFill>
        <p:spPr>
          <a:xfrm>
            <a:off x="8014584" y="2087697"/>
            <a:ext cx="3105700" cy="1341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7C981677-620A-1DC9-C5A6-139C34D71620}"/>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4858" t="19729" r="14982" b="43308"/>
          <a:stretch/>
        </p:blipFill>
        <p:spPr>
          <a:xfrm>
            <a:off x="8029913" y="5273270"/>
            <a:ext cx="3105701" cy="12877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81522D91-1291-ED96-BA07-CFB55B3BA76E}"/>
              </a:ext>
            </a:extLst>
          </p:cNvPr>
          <p:cNvPicPr>
            <a:picLocks noChangeAspect="1"/>
          </p:cNvPicPr>
          <p:nvPr/>
        </p:nvPicPr>
        <p:blipFill rotWithShape="1">
          <a:blip r:embed="rId6">
            <a:extLst>
              <a:ext uri="{28A0092B-C50C-407E-A947-70E740481C1C}">
                <a14:useLocalDpi xmlns:a14="http://schemas.microsoft.com/office/drawing/2010/main" val="0"/>
              </a:ext>
            </a:extLst>
          </a:blip>
          <a:srcRect l="14233" t="54574" r="27193" b="5875"/>
          <a:stretch/>
        </p:blipFill>
        <p:spPr>
          <a:xfrm>
            <a:off x="8023122" y="3661823"/>
            <a:ext cx="3105701" cy="13786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156519"/>
      </p:ext>
    </p:extLst>
  </p:cSld>
  <p:clrMapOvr>
    <a:masterClrMapping/>
  </p:clrMapOvr>
  <mc:AlternateContent xmlns:mc="http://schemas.openxmlformats.org/markup-compatibility/2006" xmlns:p14="http://schemas.microsoft.com/office/powerpoint/2010/main">
    <mc:Choice Requires="p14">
      <p:transition spd="slow" p14:dur="2000" advTm="47298"/>
    </mc:Choice>
    <mc:Fallback xmlns="">
      <p:transition spd="slow" advTm="47298"/>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508</TotalTime>
  <Words>917</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 Antiqua</vt:lpstr>
      <vt:lpstr>Century Gothic</vt:lpstr>
      <vt:lpstr>Times New Roman</vt:lpstr>
      <vt:lpstr>Wingdings</vt:lpstr>
      <vt:lpstr>Vapor Trail</vt:lpstr>
      <vt:lpstr>CAR BLACK BOX</vt:lpstr>
      <vt:lpstr>    CONTENTS           </vt:lpstr>
      <vt:lpstr>Introduction      </vt:lpstr>
      <vt:lpstr>Need Of CAR BLACK BOX       </vt:lpstr>
      <vt:lpstr>Requirements     </vt:lpstr>
      <vt:lpstr> methodology     </vt:lpstr>
      <vt:lpstr>Login Screen   </vt:lpstr>
      <vt:lpstr>Main Menu     </vt:lpstr>
      <vt:lpstr>View Log :      </vt:lpstr>
      <vt:lpstr>Download Log :    </vt:lpstr>
      <vt:lpstr>Set Time :  </vt:lpstr>
      <vt:lpstr>Change Password :         </vt:lpstr>
      <vt:lpstr>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BLACK BOX</dc:title>
  <dc:creator>SANTOSH SUNAGAD</dc:creator>
  <cp:lastModifiedBy>SANTOSH SUNAGAD</cp:lastModifiedBy>
  <cp:revision>121</cp:revision>
  <dcterms:created xsi:type="dcterms:W3CDTF">2024-03-04T14:36:12Z</dcterms:created>
  <dcterms:modified xsi:type="dcterms:W3CDTF">2024-03-05T14:13:22Z</dcterms:modified>
</cp:coreProperties>
</file>