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9/9/2019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9/9/2019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9/9/2019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9/9/2019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9/9/2019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9/9/2019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9/9/2019</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9/9/2019</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9/9/2019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9/9/2019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9/9/2019</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9/9/2019</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80DE17-7084-473C-B848-CFBC7442AFC2}"/>
              </a:ext>
            </a:extLst>
          </p:cNvPr>
          <p:cNvSpPr>
            <a:spLocks noGrp="1"/>
          </p:cNvSpPr>
          <p:nvPr>
            <p:ph type="ctrTitle"/>
          </p:nvPr>
        </p:nvSpPr>
        <p:spPr/>
        <p:txBody>
          <a:bodyPr/>
          <a:lstStyle/>
          <a:p>
            <a:r>
              <a:rPr lang="en-US" b="1" dirty="0"/>
              <a:t>The battle of </a:t>
            </a:r>
            <a:r>
              <a:rPr lang="en-US" dirty="0"/>
              <a:t/>
            </a:r>
            <a:br>
              <a:rPr lang="en-US" dirty="0"/>
            </a:br>
            <a:r>
              <a:rPr lang="en-US" b="1" dirty="0"/>
              <a:t>the neighborhoods</a:t>
            </a:r>
            <a:r>
              <a:rPr lang="en-US" dirty="0"/>
              <a:t/>
            </a:r>
            <a:br>
              <a:rPr lang="en-US" dirty="0"/>
            </a:br>
            <a:endParaRPr lang="en-US" dirty="0"/>
          </a:p>
        </p:txBody>
      </p:sp>
      <p:sp>
        <p:nvSpPr>
          <p:cNvPr id="3" name="Subtitle 2">
            <a:extLst>
              <a:ext uri="{FF2B5EF4-FFF2-40B4-BE49-F238E27FC236}">
                <a16:creationId xmlns:a16="http://schemas.microsoft.com/office/drawing/2014/main" xmlns="" id="{B5E3C499-E0A2-41F2-9ED9-D96BACF8ABB3}"/>
              </a:ext>
            </a:extLst>
          </p:cNvPr>
          <p:cNvSpPr>
            <a:spLocks noGrp="1"/>
          </p:cNvSpPr>
          <p:nvPr>
            <p:ph type="subTitle" idx="1"/>
          </p:nvPr>
        </p:nvSpPr>
        <p:spPr/>
        <p:txBody>
          <a:bodyPr/>
          <a:lstStyle/>
          <a:p>
            <a:r>
              <a:rPr lang="en-US" b="1" dirty="0"/>
              <a:t>Finding best socio-economically suitable   location for living in Jersey City,  US.</a:t>
            </a:r>
            <a:endParaRPr lang="en-US" dirty="0"/>
          </a:p>
        </p:txBody>
      </p:sp>
    </p:spTree>
    <p:extLst>
      <p:ext uri="{BB962C8B-B14F-4D97-AF65-F5344CB8AC3E}">
        <p14:creationId xmlns:p14="http://schemas.microsoft.com/office/powerpoint/2010/main" val="2181019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3259E1-28AD-4048-AC0A-BF8AE19AB9AD}"/>
              </a:ext>
            </a:extLst>
          </p:cNvPr>
          <p:cNvSpPr>
            <a:spLocks noGrp="1"/>
          </p:cNvSpPr>
          <p:nvPr>
            <p:ph type="title"/>
          </p:nvPr>
        </p:nvSpPr>
        <p:spPr/>
        <p:txBody>
          <a:bodyPr/>
          <a:lstStyle/>
          <a:p>
            <a:r>
              <a:rPr lang="en-US" b="1" dirty="0"/>
              <a:t>Business Problem</a:t>
            </a:r>
            <a:br>
              <a:rPr lang="en-US" b="1" dirty="0"/>
            </a:br>
            <a:endParaRPr lang="en-US" dirty="0"/>
          </a:p>
        </p:txBody>
      </p:sp>
      <p:sp>
        <p:nvSpPr>
          <p:cNvPr id="3" name="Content Placeholder 2">
            <a:extLst>
              <a:ext uri="{FF2B5EF4-FFF2-40B4-BE49-F238E27FC236}">
                <a16:creationId xmlns:a16="http://schemas.microsoft.com/office/drawing/2014/main" xmlns="" id="{E6773C9E-7318-41A8-89AD-CC2E8E1EFB13}"/>
              </a:ext>
            </a:extLst>
          </p:cNvPr>
          <p:cNvSpPr>
            <a:spLocks noGrp="1"/>
          </p:cNvSpPr>
          <p:nvPr>
            <p:ph idx="1"/>
          </p:nvPr>
        </p:nvSpPr>
        <p:spPr/>
        <p:txBody>
          <a:bodyPr/>
          <a:lstStyle/>
          <a:p>
            <a:r>
              <a:rPr lang="en-US" dirty="0"/>
              <a:t>Jersey City is the latest alternative to New York City’s sweltering real estate market</a:t>
            </a:r>
          </a:p>
          <a:p>
            <a:r>
              <a:rPr lang="en-US" dirty="0"/>
              <a:t>Rental websites do not </a:t>
            </a:r>
            <a:r>
              <a:rPr lang="en-US" dirty="0" smtClean="0"/>
              <a:t>provide holistic </a:t>
            </a:r>
            <a:r>
              <a:rPr lang="en-US" dirty="0"/>
              <a:t>snapshot of competitive difference between neighborhoods </a:t>
            </a:r>
          </a:p>
          <a:p>
            <a:r>
              <a:rPr lang="en-US" dirty="0"/>
              <a:t>Rental websites </a:t>
            </a:r>
            <a:r>
              <a:rPr lang="en-US" dirty="0" smtClean="0"/>
              <a:t>data </a:t>
            </a:r>
            <a:r>
              <a:rPr lang="en-US" dirty="0"/>
              <a:t>is motivated to sell apartment</a:t>
            </a:r>
          </a:p>
          <a:p>
            <a:r>
              <a:rPr lang="en-US" dirty="0"/>
              <a:t>Visiting several websites and venue APP and crunching information is overwhelming and take lot of time</a:t>
            </a:r>
          </a:p>
          <a:p>
            <a:r>
              <a:rPr lang="en-US" dirty="0"/>
              <a:t>Data </a:t>
            </a:r>
            <a:r>
              <a:rPr lang="en-US" dirty="0" smtClean="0"/>
              <a:t>Science </a:t>
            </a:r>
            <a:r>
              <a:rPr lang="en-US" dirty="0"/>
              <a:t>provide deep insight into massive and complex data</a:t>
            </a:r>
          </a:p>
          <a:p>
            <a:r>
              <a:rPr lang="en-US" dirty="0"/>
              <a:t>Use data science to finds neighborhoods with similar characteristics in terms of socio-economic indicator and venues</a:t>
            </a:r>
            <a:r>
              <a:rPr lang="en-US" b="1" dirty="0"/>
              <a:t/>
            </a:r>
            <a:br>
              <a:rPr lang="en-US" b="1" dirty="0"/>
            </a:br>
            <a:endParaRPr lang="en-US" dirty="0"/>
          </a:p>
        </p:txBody>
      </p:sp>
    </p:spTree>
    <p:extLst>
      <p:ext uri="{BB962C8B-B14F-4D97-AF65-F5344CB8AC3E}">
        <p14:creationId xmlns:p14="http://schemas.microsoft.com/office/powerpoint/2010/main" val="3154065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91D1CD-C857-4D27-BC8A-E4A401497396}"/>
              </a:ext>
            </a:extLst>
          </p:cNvPr>
          <p:cNvSpPr>
            <a:spLocks noGrp="1"/>
          </p:cNvSpPr>
          <p:nvPr>
            <p:ph type="title"/>
          </p:nvPr>
        </p:nvSpPr>
        <p:spPr/>
        <p:txBody>
          <a:bodyPr/>
          <a:lstStyle/>
          <a:p>
            <a:r>
              <a:rPr lang="en-US" b="1" dirty="0"/>
              <a:t>Target Audience </a:t>
            </a:r>
            <a:br>
              <a:rPr lang="en-US" b="1" dirty="0"/>
            </a:br>
            <a:endParaRPr lang="en-US" dirty="0"/>
          </a:p>
        </p:txBody>
      </p:sp>
      <p:sp>
        <p:nvSpPr>
          <p:cNvPr id="3" name="Content Placeholder 2">
            <a:extLst>
              <a:ext uri="{FF2B5EF4-FFF2-40B4-BE49-F238E27FC236}">
                <a16:creationId xmlns:a16="http://schemas.microsoft.com/office/drawing/2014/main" xmlns="" id="{2A59DE84-D0F7-4EE5-A3D0-EC771F8563EE}"/>
              </a:ext>
            </a:extLst>
          </p:cNvPr>
          <p:cNvSpPr>
            <a:spLocks noGrp="1"/>
          </p:cNvSpPr>
          <p:nvPr>
            <p:ph idx="1"/>
          </p:nvPr>
        </p:nvSpPr>
        <p:spPr/>
        <p:txBody>
          <a:bodyPr/>
          <a:lstStyle/>
          <a:p>
            <a:r>
              <a:rPr lang="en-US" dirty="0"/>
              <a:t>New immigrants moving to NYC for job </a:t>
            </a:r>
          </a:p>
          <a:p>
            <a:r>
              <a:rPr lang="en-US" dirty="0"/>
              <a:t>Students coming for study in NYC or Jersey City colleges </a:t>
            </a:r>
          </a:p>
          <a:p>
            <a:r>
              <a:rPr lang="en-US" dirty="0"/>
              <a:t>Local want to move to better neighborhood in the city </a:t>
            </a:r>
          </a:p>
          <a:p>
            <a:r>
              <a:rPr lang="en-US" dirty="0" smtClean="0"/>
              <a:t>Resident </a:t>
            </a:r>
            <a:r>
              <a:rPr lang="en-US" dirty="0"/>
              <a:t>of NYC looking for cheaper areas for longer stays.</a:t>
            </a:r>
          </a:p>
          <a:p>
            <a:r>
              <a:rPr lang="en-US" dirty="0"/>
              <a:t>Real Estate Investor who want to invest in potential growing areas and gain from rising rental prices. </a:t>
            </a:r>
          </a:p>
        </p:txBody>
      </p:sp>
    </p:spTree>
    <p:extLst>
      <p:ext uri="{BB962C8B-B14F-4D97-AF65-F5344CB8AC3E}">
        <p14:creationId xmlns:p14="http://schemas.microsoft.com/office/powerpoint/2010/main" val="3839643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6C71FC-6043-4C10-9AEB-8974FA99BCED}"/>
              </a:ext>
            </a:extLst>
          </p:cNvPr>
          <p:cNvSpPr>
            <a:spLocks noGrp="1"/>
          </p:cNvSpPr>
          <p:nvPr>
            <p:ph type="title"/>
          </p:nvPr>
        </p:nvSpPr>
        <p:spPr/>
        <p:txBody>
          <a:bodyPr/>
          <a:lstStyle/>
          <a:p>
            <a:r>
              <a:rPr lang="en-US" dirty="0"/>
              <a:t>Data Source</a:t>
            </a:r>
          </a:p>
        </p:txBody>
      </p:sp>
      <p:sp>
        <p:nvSpPr>
          <p:cNvPr id="3" name="Content Placeholder 2">
            <a:extLst>
              <a:ext uri="{FF2B5EF4-FFF2-40B4-BE49-F238E27FC236}">
                <a16:creationId xmlns:a16="http://schemas.microsoft.com/office/drawing/2014/main" xmlns="" id="{84767785-C935-4E4B-920B-2482F5C278EE}"/>
              </a:ext>
            </a:extLst>
          </p:cNvPr>
          <p:cNvSpPr>
            <a:spLocks noGrp="1"/>
          </p:cNvSpPr>
          <p:nvPr>
            <p:ph idx="1"/>
          </p:nvPr>
        </p:nvSpPr>
        <p:spPr/>
        <p:txBody>
          <a:bodyPr/>
          <a:lstStyle/>
          <a:p>
            <a:pPr marL="0" indent="0">
              <a:buNone/>
            </a:pPr>
            <a:r>
              <a:rPr lang="en-US" dirty="0"/>
              <a:t>The data to be used for this project comes from four different locations:</a:t>
            </a:r>
          </a:p>
          <a:p>
            <a:r>
              <a:rPr lang="en-US" dirty="0"/>
              <a:t>Venues data from Foursquare APIs</a:t>
            </a:r>
          </a:p>
          <a:p>
            <a:r>
              <a:rPr lang="en-US" dirty="0"/>
              <a:t>New Jersey Neighborhood Names, Median Household income and Population  - Available on https://statisticalatlas.com</a:t>
            </a:r>
          </a:p>
          <a:p>
            <a:r>
              <a:rPr lang="en-US" dirty="0"/>
              <a:t>Median Rent Price  from rental websites</a:t>
            </a:r>
          </a:p>
          <a:p>
            <a:r>
              <a:rPr lang="en-US" dirty="0"/>
              <a:t>Geographic coordinates of Neighborhoods from distancesto.com</a:t>
            </a:r>
          </a:p>
        </p:txBody>
      </p:sp>
    </p:spTree>
    <p:extLst>
      <p:ext uri="{BB962C8B-B14F-4D97-AF65-F5344CB8AC3E}">
        <p14:creationId xmlns:p14="http://schemas.microsoft.com/office/powerpoint/2010/main" val="3019826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152561-40FB-4854-A33C-7D0385074F44}"/>
              </a:ext>
            </a:extLst>
          </p:cNvPr>
          <p:cNvSpPr>
            <a:spLocks noGrp="1"/>
          </p:cNvSpPr>
          <p:nvPr>
            <p:ph type="title"/>
          </p:nvPr>
        </p:nvSpPr>
        <p:spPr/>
        <p:txBody>
          <a:bodyPr/>
          <a:lstStyle/>
          <a:p>
            <a:r>
              <a:rPr lang="en-US" b="1" dirty="0"/>
              <a:t>Methodology</a:t>
            </a:r>
            <a:br>
              <a:rPr lang="en-US" b="1" dirty="0"/>
            </a:br>
            <a:endParaRPr lang="en-US" dirty="0"/>
          </a:p>
        </p:txBody>
      </p:sp>
      <p:sp>
        <p:nvSpPr>
          <p:cNvPr id="3" name="Content Placeholder 2">
            <a:extLst>
              <a:ext uri="{FF2B5EF4-FFF2-40B4-BE49-F238E27FC236}">
                <a16:creationId xmlns:a16="http://schemas.microsoft.com/office/drawing/2014/main" xmlns="" id="{5645963E-8B44-4A2E-820D-CE4C0FF50718}"/>
              </a:ext>
            </a:extLst>
          </p:cNvPr>
          <p:cNvSpPr>
            <a:spLocks noGrp="1"/>
          </p:cNvSpPr>
          <p:nvPr>
            <p:ph idx="1"/>
          </p:nvPr>
        </p:nvSpPr>
        <p:spPr/>
        <p:txBody>
          <a:bodyPr>
            <a:normAutofit/>
          </a:bodyPr>
          <a:lstStyle/>
          <a:p>
            <a:r>
              <a:rPr lang="en-US" dirty="0"/>
              <a:t>Dataset is developed in two stages.</a:t>
            </a:r>
          </a:p>
          <a:p>
            <a:pPr marL="640080" lvl="2">
              <a:spcBef>
                <a:spcPts val="1200"/>
              </a:spcBef>
            </a:pPr>
            <a:r>
              <a:rPr lang="en-US" sz="1800" dirty="0"/>
              <a:t>In First </a:t>
            </a:r>
            <a:r>
              <a:rPr lang="en-US" sz="1800" dirty="0" smtClean="0"/>
              <a:t>stage collect </a:t>
            </a:r>
            <a:r>
              <a:rPr lang="en-US" sz="1800" dirty="0"/>
              <a:t>socio-economic data and geometric data of neighborhoods</a:t>
            </a:r>
          </a:p>
          <a:p>
            <a:pPr marL="640080" lvl="2">
              <a:spcBef>
                <a:spcPts val="1200"/>
              </a:spcBef>
            </a:pPr>
            <a:r>
              <a:rPr lang="en-US" sz="1800" dirty="0"/>
              <a:t>In Second stage </a:t>
            </a:r>
            <a:r>
              <a:rPr lang="en-US" sz="1800" dirty="0" smtClean="0"/>
              <a:t>enrich </a:t>
            </a:r>
            <a:r>
              <a:rPr lang="en-US" sz="1800" dirty="0"/>
              <a:t>the dataset with Venues data using </a:t>
            </a:r>
            <a:r>
              <a:rPr lang="en-US" sz="1800" dirty="0" err="1"/>
              <a:t>FourSquare</a:t>
            </a:r>
            <a:r>
              <a:rPr lang="en-US" sz="1800" dirty="0"/>
              <a:t> APIs</a:t>
            </a:r>
          </a:p>
          <a:p>
            <a:pPr lvl="0"/>
            <a:r>
              <a:rPr lang="en-US" dirty="0" smtClean="0"/>
              <a:t>Create Neighborhood </a:t>
            </a:r>
            <a:r>
              <a:rPr lang="en-US" dirty="0"/>
              <a:t>vs Venue Category matrix  using one hot encoding on Venue Category</a:t>
            </a:r>
          </a:p>
          <a:p>
            <a:pPr lvl="0"/>
            <a:r>
              <a:rPr lang="en-US" dirty="0" smtClean="0"/>
              <a:t>Take </a:t>
            </a:r>
            <a:r>
              <a:rPr lang="en-US" dirty="0"/>
              <a:t>mean of the frequency of occurrence of each category and group rows by neighborhood </a:t>
            </a:r>
          </a:p>
          <a:p>
            <a:pPr lvl="0"/>
            <a:r>
              <a:rPr lang="en-US" dirty="0"/>
              <a:t>Create a dataset of top 10 most common venue per neighborhood based </a:t>
            </a:r>
            <a:r>
              <a:rPr lang="en-US" dirty="0" smtClean="0"/>
              <a:t>on frequency </a:t>
            </a:r>
            <a:r>
              <a:rPr lang="en-US" dirty="0"/>
              <a:t>of occurrence. </a:t>
            </a:r>
          </a:p>
          <a:p>
            <a:pPr lvl="0"/>
            <a:r>
              <a:rPr lang="en-US" dirty="0"/>
              <a:t>Apply </a:t>
            </a:r>
            <a:r>
              <a:rPr lang="en-US" dirty="0" err="1"/>
              <a:t>StandardScaler</a:t>
            </a:r>
            <a:r>
              <a:rPr lang="en-US" dirty="0"/>
              <a:t> and create scaled features for model building </a:t>
            </a:r>
          </a:p>
        </p:txBody>
      </p:sp>
    </p:spTree>
    <p:extLst>
      <p:ext uri="{BB962C8B-B14F-4D97-AF65-F5344CB8AC3E}">
        <p14:creationId xmlns:p14="http://schemas.microsoft.com/office/powerpoint/2010/main" val="3842208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72608C-8809-40C4-9A80-C57D1F232334}"/>
              </a:ext>
            </a:extLst>
          </p:cNvPr>
          <p:cNvSpPr>
            <a:spLocks noGrp="1"/>
          </p:cNvSpPr>
          <p:nvPr>
            <p:ph type="title"/>
          </p:nvPr>
        </p:nvSpPr>
        <p:spPr/>
        <p:txBody>
          <a:bodyPr/>
          <a:lstStyle/>
          <a:p>
            <a:r>
              <a:rPr lang="en-US" b="1" dirty="0"/>
              <a:t>Methodology-</a:t>
            </a:r>
            <a:br>
              <a:rPr lang="en-US" b="1" dirty="0"/>
            </a:br>
            <a:r>
              <a:rPr lang="en-US" sz="2400" b="1" dirty="0"/>
              <a:t>Data Exploration</a:t>
            </a:r>
            <a:r>
              <a:rPr lang="en-US" b="1" dirty="0"/>
              <a:t/>
            </a:r>
            <a:br>
              <a:rPr lang="en-US" b="1" dirty="0"/>
            </a:br>
            <a:endParaRPr lang="en-US" dirty="0"/>
          </a:p>
        </p:txBody>
      </p:sp>
      <p:pic>
        <p:nvPicPr>
          <p:cNvPr id="4" name="Content Placeholder 3">
            <a:extLst>
              <a:ext uri="{FF2B5EF4-FFF2-40B4-BE49-F238E27FC236}">
                <a16:creationId xmlns:a16="http://schemas.microsoft.com/office/drawing/2014/main" xmlns="" id="{9CABB516-E2C6-4021-8FA9-5FFF2DFE3C7F}"/>
              </a:ext>
            </a:extLst>
          </p:cNvPr>
          <p:cNvPicPr>
            <a:picLocks noGrp="1"/>
          </p:cNvPicPr>
          <p:nvPr>
            <p:ph idx="1"/>
          </p:nvPr>
        </p:nvPicPr>
        <p:blipFill>
          <a:blip r:embed="rId2"/>
          <a:stretch>
            <a:fillRect/>
          </a:stretch>
        </p:blipFill>
        <p:spPr>
          <a:xfrm>
            <a:off x="3895962" y="695008"/>
            <a:ext cx="4080420" cy="3008261"/>
          </a:xfrm>
          <a:prstGeom prst="rect">
            <a:avLst/>
          </a:prstGeom>
        </p:spPr>
      </p:pic>
      <p:pic>
        <p:nvPicPr>
          <p:cNvPr id="5" name="Picture 4">
            <a:extLst>
              <a:ext uri="{FF2B5EF4-FFF2-40B4-BE49-F238E27FC236}">
                <a16:creationId xmlns:a16="http://schemas.microsoft.com/office/drawing/2014/main" xmlns="" id="{02084EF6-7406-4FEA-B16E-15C2C697483E}"/>
              </a:ext>
            </a:extLst>
          </p:cNvPr>
          <p:cNvPicPr/>
          <p:nvPr/>
        </p:nvPicPr>
        <p:blipFill>
          <a:blip r:embed="rId3">
            <a:extLst>
              <a:ext uri="{28A0092B-C50C-407E-A947-70E740481C1C}">
                <a14:useLocalDpi xmlns:a14="http://schemas.microsoft.com/office/drawing/2010/main" val="0"/>
              </a:ext>
            </a:extLst>
          </a:blip>
          <a:stretch>
            <a:fillRect/>
          </a:stretch>
        </p:blipFill>
        <p:spPr>
          <a:xfrm>
            <a:off x="7976382" y="695008"/>
            <a:ext cx="3497214" cy="3008261"/>
          </a:xfrm>
          <a:prstGeom prst="rect">
            <a:avLst/>
          </a:prstGeom>
        </p:spPr>
      </p:pic>
      <p:sp>
        <p:nvSpPr>
          <p:cNvPr id="6" name="TextBox 5">
            <a:extLst>
              <a:ext uri="{FF2B5EF4-FFF2-40B4-BE49-F238E27FC236}">
                <a16:creationId xmlns:a16="http://schemas.microsoft.com/office/drawing/2014/main" xmlns="" id="{B7B62D9F-9934-4269-9A37-B1B2014A9ED5}"/>
              </a:ext>
            </a:extLst>
          </p:cNvPr>
          <p:cNvSpPr txBox="1"/>
          <p:nvPr/>
        </p:nvSpPr>
        <p:spPr>
          <a:xfrm>
            <a:off x="3895962" y="4200939"/>
            <a:ext cx="7898473" cy="1631216"/>
          </a:xfrm>
          <a:prstGeom prst="rect">
            <a:avLst/>
          </a:prstGeom>
          <a:noFill/>
        </p:spPr>
        <p:txBody>
          <a:bodyPr wrap="square" rtlCol="0">
            <a:spAutoFit/>
          </a:bodyPr>
          <a:lstStyle/>
          <a:p>
            <a:pPr marL="182880" indent="-182880" defTabSz="914400">
              <a:lnSpc>
                <a:spcPct val="90000"/>
              </a:lnSpc>
              <a:spcBef>
                <a:spcPts val="1200"/>
              </a:spcBef>
              <a:buClr>
                <a:schemeClr val="accent1"/>
              </a:buClr>
              <a:buFont typeface="Wingdings 2" pitchFamily="18" charset="2"/>
              <a:buChar char=""/>
            </a:pPr>
            <a:r>
              <a:rPr lang="en-US" sz="2000" dirty="0">
                <a:solidFill>
                  <a:schemeClr val="tx1">
                    <a:lumMod val="65000"/>
                    <a:lumOff val="35000"/>
                  </a:schemeClr>
                </a:solidFill>
              </a:rPr>
              <a:t>High income group generally prefer to stay in less densely populated neighborhoods like </a:t>
            </a:r>
            <a:r>
              <a:rPr lang="en-US" sz="2000" dirty="0" err="1">
                <a:solidFill>
                  <a:schemeClr val="tx1">
                    <a:lumMod val="65000"/>
                    <a:lumOff val="35000"/>
                  </a:schemeClr>
                </a:solidFill>
              </a:rPr>
              <a:t>Hackenstack</a:t>
            </a:r>
            <a:r>
              <a:rPr lang="en-US" sz="2000" dirty="0">
                <a:solidFill>
                  <a:schemeClr val="tx1">
                    <a:lumMod val="65000"/>
                    <a:lumOff val="35000"/>
                  </a:schemeClr>
                </a:solidFill>
              </a:rPr>
              <a:t> Riverfront, Liberty Park</a:t>
            </a:r>
          </a:p>
          <a:p>
            <a:pPr marL="182880" indent="-182880" defTabSz="914400">
              <a:lnSpc>
                <a:spcPct val="90000"/>
              </a:lnSpc>
              <a:spcBef>
                <a:spcPts val="1200"/>
              </a:spcBef>
              <a:buClr>
                <a:schemeClr val="accent1"/>
              </a:buClr>
              <a:buFont typeface="Wingdings 2" pitchFamily="18" charset="2"/>
              <a:buChar char=""/>
            </a:pPr>
            <a:r>
              <a:rPr lang="en-US" sz="2000" dirty="0">
                <a:solidFill>
                  <a:schemeClr val="tx1">
                    <a:lumMod val="65000"/>
                    <a:lumOff val="35000"/>
                  </a:schemeClr>
                </a:solidFill>
              </a:rPr>
              <a:t>No direct connection between median household income and money individual want to spend on house rent and choice of neighborhood.</a:t>
            </a:r>
          </a:p>
          <a:p>
            <a:endParaRPr lang="en-US" dirty="0"/>
          </a:p>
        </p:txBody>
      </p:sp>
    </p:spTree>
    <p:extLst>
      <p:ext uri="{BB962C8B-B14F-4D97-AF65-F5344CB8AC3E}">
        <p14:creationId xmlns:p14="http://schemas.microsoft.com/office/powerpoint/2010/main" val="60740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061004-D2CD-41D6-9019-DFEA1E99B226}"/>
              </a:ext>
            </a:extLst>
          </p:cNvPr>
          <p:cNvSpPr>
            <a:spLocks noGrp="1"/>
          </p:cNvSpPr>
          <p:nvPr>
            <p:ph type="title"/>
          </p:nvPr>
        </p:nvSpPr>
        <p:spPr>
          <a:xfrm>
            <a:off x="252919" y="1123837"/>
            <a:ext cx="3033620" cy="4601183"/>
          </a:xfrm>
        </p:spPr>
        <p:txBody>
          <a:bodyPr/>
          <a:lstStyle/>
          <a:p>
            <a:r>
              <a:rPr lang="en-US" b="1" dirty="0"/>
              <a:t>Methodology-</a:t>
            </a:r>
            <a:br>
              <a:rPr lang="en-US" b="1" dirty="0"/>
            </a:br>
            <a:r>
              <a:rPr lang="en-US" sz="2400" b="1" dirty="0"/>
              <a:t>Clustering and Segmentation</a:t>
            </a:r>
            <a:endParaRPr lang="en-US" sz="2800" dirty="0"/>
          </a:p>
        </p:txBody>
      </p:sp>
      <p:sp>
        <p:nvSpPr>
          <p:cNvPr id="3" name="Content Placeholder 2">
            <a:extLst>
              <a:ext uri="{FF2B5EF4-FFF2-40B4-BE49-F238E27FC236}">
                <a16:creationId xmlns:a16="http://schemas.microsoft.com/office/drawing/2014/main" xmlns="" id="{F44C39A1-A823-430C-B3F0-2C93FB595BE3}"/>
              </a:ext>
            </a:extLst>
          </p:cNvPr>
          <p:cNvSpPr>
            <a:spLocks noGrp="1"/>
          </p:cNvSpPr>
          <p:nvPr>
            <p:ph idx="1"/>
          </p:nvPr>
        </p:nvSpPr>
        <p:spPr/>
        <p:txBody>
          <a:bodyPr/>
          <a:lstStyle/>
          <a:p>
            <a:r>
              <a:rPr lang="en-US" dirty="0"/>
              <a:t>Run k-means on the scaled features and cluster neighborhoods into 5 clusters</a:t>
            </a:r>
          </a:p>
          <a:p>
            <a:r>
              <a:rPr lang="en-US" dirty="0"/>
              <a:t>Folium library to map and visualize the clusters</a:t>
            </a:r>
          </a:p>
          <a:p>
            <a:r>
              <a:rPr lang="en-US" dirty="0"/>
              <a:t>Summarize Clusters and extract distinct characteristics</a:t>
            </a:r>
          </a:p>
        </p:txBody>
      </p:sp>
    </p:spTree>
    <p:extLst>
      <p:ext uri="{BB962C8B-B14F-4D97-AF65-F5344CB8AC3E}">
        <p14:creationId xmlns:p14="http://schemas.microsoft.com/office/powerpoint/2010/main" val="122900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B71191-406D-48B9-A7FD-55EC1AF2E4AD}"/>
              </a:ext>
            </a:extLst>
          </p:cNvPr>
          <p:cNvSpPr>
            <a:spLocks noGrp="1"/>
          </p:cNvSpPr>
          <p:nvPr>
            <p:ph type="title"/>
          </p:nvPr>
        </p:nvSpPr>
        <p:spPr/>
        <p:txBody>
          <a:bodyPr/>
          <a:lstStyle/>
          <a:p>
            <a:r>
              <a:rPr lang="en-US" b="1" dirty="0"/>
              <a:t>Results </a:t>
            </a:r>
            <a:endParaRPr lang="en-US" dirty="0"/>
          </a:p>
        </p:txBody>
      </p:sp>
      <p:sp>
        <p:nvSpPr>
          <p:cNvPr id="3" name="Content Placeholder 2">
            <a:extLst>
              <a:ext uri="{FF2B5EF4-FFF2-40B4-BE49-F238E27FC236}">
                <a16:creationId xmlns:a16="http://schemas.microsoft.com/office/drawing/2014/main" xmlns="" id="{A38EC133-40DA-4982-994A-C4B5CC6F8931}"/>
              </a:ext>
            </a:extLst>
          </p:cNvPr>
          <p:cNvSpPr>
            <a:spLocks noGrp="1"/>
          </p:cNvSpPr>
          <p:nvPr>
            <p:ph idx="1"/>
          </p:nvPr>
        </p:nvSpPr>
        <p:spPr>
          <a:xfrm>
            <a:off x="3869268" y="864108"/>
            <a:ext cx="4500356" cy="3398402"/>
          </a:xfrm>
        </p:spPr>
        <p:txBody>
          <a:bodyPr/>
          <a:lstStyle/>
          <a:p>
            <a:endParaRPr lang="en-US" dirty="0"/>
          </a:p>
        </p:txBody>
      </p:sp>
      <p:pic>
        <p:nvPicPr>
          <p:cNvPr id="4" name="Picture 3">
            <a:extLst>
              <a:ext uri="{FF2B5EF4-FFF2-40B4-BE49-F238E27FC236}">
                <a16:creationId xmlns:a16="http://schemas.microsoft.com/office/drawing/2014/main" xmlns="" id="{7D6FAC29-7B5F-4995-A1A6-659819D98FCC}"/>
              </a:ext>
            </a:extLst>
          </p:cNvPr>
          <p:cNvPicPr/>
          <p:nvPr/>
        </p:nvPicPr>
        <p:blipFill>
          <a:blip r:embed="rId2"/>
          <a:stretch>
            <a:fillRect/>
          </a:stretch>
        </p:blipFill>
        <p:spPr>
          <a:xfrm>
            <a:off x="3855853" y="864107"/>
            <a:ext cx="4500356" cy="3398403"/>
          </a:xfrm>
          <a:prstGeom prst="rect">
            <a:avLst/>
          </a:prstGeom>
        </p:spPr>
      </p:pic>
      <p:sp>
        <p:nvSpPr>
          <p:cNvPr id="5" name="TextBox 4">
            <a:extLst>
              <a:ext uri="{FF2B5EF4-FFF2-40B4-BE49-F238E27FC236}">
                <a16:creationId xmlns:a16="http://schemas.microsoft.com/office/drawing/2014/main" xmlns="" id="{1D8EF610-2B83-4C1A-9433-41B624F1BC4E}"/>
              </a:ext>
            </a:extLst>
          </p:cNvPr>
          <p:cNvSpPr txBox="1"/>
          <p:nvPr/>
        </p:nvSpPr>
        <p:spPr>
          <a:xfrm>
            <a:off x="8496886" y="864107"/>
            <a:ext cx="3271044" cy="2462213"/>
          </a:xfrm>
          <a:prstGeom prst="rect">
            <a:avLst/>
          </a:prstGeom>
          <a:noFill/>
        </p:spPr>
        <p:txBody>
          <a:bodyPr wrap="square" rtlCol="0">
            <a:spAutoFit/>
          </a:bodyPr>
          <a:lstStyle/>
          <a:p>
            <a:pPr marL="182880" indent="-182880" defTabSz="914400">
              <a:lnSpc>
                <a:spcPct val="90000"/>
              </a:lnSpc>
              <a:spcBef>
                <a:spcPts val="1200"/>
              </a:spcBef>
              <a:buClr>
                <a:schemeClr val="accent1"/>
              </a:buClr>
              <a:buFont typeface="Wingdings 2" pitchFamily="18" charset="2"/>
              <a:buChar char=""/>
            </a:pPr>
            <a:r>
              <a:rPr lang="en-US" sz="2000" dirty="0">
                <a:solidFill>
                  <a:schemeClr val="tx1">
                    <a:lumMod val="65000"/>
                    <a:lumOff val="35000"/>
                  </a:schemeClr>
                </a:solidFill>
              </a:rPr>
              <a:t>Most of the habitat is in west part of Jersey City. </a:t>
            </a:r>
          </a:p>
          <a:p>
            <a:pPr marL="182880" lvl="0" indent="-182880" defTabSz="914400">
              <a:lnSpc>
                <a:spcPct val="90000"/>
              </a:lnSpc>
              <a:spcBef>
                <a:spcPts val="1200"/>
              </a:spcBef>
              <a:buClr>
                <a:schemeClr val="accent1"/>
              </a:buClr>
              <a:buFont typeface="Wingdings 2" pitchFamily="18" charset="2"/>
              <a:buChar char=""/>
            </a:pPr>
            <a:r>
              <a:rPr lang="en-US" sz="2000" dirty="0">
                <a:solidFill>
                  <a:schemeClr val="tx1">
                    <a:lumMod val="65000"/>
                    <a:lumOff val="35000"/>
                  </a:schemeClr>
                </a:solidFill>
              </a:rPr>
              <a:t>The Waterfront neighborhood appears to be home for high income group people. </a:t>
            </a:r>
          </a:p>
          <a:p>
            <a:pPr lvl="0"/>
            <a:endParaRPr lang="en-US" dirty="0"/>
          </a:p>
          <a:p>
            <a:pPr lvl="0"/>
            <a:endParaRPr lang="en-US" dirty="0"/>
          </a:p>
        </p:txBody>
      </p:sp>
      <p:sp>
        <p:nvSpPr>
          <p:cNvPr id="6" name="TextBox 5">
            <a:extLst>
              <a:ext uri="{FF2B5EF4-FFF2-40B4-BE49-F238E27FC236}">
                <a16:creationId xmlns:a16="http://schemas.microsoft.com/office/drawing/2014/main" xmlns="" id="{10ED779A-9E13-4F4A-93E2-32A347BFCF52}"/>
              </a:ext>
            </a:extLst>
          </p:cNvPr>
          <p:cNvSpPr txBox="1"/>
          <p:nvPr/>
        </p:nvSpPr>
        <p:spPr>
          <a:xfrm>
            <a:off x="3855853" y="4412974"/>
            <a:ext cx="7912077" cy="1908215"/>
          </a:xfrm>
          <a:prstGeom prst="rect">
            <a:avLst/>
          </a:prstGeom>
          <a:noFill/>
        </p:spPr>
        <p:txBody>
          <a:bodyPr wrap="square" rtlCol="0">
            <a:spAutoFit/>
          </a:bodyPr>
          <a:lstStyle/>
          <a:p>
            <a:pPr marL="182880" lvl="0" indent="-182880" defTabSz="914400">
              <a:lnSpc>
                <a:spcPct val="90000"/>
              </a:lnSpc>
              <a:spcBef>
                <a:spcPts val="1200"/>
              </a:spcBef>
              <a:buClr>
                <a:schemeClr val="accent1"/>
              </a:buClr>
              <a:buFont typeface="Wingdings 2" pitchFamily="18" charset="2"/>
              <a:buChar char=""/>
            </a:pPr>
            <a:r>
              <a:rPr lang="en-US" sz="2000" dirty="0">
                <a:solidFill>
                  <a:schemeClr val="tx1">
                    <a:lumMod val="65000"/>
                    <a:lumOff val="35000"/>
                  </a:schemeClr>
                </a:solidFill>
              </a:rPr>
              <a:t>McGinley Square has similar venues like The Waterfront.  Contrastingly, median household income of this neighborhood is lowest in the Jersey City and median house rent is less compare to The Waterfront.</a:t>
            </a:r>
          </a:p>
          <a:p>
            <a:pPr marL="182880" lvl="0" indent="-182880" defTabSz="914400">
              <a:lnSpc>
                <a:spcPct val="90000"/>
              </a:lnSpc>
              <a:spcBef>
                <a:spcPts val="1200"/>
              </a:spcBef>
              <a:buClr>
                <a:schemeClr val="accent1"/>
              </a:buClr>
              <a:buFont typeface="Wingdings 2" pitchFamily="18" charset="2"/>
              <a:buChar char=""/>
            </a:pPr>
            <a:r>
              <a:rPr lang="en-US" sz="2000" dirty="0">
                <a:solidFill>
                  <a:schemeClr val="tx1">
                    <a:lumMod val="65000"/>
                    <a:lumOff val="35000"/>
                  </a:schemeClr>
                </a:solidFill>
              </a:rPr>
              <a:t>Bergen-Lafayette appears to be a neighborhood for people with medium to low household income.</a:t>
            </a:r>
          </a:p>
          <a:p>
            <a:endParaRPr lang="en-US" dirty="0"/>
          </a:p>
        </p:txBody>
      </p:sp>
    </p:spTree>
    <p:extLst>
      <p:ext uri="{BB962C8B-B14F-4D97-AF65-F5344CB8AC3E}">
        <p14:creationId xmlns:p14="http://schemas.microsoft.com/office/powerpoint/2010/main" val="3408398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7B6D05-CD6F-4FB9-92F6-21C365ED51CE}"/>
              </a:ext>
            </a:extLst>
          </p:cNvPr>
          <p:cNvSpPr>
            <a:spLocks noGrp="1"/>
          </p:cNvSpPr>
          <p:nvPr>
            <p:ph type="title"/>
          </p:nvPr>
        </p:nvSpPr>
        <p:spPr/>
        <p:txBody>
          <a:bodyPr/>
          <a:lstStyle/>
          <a:p>
            <a:r>
              <a:rPr lang="en-US" b="1" dirty="0"/>
              <a:t>Results</a:t>
            </a:r>
          </a:p>
        </p:txBody>
      </p:sp>
      <p:sp>
        <p:nvSpPr>
          <p:cNvPr id="3" name="Content Placeholder 2">
            <a:extLst>
              <a:ext uri="{FF2B5EF4-FFF2-40B4-BE49-F238E27FC236}">
                <a16:creationId xmlns:a16="http://schemas.microsoft.com/office/drawing/2014/main" xmlns="" id="{BE21BD5C-F613-4800-8C5E-0BAAAA22209B}"/>
              </a:ext>
            </a:extLst>
          </p:cNvPr>
          <p:cNvSpPr>
            <a:spLocks noGrp="1"/>
          </p:cNvSpPr>
          <p:nvPr>
            <p:ph idx="1"/>
          </p:nvPr>
        </p:nvSpPr>
        <p:spPr/>
        <p:txBody>
          <a:bodyPr/>
          <a:lstStyle/>
          <a:p>
            <a:r>
              <a:rPr lang="en-US" dirty="0"/>
              <a:t>Journal Square is another neighborhood for people with medium to low household income. Indian Restaurant is top among 10 most common venues which suggest people from South Asia origin could be more in this neighborhood</a:t>
            </a:r>
          </a:p>
          <a:p>
            <a:endParaRPr lang="en-US" dirty="0"/>
          </a:p>
          <a:p>
            <a:r>
              <a:rPr lang="en-US" dirty="0"/>
              <a:t>Rest all other neighborhood are clustered in cluster2.  Common about these neighborhoods is all are in west part of the city and primarily have venues essential for household in  top 10 most common avenues. </a:t>
            </a:r>
          </a:p>
          <a:p>
            <a:endParaRPr lang="en-US" dirty="0"/>
          </a:p>
          <a:p>
            <a:r>
              <a:rPr lang="en-US" dirty="0"/>
              <a:t>Downtown has highest median household rent whereas neighborhoods in northwest are home for high income group people. </a:t>
            </a:r>
          </a:p>
          <a:p>
            <a:endParaRPr lang="en-US" dirty="0"/>
          </a:p>
        </p:txBody>
      </p:sp>
    </p:spTree>
    <p:extLst>
      <p:ext uri="{BB962C8B-B14F-4D97-AF65-F5344CB8AC3E}">
        <p14:creationId xmlns:p14="http://schemas.microsoft.com/office/powerpoint/2010/main" val="4250681957"/>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45</TotalTime>
  <Words>519</Words>
  <Application>Microsoft Office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Corbel</vt:lpstr>
      <vt:lpstr>Wingdings 2</vt:lpstr>
      <vt:lpstr>Frame</vt:lpstr>
      <vt:lpstr>The battle of  the neighborhoods </vt:lpstr>
      <vt:lpstr>Business Problem </vt:lpstr>
      <vt:lpstr>Target Audience  </vt:lpstr>
      <vt:lpstr>Data Source</vt:lpstr>
      <vt:lpstr>Methodology </vt:lpstr>
      <vt:lpstr>Methodology- Data Exploration </vt:lpstr>
      <vt:lpstr>Methodology- Clustering and Segmentation</vt:lpstr>
      <vt:lpstr>Results </vt:lpstr>
      <vt:lpstr>Results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the neighborhoods</dc:title>
  <dc:creator>Adyant</dc:creator>
  <cp:lastModifiedBy>THARALI, SANTOSH</cp:lastModifiedBy>
  <cp:revision>9</cp:revision>
  <dcterms:created xsi:type="dcterms:W3CDTF">2019-09-09T06:36:13Z</dcterms:created>
  <dcterms:modified xsi:type="dcterms:W3CDTF">2019-09-09T14:18:16Z</dcterms:modified>
</cp:coreProperties>
</file>