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8509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833199" y="1668185"/>
            <a:ext cx="7477601" cy="2499598"/>
          </a:xfrm>
          <a:prstGeom prst="rect">
            <a:avLst/>
          </a:prstGeom>
          <a:noFill/>
        </p:spPr>
        <p:txBody>
          <a:bodyPr wrap="square" rtlCol="0" anchor="t"/>
          <a:lstStyle/>
          <a:p>
            <a:pPr marL="0" indent="0">
              <a:lnSpc>
                <a:spcPts val="6560"/>
              </a:lnSpc>
              <a:buNone/>
            </a:pPr>
            <a:r>
              <a:rPr lang="en-US" sz="5250" dirty="0">
                <a:solidFill>
                  <a:srgbClr val="FFFFFF"/>
                </a:solidFill>
                <a:latin typeface="Times New Roman" panose="02020603050405020304" charset="0"/>
                <a:ea typeface="Fraunces" pitchFamily="34" charset="-122"/>
                <a:cs typeface="Times New Roman" panose="02020603050405020304" charset="0"/>
              </a:rPr>
              <a:t>Building a Serverless IoT Data Processing Solution</a:t>
            </a:r>
          </a:p>
        </p:txBody>
      </p:sp>
      <p:sp>
        <p:nvSpPr>
          <p:cNvPr id="5" name="Text 3"/>
          <p:cNvSpPr/>
          <p:nvPr/>
        </p:nvSpPr>
        <p:spPr>
          <a:xfrm>
            <a:off x="833199" y="4501039"/>
            <a:ext cx="7477601" cy="1421606"/>
          </a:xfrm>
          <a:prstGeom prst="rect">
            <a:avLst/>
          </a:prstGeom>
          <a:noFill/>
        </p:spPr>
        <p:txBody>
          <a:bodyPr wrap="square" rtlCol="0" anchor="t"/>
          <a:lstStyle/>
          <a:p>
            <a:pPr marL="0" indent="0">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Learn how to create a powerful serverless IoT data processing solution using IBM Cloud Functions and device integration. This guide will walk you through the process of integrating smart devices and setting up data collection.</a:t>
            </a:r>
            <a:endParaRPr lang="en-US" sz="1750" dirty="0">
              <a:latin typeface="Times New Roman" panose="02020603050405020304" charset="0"/>
              <a:cs typeface="Times New Roman" panose="02020603050405020304" charset="0"/>
            </a:endParaRPr>
          </a:p>
        </p:txBody>
      </p:sp>
      <p:sp>
        <p:nvSpPr>
          <p:cNvPr id="6" name="Shape 4"/>
          <p:cNvSpPr/>
          <p:nvPr/>
        </p:nvSpPr>
        <p:spPr>
          <a:xfrm>
            <a:off x="833199" y="6189226"/>
            <a:ext cx="355402" cy="355402"/>
          </a:xfrm>
          <a:prstGeom prst="roundRect">
            <a:avLst>
              <a:gd name="adj" fmla="val 25726039"/>
            </a:avLst>
          </a:prstGeom>
          <a:solidFill>
            <a:srgbClr val="2DCCB0"/>
          </a:solidFill>
          <a:ln w="7620">
            <a:solidFill>
              <a:srgbClr val="FFFFFF"/>
            </a:solidFill>
            <a:prstDash val="solid"/>
          </a:ln>
        </p:spPr>
        <p:txBody>
          <a:bodyPr/>
          <a:lstStyle/>
          <a:p>
            <a:endParaRPr lang="en-IN"/>
          </a:p>
        </p:txBody>
      </p:sp>
      <p:sp>
        <p:nvSpPr>
          <p:cNvPr id="7" name="Text 5"/>
          <p:cNvSpPr/>
          <p:nvPr/>
        </p:nvSpPr>
        <p:spPr>
          <a:xfrm>
            <a:off x="907971" y="6184106"/>
            <a:ext cx="205740" cy="365760"/>
          </a:xfrm>
          <a:prstGeom prst="rect">
            <a:avLst/>
          </a:prstGeom>
          <a:noFill/>
        </p:spPr>
        <p:txBody>
          <a:bodyPr wrap="none" rtlCol="0" anchor="t"/>
          <a:lstStyle/>
          <a:p>
            <a:pPr marL="0" indent="0" algn="ctr">
              <a:lnSpc>
                <a:spcPts val="2880"/>
              </a:lnSpc>
              <a:buNone/>
            </a:pPr>
            <a:r>
              <a:rPr lang="en-US" sz="1150" dirty="0">
                <a:solidFill>
                  <a:srgbClr val="3C3838"/>
                </a:solidFill>
                <a:latin typeface="Epilogue" pitchFamily="34" charset="0"/>
                <a:ea typeface="Epilogue" pitchFamily="34" charset="-122"/>
                <a:cs typeface="Epilogue" pitchFamily="34" charset="-120"/>
              </a:rPr>
              <a:t>PM</a:t>
            </a:r>
            <a:endParaRPr lang="en-US" sz="1150" dirty="0"/>
          </a:p>
        </p:txBody>
      </p:sp>
      <p:sp>
        <p:nvSpPr>
          <p:cNvPr id="8" name="Text 6"/>
          <p:cNvSpPr/>
          <p:nvPr/>
        </p:nvSpPr>
        <p:spPr>
          <a:xfrm>
            <a:off x="1299845" y="6172835"/>
            <a:ext cx="2541905" cy="388620"/>
          </a:xfrm>
          <a:prstGeom prst="rect">
            <a:avLst/>
          </a:prstGeom>
          <a:noFill/>
        </p:spPr>
        <p:txBody>
          <a:bodyPr wrap="none" rtlCol="0" anchor="t"/>
          <a:lstStyle/>
          <a:p>
            <a:pPr marL="0" indent="0" algn="l">
              <a:lnSpc>
                <a:spcPts val="3060"/>
              </a:lnSpc>
              <a:buNone/>
            </a:pPr>
            <a:r>
              <a:rPr lang="en-US" sz="2185" b="1">
                <a:solidFill>
                  <a:srgbClr val="EBECEF"/>
                </a:solidFill>
                <a:latin typeface="Times New Roman" panose="02020603050405020304" charset="0"/>
                <a:ea typeface="Epilogue" pitchFamily="34" charset="-122"/>
                <a:cs typeface="Times New Roman" panose="02020603050405020304" charset="0"/>
              </a:rPr>
              <a:t>by  SANTOSH T</a:t>
            </a:r>
            <a:endParaRPr lang="en-US" sz="2185" b="1" dirty="0">
              <a:solidFill>
                <a:srgbClr val="EBECEF"/>
              </a:solidFill>
              <a:latin typeface="Times New Roman" panose="02020603050405020304" charset="0"/>
              <a:ea typeface="Epilogue" pitchFamily="34" charset="-122"/>
              <a:cs typeface="Times New Roman" panose="02020603050405020304" charset="0"/>
            </a:endParaRPr>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833199" y="2712482"/>
            <a:ext cx="4443889"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Conclusion</a:t>
            </a:r>
            <a:endParaRPr lang="en-US" sz="4375" dirty="0"/>
          </a:p>
        </p:txBody>
      </p:sp>
      <p:sp>
        <p:nvSpPr>
          <p:cNvPr id="5" name="Text 3"/>
          <p:cNvSpPr/>
          <p:nvPr/>
        </p:nvSpPr>
        <p:spPr>
          <a:xfrm>
            <a:off x="833199" y="3740110"/>
            <a:ext cx="7477601" cy="1777008"/>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In conclusion, building a serverless IoT data processing solution using IBM Cloud Functions and device integration can empower your organization with valuable insights and enable data-driven decision-making. Follow the outlined steps to create a powerful system that extracts maximum value from the collected IoT data.</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734497"/>
            <a:ext cx="6728460" cy="694373"/>
          </a:xfrm>
          <a:prstGeom prst="rect">
            <a:avLst/>
          </a:prstGeom>
          <a:noFill/>
        </p:spPr>
        <p:txBody>
          <a:bodyPr wrap="none" rtlCol="0" anchor="t"/>
          <a:lstStyle/>
          <a:p>
            <a:pPr marL="0" indent="0">
              <a:lnSpc>
                <a:spcPts val="5470"/>
              </a:lnSpc>
              <a:buNone/>
            </a:pPr>
            <a:r>
              <a:rPr lang="en-US" sz="4375" dirty="0">
                <a:solidFill>
                  <a:srgbClr val="FFFFFF"/>
                </a:solidFill>
                <a:latin typeface="Times New Roman" panose="02020603050405020304" charset="0"/>
                <a:ea typeface="Fraunces" pitchFamily="34" charset="-122"/>
                <a:cs typeface="Times New Roman" panose="02020603050405020304" charset="0"/>
              </a:rPr>
              <a:t>Step 1: Device Integration</a:t>
            </a:r>
          </a:p>
        </p:txBody>
      </p:sp>
      <p:sp>
        <p:nvSpPr>
          <p:cNvPr id="5" name="Text 3"/>
          <p:cNvSpPr/>
          <p:nvPr/>
        </p:nvSpPr>
        <p:spPr>
          <a:xfrm>
            <a:off x="2037993" y="1873210"/>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Start by integrating your smart devices into the system. Connect each device securely and ensure they can communicate with the cloud platform. This will allow for seamless data collection and processing.</a:t>
            </a:r>
          </a:p>
        </p:txBody>
      </p:sp>
      <p:pic>
        <p:nvPicPr>
          <p:cNvPr id="6" name="Image 0" descr="preencoded.png"/>
          <p:cNvPicPr>
            <a:picLocks noChangeAspect="1"/>
          </p:cNvPicPr>
          <p:nvPr/>
        </p:nvPicPr>
        <p:blipFill>
          <a:blip r:embed="rId3"/>
          <a:stretch>
            <a:fillRect/>
          </a:stretch>
        </p:blipFill>
        <p:spPr>
          <a:xfrm>
            <a:off x="2037993" y="3189327"/>
            <a:ext cx="3295888" cy="2036921"/>
          </a:xfrm>
          <a:prstGeom prst="rect">
            <a:avLst/>
          </a:prstGeom>
        </p:spPr>
      </p:pic>
      <p:sp>
        <p:nvSpPr>
          <p:cNvPr id="7" name="Text 4"/>
          <p:cNvSpPr/>
          <p:nvPr/>
        </p:nvSpPr>
        <p:spPr>
          <a:xfrm>
            <a:off x="2037993" y="5503902"/>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Times New Roman" panose="02020603050405020304" charset="0"/>
                <a:ea typeface="Fraunces" pitchFamily="34" charset="-122"/>
                <a:cs typeface="Times New Roman" panose="02020603050405020304" charset="0"/>
              </a:rPr>
              <a:t>Connect Devices</a:t>
            </a:r>
          </a:p>
        </p:txBody>
      </p:sp>
      <p:sp>
        <p:nvSpPr>
          <p:cNvPr id="8" name="Text 5"/>
          <p:cNvSpPr/>
          <p:nvPr/>
        </p:nvSpPr>
        <p:spPr>
          <a:xfrm>
            <a:off x="2037993" y="6073259"/>
            <a:ext cx="3295888" cy="1066205"/>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Integrate your smart devices and ensure secure connections.</a:t>
            </a:r>
          </a:p>
        </p:txBody>
      </p:sp>
      <p:pic>
        <p:nvPicPr>
          <p:cNvPr id="9" name="Image 1" descr="preencoded.png"/>
          <p:cNvPicPr>
            <a:picLocks noChangeAspect="1"/>
          </p:cNvPicPr>
          <p:nvPr/>
        </p:nvPicPr>
        <p:blipFill>
          <a:blip r:embed="rId4"/>
          <a:stretch>
            <a:fillRect/>
          </a:stretch>
        </p:blipFill>
        <p:spPr>
          <a:xfrm>
            <a:off x="5667137" y="3189327"/>
            <a:ext cx="3296007" cy="2037040"/>
          </a:xfrm>
          <a:prstGeom prst="rect">
            <a:avLst/>
          </a:prstGeom>
        </p:spPr>
      </p:pic>
      <p:sp>
        <p:nvSpPr>
          <p:cNvPr id="10" name="Text 6"/>
          <p:cNvSpPr/>
          <p:nvPr/>
        </p:nvSpPr>
        <p:spPr>
          <a:xfrm>
            <a:off x="5667137" y="5504021"/>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Times New Roman" panose="02020603050405020304" charset="0"/>
                <a:ea typeface="Fraunces" pitchFamily="34" charset="-122"/>
                <a:cs typeface="Times New Roman" panose="02020603050405020304" charset="0"/>
              </a:rPr>
              <a:t>Collect Data</a:t>
            </a:r>
          </a:p>
        </p:txBody>
      </p:sp>
      <p:sp>
        <p:nvSpPr>
          <p:cNvPr id="11" name="Text 7"/>
          <p:cNvSpPr/>
          <p:nvPr/>
        </p:nvSpPr>
        <p:spPr>
          <a:xfrm>
            <a:off x="5667137" y="6073378"/>
            <a:ext cx="3296007" cy="1066205"/>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Gather data from each device to be processed and analyzed.</a:t>
            </a:r>
          </a:p>
        </p:txBody>
      </p:sp>
      <p:pic>
        <p:nvPicPr>
          <p:cNvPr id="12" name="Image 2" descr="preencoded.png"/>
          <p:cNvPicPr>
            <a:picLocks noChangeAspect="1"/>
          </p:cNvPicPr>
          <p:nvPr/>
        </p:nvPicPr>
        <p:blipFill>
          <a:blip r:embed="rId5"/>
          <a:stretch>
            <a:fillRect/>
          </a:stretch>
        </p:blipFill>
        <p:spPr>
          <a:xfrm>
            <a:off x="9296400" y="3189327"/>
            <a:ext cx="3296007" cy="2037040"/>
          </a:xfrm>
          <a:prstGeom prst="rect">
            <a:avLst/>
          </a:prstGeom>
        </p:spPr>
      </p:pic>
      <p:sp>
        <p:nvSpPr>
          <p:cNvPr id="13" name="Text 8"/>
          <p:cNvSpPr/>
          <p:nvPr/>
        </p:nvSpPr>
        <p:spPr>
          <a:xfrm>
            <a:off x="9296400" y="5504021"/>
            <a:ext cx="2339340" cy="347186"/>
          </a:xfrm>
          <a:prstGeom prst="rect">
            <a:avLst/>
          </a:prstGeom>
          <a:noFill/>
        </p:spPr>
        <p:txBody>
          <a:bodyPr wrap="none" rtlCol="0" anchor="t"/>
          <a:lstStyle/>
          <a:p>
            <a:pPr marL="0" indent="0" algn="l">
              <a:lnSpc>
                <a:spcPts val="2735"/>
              </a:lnSpc>
              <a:buNone/>
            </a:pPr>
            <a:r>
              <a:rPr lang="en-US" sz="2185" dirty="0">
                <a:solidFill>
                  <a:srgbClr val="FFFFFF"/>
                </a:solidFill>
                <a:latin typeface="Times New Roman" panose="02020603050405020304" charset="0"/>
                <a:ea typeface="Fraunces" pitchFamily="34" charset="-122"/>
                <a:cs typeface="Times New Roman" panose="02020603050405020304" charset="0"/>
              </a:rPr>
              <a:t>Cloud Integration</a:t>
            </a:r>
          </a:p>
        </p:txBody>
      </p:sp>
      <p:sp>
        <p:nvSpPr>
          <p:cNvPr id="14" name="Text 9"/>
          <p:cNvSpPr/>
          <p:nvPr/>
        </p:nvSpPr>
        <p:spPr>
          <a:xfrm>
            <a:off x="9296400" y="6073378"/>
            <a:ext cx="3296007" cy="1421606"/>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Integrate your devices with an efficient cloud platform for data storage and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943213"/>
            <a:ext cx="5989320" cy="694373"/>
          </a:xfrm>
          <a:prstGeom prst="rect">
            <a:avLst/>
          </a:prstGeom>
          <a:noFill/>
        </p:spPr>
        <p:txBody>
          <a:bodyPr wrap="none" rtlCol="0" anchor="t"/>
          <a:lstStyle/>
          <a:p>
            <a:pPr marL="0" indent="0">
              <a:lnSpc>
                <a:spcPts val="5470"/>
              </a:lnSpc>
              <a:buNone/>
            </a:pPr>
            <a:r>
              <a:rPr lang="en-US" sz="4375" dirty="0">
                <a:solidFill>
                  <a:srgbClr val="FFFFFF"/>
                </a:solidFill>
                <a:latin typeface="Times New Roman" panose="02020603050405020304" charset="0"/>
                <a:ea typeface="Fraunces" pitchFamily="34" charset="-122"/>
                <a:cs typeface="Times New Roman" panose="02020603050405020304" charset="0"/>
              </a:rPr>
              <a:t>Step 2: Data Collection</a:t>
            </a:r>
          </a:p>
        </p:txBody>
      </p:sp>
      <p:sp>
        <p:nvSpPr>
          <p:cNvPr id="5" name="Text 3"/>
          <p:cNvSpPr/>
          <p:nvPr/>
        </p:nvSpPr>
        <p:spPr>
          <a:xfrm>
            <a:off x="2037993" y="2081927"/>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With the devices integrated, it's time to set up data collection. Define the types of data to be collected and establish data gathering protocols. Ensure that the collected data is accurate, reliable, and in the desired format for further processing.</a:t>
            </a:r>
          </a:p>
        </p:txBody>
      </p:sp>
      <p:sp>
        <p:nvSpPr>
          <p:cNvPr id="6" name="Shape 4"/>
          <p:cNvSpPr/>
          <p:nvPr/>
        </p:nvSpPr>
        <p:spPr>
          <a:xfrm>
            <a:off x="7293054" y="3398044"/>
            <a:ext cx="44410" cy="3888224"/>
          </a:xfrm>
          <a:prstGeom prst="rect">
            <a:avLst/>
          </a:prstGeom>
          <a:solidFill>
            <a:srgbClr val="303B69"/>
          </a:solidFill>
        </p:spPr>
        <p:txBody>
          <a:bodyPr/>
          <a:lstStyle/>
          <a:p>
            <a:endParaRPr lang="en-IN"/>
          </a:p>
        </p:txBody>
      </p:sp>
      <p:sp>
        <p:nvSpPr>
          <p:cNvPr id="7" name="Shape 5"/>
          <p:cNvSpPr/>
          <p:nvPr/>
        </p:nvSpPr>
        <p:spPr>
          <a:xfrm>
            <a:off x="7565172" y="3799344"/>
            <a:ext cx="777597" cy="44410"/>
          </a:xfrm>
          <a:prstGeom prst="rect">
            <a:avLst/>
          </a:prstGeom>
          <a:solidFill>
            <a:srgbClr val="303B69"/>
          </a:solidFill>
        </p:spPr>
        <p:txBody>
          <a:bodyPr/>
          <a:lstStyle/>
          <a:p>
            <a:endParaRPr lang="en-IN"/>
          </a:p>
        </p:txBody>
      </p:sp>
      <p:sp>
        <p:nvSpPr>
          <p:cNvPr id="8" name="Shape 6"/>
          <p:cNvSpPr/>
          <p:nvPr/>
        </p:nvSpPr>
        <p:spPr>
          <a:xfrm>
            <a:off x="7065228" y="3571637"/>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9" name="Text 7"/>
          <p:cNvSpPr/>
          <p:nvPr/>
        </p:nvSpPr>
        <p:spPr>
          <a:xfrm>
            <a:off x="7238940" y="3613309"/>
            <a:ext cx="15240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1</a:t>
            </a:r>
            <a:endParaRPr lang="en-US" sz="2625" dirty="0"/>
          </a:p>
        </p:txBody>
      </p:sp>
      <p:sp>
        <p:nvSpPr>
          <p:cNvPr id="10" name="Text 8"/>
          <p:cNvSpPr/>
          <p:nvPr/>
        </p:nvSpPr>
        <p:spPr>
          <a:xfrm>
            <a:off x="8537258" y="3620214"/>
            <a:ext cx="2415540" cy="347186"/>
          </a:xfrm>
          <a:prstGeom prst="rect">
            <a:avLst/>
          </a:prstGeom>
          <a:noFill/>
        </p:spPr>
        <p:txBody>
          <a:bodyPr wrap="none" rtlCol="0" anchor="t"/>
          <a:lstStyle/>
          <a:p>
            <a:pPr marL="0" indent="0" algn="l">
              <a:lnSpc>
                <a:spcPts val="2735"/>
              </a:lnSpc>
              <a:buNone/>
            </a:pPr>
            <a:r>
              <a:rPr lang="en-US" sz="2185" dirty="0">
                <a:solidFill>
                  <a:srgbClr val="EBECEF"/>
                </a:solidFill>
                <a:latin typeface="Times New Roman" panose="02020603050405020304" charset="0"/>
                <a:ea typeface="Fraunces" pitchFamily="34" charset="-122"/>
                <a:cs typeface="Times New Roman" panose="02020603050405020304" charset="0"/>
              </a:rPr>
              <a:t>Define Data Types</a:t>
            </a:r>
            <a:endParaRPr lang="en-US" sz="2185" dirty="0">
              <a:latin typeface="Times New Roman" panose="02020603050405020304" charset="0"/>
              <a:cs typeface="Times New Roman" panose="02020603050405020304" charset="0"/>
            </a:endParaRPr>
          </a:p>
        </p:txBody>
      </p:sp>
      <p:sp>
        <p:nvSpPr>
          <p:cNvPr id="11" name="Text 9"/>
          <p:cNvSpPr/>
          <p:nvPr/>
        </p:nvSpPr>
        <p:spPr>
          <a:xfrm>
            <a:off x="8537258" y="4189571"/>
            <a:ext cx="4055150" cy="710803"/>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Determine the specific types of data to be collected from each device.</a:t>
            </a:r>
          </a:p>
        </p:txBody>
      </p:sp>
      <p:sp>
        <p:nvSpPr>
          <p:cNvPr id="12" name="Shape 10"/>
          <p:cNvSpPr/>
          <p:nvPr/>
        </p:nvSpPr>
        <p:spPr>
          <a:xfrm>
            <a:off x="6287631" y="4910197"/>
            <a:ext cx="777597" cy="44410"/>
          </a:xfrm>
          <a:prstGeom prst="rect">
            <a:avLst/>
          </a:prstGeom>
          <a:solidFill>
            <a:srgbClr val="303B69"/>
          </a:solidFill>
        </p:spPr>
        <p:txBody>
          <a:bodyPr/>
          <a:lstStyle/>
          <a:p>
            <a:endParaRPr lang="en-IN"/>
          </a:p>
        </p:txBody>
      </p:sp>
      <p:sp>
        <p:nvSpPr>
          <p:cNvPr id="13" name="Shape 11"/>
          <p:cNvSpPr/>
          <p:nvPr/>
        </p:nvSpPr>
        <p:spPr>
          <a:xfrm>
            <a:off x="7065228" y="4682490"/>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4" name="Text 12"/>
          <p:cNvSpPr/>
          <p:nvPr/>
        </p:nvSpPr>
        <p:spPr>
          <a:xfrm>
            <a:off x="7212270" y="4724162"/>
            <a:ext cx="20574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2</a:t>
            </a:r>
            <a:endParaRPr lang="en-US" sz="2625" dirty="0"/>
          </a:p>
        </p:txBody>
      </p:sp>
      <p:sp>
        <p:nvSpPr>
          <p:cNvPr id="15" name="Text 13"/>
          <p:cNvSpPr/>
          <p:nvPr/>
        </p:nvSpPr>
        <p:spPr>
          <a:xfrm>
            <a:off x="3426143" y="4731068"/>
            <a:ext cx="2667000" cy="347186"/>
          </a:xfrm>
          <a:prstGeom prst="rect">
            <a:avLst/>
          </a:prstGeom>
          <a:noFill/>
        </p:spPr>
        <p:txBody>
          <a:bodyPr wrap="none" rtlCol="0" anchor="t"/>
          <a:lstStyle/>
          <a:p>
            <a:pPr marL="0" indent="0" algn="r">
              <a:lnSpc>
                <a:spcPts val="2735"/>
              </a:lnSpc>
              <a:buNone/>
            </a:pPr>
            <a:r>
              <a:rPr lang="en-US" sz="2185" dirty="0">
                <a:solidFill>
                  <a:srgbClr val="EBECEF"/>
                </a:solidFill>
                <a:latin typeface="Times New Roman" panose="02020603050405020304" charset="0"/>
                <a:ea typeface="Fraunces" pitchFamily="34" charset="-122"/>
                <a:cs typeface="Times New Roman" panose="02020603050405020304" charset="0"/>
              </a:rPr>
              <a:t>Gathering Protocols</a:t>
            </a:r>
          </a:p>
        </p:txBody>
      </p:sp>
      <p:sp>
        <p:nvSpPr>
          <p:cNvPr id="16" name="Text 14"/>
          <p:cNvSpPr/>
          <p:nvPr/>
        </p:nvSpPr>
        <p:spPr>
          <a:xfrm>
            <a:off x="2037993" y="5300424"/>
            <a:ext cx="4055150" cy="710803"/>
          </a:xfrm>
          <a:prstGeom prst="rect">
            <a:avLst/>
          </a:prstGeom>
          <a:noFill/>
        </p:spPr>
        <p:txBody>
          <a:bodyPr wrap="square" rtlCol="0" anchor="t"/>
          <a:lstStyle/>
          <a:p>
            <a:pPr marL="0" indent="0" algn="r">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Establish protocols and methods for gathering data effectively.</a:t>
            </a:r>
            <a:endParaRPr lang="en-US" sz="1750" dirty="0">
              <a:latin typeface="Times New Roman" panose="02020603050405020304" charset="0"/>
              <a:cs typeface="Times New Roman" panose="02020603050405020304" charset="0"/>
            </a:endParaRPr>
          </a:p>
        </p:txBody>
      </p:sp>
      <p:sp>
        <p:nvSpPr>
          <p:cNvPr id="17" name="Shape 15"/>
          <p:cNvSpPr/>
          <p:nvPr/>
        </p:nvSpPr>
        <p:spPr>
          <a:xfrm>
            <a:off x="7565172" y="5909965"/>
            <a:ext cx="777597" cy="44410"/>
          </a:xfrm>
          <a:prstGeom prst="rect">
            <a:avLst/>
          </a:prstGeom>
          <a:solidFill>
            <a:srgbClr val="303B69"/>
          </a:solidFill>
        </p:spPr>
        <p:txBody>
          <a:bodyPr/>
          <a:lstStyle/>
          <a:p>
            <a:endParaRPr lang="en-IN"/>
          </a:p>
        </p:txBody>
      </p:sp>
      <p:sp>
        <p:nvSpPr>
          <p:cNvPr id="18" name="Shape 16"/>
          <p:cNvSpPr/>
          <p:nvPr/>
        </p:nvSpPr>
        <p:spPr>
          <a:xfrm>
            <a:off x="7065228" y="5682258"/>
            <a:ext cx="499943" cy="499943"/>
          </a:xfrm>
          <a:prstGeom prst="roundRect">
            <a:avLst>
              <a:gd name="adj" fmla="val 20000"/>
            </a:avLst>
          </a:prstGeom>
          <a:solidFill>
            <a:srgbClr val="283157"/>
          </a:solidFill>
          <a:ln w="13811">
            <a:solidFill>
              <a:srgbClr val="303B69"/>
            </a:solidFill>
            <a:prstDash val="solid"/>
          </a:ln>
        </p:spPr>
        <p:txBody>
          <a:bodyPr/>
          <a:lstStyle/>
          <a:p>
            <a:endParaRPr lang="en-IN"/>
          </a:p>
        </p:txBody>
      </p:sp>
      <p:sp>
        <p:nvSpPr>
          <p:cNvPr id="19" name="Text 17"/>
          <p:cNvSpPr/>
          <p:nvPr/>
        </p:nvSpPr>
        <p:spPr>
          <a:xfrm>
            <a:off x="7223700" y="5723930"/>
            <a:ext cx="182880" cy="416481"/>
          </a:xfrm>
          <a:prstGeom prst="rect">
            <a:avLst/>
          </a:prstGeom>
          <a:noFill/>
        </p:spPr>
        <p:txBody>
          <a:bodyPr wrap="none" rtlCol="0" anchor="t"/>
          <a:lstStyle/>
          <a:p>
            <a:pPr marL="0" indent="0" algn="ctr">
              <a:lnSpc>
                <a:spcPts val="3280"/>
              </a:lnSpc>
              <a:buNone/>
            </a:pPr>
            <a:r>
              <a:rPr lang="en-US" sz="2625" dirty="0">
                <a:solidFill>
                  <a:srgbClr val="EBECEF"/>
                </a:solidFill>
                <a:latin typeface="Fraunces" pitchFamily="34" charset="0"/>
                <a:ea typeface="Fraunces" pitchFamily="34" charset="-122"/>
                <a:cs typeface="Fraunces" pitchFamily="34" charset="-120"/>
              </a:rPr>
              <a:t>3</a:t>
            </a:r>
            <a:endParaRPr lang="en-US" sz="2625" dirty="0"/>
          </a:p>
        </p:txBody>
      </p:sp>
      <p:sp>
        <p:nvSpPr>
          <p:cNvPr id="20" name="Text 18"/>
          <p:cNvSpPr/>
          <p:nvPr/>
        </p:nvSpPr>
        <p:spPr>
          <a:xfrm>
            <a:off x="8537258" y="5730835"/>
            <a:ext cx="2651760" cy="347186"/>
          </a:xfrm>
          <a:prstGeom prst="rect">
            <a:avLst/>
          </a:prstGeom>
          <a:noFill/>
        </p:spPr>
        <p:txBody>
          <a:bodyPr wrap="none" rtlCol="0" anchor="t"/>
          <a:lstStyle/>
          <a:p>
            <a:pPr marL="0" indent="0" algn="l">
              <a:lnSpc>
                <a:spcPts val="2735"/>
              </a:lnSpc>
              <a:buNone/>
            </a:pPr>
            <a:r>
              <a:rPr lang="en-US" sz="2185" dirty="0">
                <a:solidFill>
                  <a:srgbClr val="EBECEF"/>
                </a:solidFill>
                <a:latin typeface="Times New Roman" panose="02020603050405020304" charset="0"/>
                <a:ea typeface="Fraunces" pitchFamily="34" charset="-122"/>
                <a:cs typeface="Times New Roman" panose="02020603050405020304" charset="0"/>
              </a:rPr>
              <a:t>Accuracy Validation</a:t>
            </a:r>
            <a:endParaRPr lang="en-US" sz="2185" dirty="0">
              <a:latin typeface="Times New Roman" panose="02020603050405020304" charset="0"/>
              <a:cs typeface="Times New Roman" panose="02020603050405020304" charset="0"/>
            </a:endParaRPr>
          </a:p>
        </p:txBody>
      </p:sp>
      <p:sp>
        <p:nvSpPr>
          <p:cNvPr id="21" name="Text 19"/>
          <p:cNvSpPr/>
          <p:nvPr/>
        </p:nvSpPr>
        <p:spPr>
          <a:xfrm>
            <a:off x="8537258" y="6300192"/>
            <a:ext cx="4055150" cy="710803"/>
          </a:xfrm>
          <a:prstGeom prst="rect">
            <a:avLst/>
          </a:prstGeom>
          <a:noFill/>
        </p:spPr>
        <p:txBody>
          <a:bodyPr wrap="square" rtlCol="0" anchor="t"/>
          <a:lstStyle/>
          <a:p>
            <a:pPr marL="0" indent="0" algn="l">
              <a:lnSpc>
                <a:spcPts val="2800"/>
              </a:lnSpc>
              <a:buNone/>
            </a:pPr>
            <a:r>
              <a:rPr lang="en-US" sz="1750" dirty="0">
                <a:solidFill>
                  <a:srgbClr val="EBECEF"/>
                </a:solidFill>
                <a:latin typeface="Times New Roman" panose="02020603050405020304" charset="0"/>
                <a:ea typeface="Epilogue" pitchFamily="34" charset="-122"/>
                <a:cs typeface="Times New Roman" panose="02020603050405020304" charset="0"/>
              </a:rPr>
              <a:t>Verify the accuracy of the collected data to ensure reliability.</a:t>
            </a:r>
            <a:endParaRPr lang="en-US" sz="175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655921"/>
            <a:ext cx="616458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Step 3: Data Processing</a:t>
            </a:r>
            <a:endParaRPr lang="en-US" sz="4375" dirty="0"/>
          </a:p>
        </p:txBody>
      </p:sp>
      <p:sp>
        <p:nvSpPr>
          <p:cNvPr id="5" name="Text 3"/>
          <p:cNvSpPr/>
          <p:nvPr/>
        </p:nvSpPr>
        <p:spPr>
          <a:xfrm>
            <a:off x="2037993" y="2794635"/>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Now that the data is collected, it's time to process it. Use IBM Cloud Functions to create serverless functions that will analyze and transform the collected data. Leverage the power of cloud computing to perform complex calculations and extract valuable insights.</a:t>
            </a:r>
            <a:endParaRPr lang="en-US" sz="1750" dirty="0"/>
          </a:p>
        </p:txBody>
      </p:sp>
      <p:sp>
        <p:nvSpPr>
          <p:cNvPr id="6" name="Shape 4"/>
          <p:cNvSpPr/>
          <p:nvPr/>
        </p:nvSpPr>
        <p:spPr>
          <a:xfrm>
            <a:off x="2037993" y="4110752"/>
            <a:ext cx="3370064" cy="2462927"/>
          </a:xfrm>
          <a:prstGeom prst="roundRect">
            <a:avLst>
              <a:gd name="adj" fmla="val 4060"/>
            </a:avLst>
          </a:prstGeom>
          <a:solidFill>
            <a:srgbClr val="283157"/>
          </a:solidFill>
          <a:ln w="13811">
            <a:solidFill>
              <a:srgbClr val="303B69"/>
            </a:solidFill>
            <a:prstDash val="solid"/>
          </a:ln>
        </p:spPr>
        <p:txBody>
          <a:bodyPr/>
          <a:lstStyle/>
          <a:p>
            <a:endParaRPr lang="en-IN"/>
          </a:p>
        </p:txBody>
      </p:sp>
      <p:sp>
        <p:nvSpPr>
          <p:cNvPr id="7" name="Text 5"/>
          <p:cNvSpPr/>
          <p:nvPr/>
        </p:nvSpPr>
        <p:spPr>
          <a:xfrm>
            <a:off x="2273975" y="4346734"/>
            <a:ext cx="2221944"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Data Analysis</a:t>
            </a:r>
            <a:endParaRPr lang="en-US" sz="2185" dirty="0"/>
          </a:p>
        </p:txBody>
      </p:sp>
      <p:sp>
        <p:nvSpPr>
          <p:cNvPr id="8" name="Text 6"/>
          <p:cNvSpPr/>
          <p:nvPr/>
        </p:nvSpPr>
        <p:spPr>
          <a:xfrm>
            <a:off x="2273975" y="4916091"/>
            <a:ext cx="2898100"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Analyze the collected data to identify patterns, trends, and anomalies.</a:t>
            </a:r>
            <a:endParaRPr lang="en-US" sz="1750" dirty="0"/>
          </a:p>
        </p:txBody>
      </p:sp>
      <p:sp>
        <p:nvSpPr>
          <p:cNvPr id="9" name="Shape 7"/>
          <p:cNvSpPr/>
          <p:nvPr/>
        </p:nvSpPr>
        <p:spPr>
          <a:xfrm>
            <a:off x="5630228" y="4110752"/>
            <a:ext cx="3370064" cy="2462927"/>
          </a:xfrm>
          <a:prstGeom prst="roundRect">
            <a:avLst>
              <a:gd name="adj" fmla="val 4060"/>
            </a:avLst>
          </a:prstGeom>
          <a:solidFill>
            <a:srgbClr val="283157"/>
          </a:solidFill>
          <a:ln w="13811">
            <a:solidFill>
              <a:srgbClr val="303B69"/>
            </a:solidFill>
            <a:prstDash val="solid"/>
          </a:ln>
        </p:spPr>
        <p:txBody>
          <a:bodyPr/>
          <a:lstStyle/>
          <a:p>
            <a:endParaRPr lang="en-IN"/>
          </a:p>
        </p:txBody>
      </p:sp>
      <p:sp>
        <p:nvSpPr>
          <p:cNvPr id="10" name="Text 8"/>
          <p:cNvSpPr/>
          <p:nvPr/>
        </p:nvSpPr>
        <p:spPr>
          <a:xfrm>
            <a:off x="5866209" y="4346734"/>
            <a:ext cx="2804160"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Data Transformation</a:t>
            </a:r>
            <a:endParaRPr lang="en-US" sz="2185" dirty="0"/>
          </a:p>
        </p:txBody>
      </p:sp>
      <p:sp>
        <p:nvSpPr>
          <p:cNvPr id="11" name="Text 9"/>
          <p:cNvSpPr/>
          <p:nvPr/>
        </p:nvSpPr>
        <p:spPr>
          <a:xfrm>
            <a:off x="5866209" y="4916091"/>
            <a:ext cx="2898100"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Transform the data into a format that is suitable for further analysis.</a:t>
            </a:r>
            <a:endParaRPr lang="en-US" sz="1750" dirty="0"/>
          </a:p>
        </p:txBody>
      </p:sp>
      <p:sp>
        <p:nvSpPr>
          <p:cNvPr id="12" name="Shape 10"/>
          <p:cNvSpPr/>
          <p:nvPr/>
        </p:nvSpPr>
        <p:spPr>
          <a:xfrm>
            <a:off x="9222462" y="4110752"/>
            <a:ext cx="3370064" cy="2462927"/>
          </a:xfrm>
          <a:prstGeom prst="roundRect">
            <a:avLst>
              <a:gd name="adj" fmla="val 4060"/>
            </a:avLst>
          </a:prstGeom>
          <a:solidFill>
            <a:srgbClr val="283157"/>
          </a:solidFill>
          <a:ln w="13811">
            <a:solidFill>
              <a:srgbClr val="303B69"/>
            </a:solidFill>
            <a:prstDash val="solid"/>
          </a:ln>
        </p:spPr>
        <p:txBody>
          <a:bodyPr/>
          <a:lstStyle/>
          <a:p>
            <a:endParaRPr lang="en-IN"/>
          </a:p>
        </p:txBody>
      </p:sp>
      <p:sp>
        <p:nvSpPr>
          <p:cNvPr id="13" name="Text 11"/>
          <p:cNvSpPr/>
          <p:nvPr/>
        </p:nvSpPr>
        <p:spPr>
          <a:xfrm>
            <a:off x="9458444" y="4346734"/>
            <a:ext cx="2392680"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Insight Extraction</a:t>
            </a:r>
            <a:endParaRPr lang="en-US" sz="2185" dirty="0"/>
          </a:p>
        </p:txBody>
      </p:sp>
      <p:sp>
        <p:nvSpPr>
          <p:cNvPr id="14" name="Text 12"/>
          <p:cNvSpPr/>
          <p:nvPr/>
        </p:nvSpPr>
        <p:spPr>
          <a:xfrm>
            <a:off x="9458444" y="4916091"/>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Extract valuable insights and actionable information from the processed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2025">
            <a:solidFill>
              <a:srgbClr val="565151"/>
            </a:solidFill>
            <a:prstDash val="solid"/>
          </a:ln>
        </p:spPr>
        <p:txBody>
          <a:bodyPr/>
          <a:lstStyle/>
          <a:p>
            <a:endParaRPr lang="en-IN"/>
          </a:p>
        </p:txBody>
      </p:sp>
      <p:sp>
        <p:nvSpPr>
          <p:cNvPr id="4" name="Text 2"/>
          <p:cNvSpPr/>
          <p:nvPr/>
        </p:nvSpPr>
        <p:spPr>
          <a:xfrm>
            <a:off x="2722602" y="532686"/>
            <a:ext cx="6629400" cy="604242"/>
          </a:xfrm>
          <a:prstGeom prst="rect">
            <a:avLst/>
          </a:prstGeom>
          <a:noFill/>
        </p:spPr>
        <p:txBody>
          <a:bodyPr wrap="none" rtlCol="0" anchor="t"/>
          <a:lstStyle/>
          <a:p>
            <a:pPr marL="0" indent="0">
              <a:lnSpc>
                <a:spcPts val="4760"/>
              </a:lnSpc>
              <a:buNone/>
            </a:pPr>
            <a:r>
              <a:rPr lang="en-US" sz="3805" dirty="0">
                <a:solidFill>
                  <a:srgbClr val="FFFFFF"/>
                </a:solidFill>
                <a:latin typeface="Fraunces" pitchFamily="34" charset="0"/>
                <a:ea typeface="Fraunces" pitchFamily="34" charset="-122"/>
                <a:cs typeface="Fraunces" pitchFamily="34" charset="-120"/>
              </a:rPr>
              <a:t>Step 4: Real-time Monitoring</a:t>
            </a:r>
            <a:endParaRPr lang="en-US" sz="3805" dirty="0"/>
          </a:p>
        </p:txBody>
      </p:sp>
      <p:sp>
        <p:nvSpPr>
          <p:cNvPr id="5" name="Text 3"/>
          <p:cNvSpPr/>
          <p:nvPr/>
        </p:nvSpPr>
        <p:spPr>
          <a:xfrm>
            <a:off x="2722602" y="1523643"/>
            <a:ext cx="9185077" cy="927973"/>
          </a:xfrm>
          <a:prstGeom prst="rect">
            <a:avLst/>
          </a:prstGeom>
          <a:noFill/>
        </p:spPr>
        <p:txBody>
          <a:bodyPr wrap="square" rtlCol="0" anchor="t"/>
          <a:lstStyle/>
          <a:p>
            <a:pPr marL="0" indent="0">
              <a:lnSpc>
                <a:spcPts val="2435"/>
              </a:lnSpc>
              <a:buNone/>
            </a:pPr>
            <a:r>
              <a:rPr lang="en-US" sz="1525" dirty="0">
                <a:solidFill>
                  <a:srgbClr val="EBECEF"/>
                </a:solidFill>
                <a:latin typeface="Epilogue" pitchFamily="34" charset="0"/>
                <a:ea typeface="Epilogue" pitchFamily="34" charset="-122"/>
                <a:cs typeface="Epilogue" pitchFamily="34" charset="-120"/>
              </a:rPr>
              <a:t>Enable real-time monitoring of the IoT data. Set up alerts and notifications based on predefined rules and thresholds. Ensure that any anomalies or critical events are immediately detected and appropriate actions are taken.</a:t>
            </a:r>
            <a:endParaRPr lang="en-US" sz="1525" dirty="0"/>
          </a:p>
        </p:txBody>
      </p:sp>
      <p:sp>
        <p:nvSpPr>
          <p:cNvPr id="6" name="Shape 4"/>
          <p:cNvSpPr/>
          <p:nvPr/>
        </p:nvSpPr>
        <p:spPr>
          <a:xfrm>
            <a:off x="2993350" y="2669143"/>
            <a:ext cx="38576" cy="5027652"/>
          </a:xfrm>
          <a:prstGeom prst="rect">
            <a:avLst/>
          </a:prstGeom>
          <a:solidFill>
            <a:srgbClr val="303B69"/>
          </a:solidFill>
        </p:spPr>
        <p:txBody>
          <a:bodyPr/>
          <a:lstStyle/>
          <a:p>
            <a:endParaRPr lang="en-IN"/>
          </a:p>
        </p:txBody>
      </p:sp>
      <p:sp>
        <p:nvSpPr>
          <p:cNvPr id="7" name="Shape 5"/>
          <p:cNvSpPr/>
          <p:nvPr/>
        </p:nvSpPr>
        <p:spPr>
          <a:xfrm>
            <a:off x="3230166" y="3018353"/>
            <a:ext cx="676751" cy="38576"/>
          </a:xfrm>
          <a:prstGeom prst="rect">
            <a:avLst/>
          </a:prstGeom>
          <a:solidFill>
            <a:srgbClr val="303B69"/>
          </a:solidFill>
        </p:spPr>
        <p:txBody>
          <a:bodyPr/>
          <a:lstStyle/>
          <a:p>
            <a:endParaRPr lang="en-IN"/>
          </a:p>
        </p:txBody>
      </p:sp>
      <p:sp>
        <p:nvSpPr>
          <p:cNvPr id="8" name="Shape 6"/>
          <p:cNvSpPr/>
          <p:nvPr/>
        </p:nvSpPr>
        <p:spPr>
          <a:xfrm>
            <a:off x="2795111" y="2820233"/>
            <a:ext cx="435054" cy="435054"/>
          </a:xfrm>
          <a:prstGeom prst="roundRect">
            <a:avLst>
              <a:gd name="adj" fmla="val 20002"/>
            </a:avLst>
          </a:prstGeom>
          <a:solidFill>
            <a:srgbClr val="283157"/>
          </a:solidFill>
          <a:ln w="12025">
            <a:solidFill>
              <a:srgbClr val="303B69"/>
            </a:solidFill>
            <a:prstDash val="solid"/>
          </a:ln>
        </p:spPr>
        <p:txBody>
          <a:bodyPr/>
          <a:lstStyle/>
          <a:p>
            <a:endParaRPr lang="en-IN"/>
          </a:p>
        </p:txBody>
      </p:sp>
      <p:sp>
        <p:nvSpPr>
          <p:cNvPr id="9" name="Text 7"/>
          <p:cNvSpPr/>
          <p:nvPr/>
        </p:nvSpPr>
        <p:spPr>
          <a:xfrm>
            <a:off x="2947868" y="2856428"/>
            <a:ext cx="129540" cy="362545"/>
          </a:xfrm>
          <a:prstGeom prst="rect">
            <a:avLst/>
          </a:prstGeom>
          <a:noFill/>
        </p:spPr>
        <p:txBody>
          <a:bodyPr wrap="none" rtlCol="0" anchor="t"/>
          <a:lstStyle/>
          <a:p>
            <a:pPr marL="0" indent="0" algn="ctr">
              <a:lnSpc>
                <a:spcPts val="2855"/>
              </a:lnSpc>
              <a:buNone/>
            </a:pPr>
            <a:r>
              <a:rPr lang="en-US" sz="2285" dirty="0">
                <a:solidFill>
                  <a:srgbClr val="EBECEF"/>
                </a:solidFill>
                <a:latin typeface="Fraunces" pitchFamily="34" charset="0"/>
                <a:ea typeface="Fraunces" pitchFamily="34" charset="-122"/>
                <a:cs typeface="Fraunces" pitchFamily="34" charset="-120"/>
              </a:rPr>
              <a:t>1</a:t>
            </a:r>
            <a:endParaRPr lang="en-US" sz="2285" dirty="0"/>
          </a:p>
        </p:txBody>
      </p:sp>
      <p:sp>
        <p:nvSpPr>
          <p:cNvPr id="10" name="Text 8"/>
          <p:cNvSpPr/>
          <p:nvPr/>
        </p:nvSpPr>
        <p:spPr>
          <a:xfrm>
            <a:off x="4076105" y="2862501"/>
            <a:ext cx="2735580" cy="302062"/>
          </a:xfrm>
          <a:prstGeom prst="rect">
            <a:avLst/>
          </a:prstGeom>
          <a:noFill/>
        </p:spPr>
        <p:txBody>
          <a:bodyPr wrap="none" rtlCol="0" anchor="t"/>
          <a:lstStyle/>
          <a:p>
            <a:pPr marL="0" indent="0" algn="l">
              <a:lnSpc>
                <a:spcPts val="2380"/>
              </a:lnSpc>
              <a:buNone/>
            </a:pPr>
            <a:r>
              <a:rPr lang="en-US" sz="1905" dirty="0">
                <a:solidFill>
                  <a:srgbClr val="EBECEF"/>
                </a:solidFill>
                <a:latin typeface="Fraunces" pitchFamily="34" charset="0"/>
                <a:ea typeface="Fraunces" pitchFamily="34" charset="-122"/>
                <a:cs typeface="Fraunces" pitchFamily="34" charset="-120"/>
              </a:rPr>
              <a:t>Alerts and Notifications</a:t>
            </a:r>
            <a:endParaRPr lang="en-US" sz="1905" dirty="0"/>
          </a:p>
        </p:txBody>
      </p:sp>
      <p:sp>
        <p:nvSpPr>
          <p:cNvPr id="11" name="Text 9"/>
          <p:cNvSpPr/>
          <p:nvPr/>
        </p:nvSpPr>
        <p:spPr>
          <a:xfrm>
            <a:off x="4076105" y="3357920"/>
            <a:ext cx="7831574" cy="309324"/>
          </a:xfrm>
          <a:prstGeom prst="rect">
            <a:avLst/>
          </a:prstGeom>
          <a:noFill/>
        </p:spPr>
        <p:txBody>
          <a:bodyPr wrap="none" rtlCol="0" anchor="t"/>
          <a:lstStyle/>
          <a:p>
            <a:pPr marL="0" indent="0" algn="l">
              <a:lnSpc>
                <a:spcPts val="2435"/>
              </a:lnSpc>
              <a:buNone/>
            </a:pPr>
            <a:r>
              <a:rPr lang="en-US" sz="1525" dirty="0">
                <a:solidFill>
                  <a:srgbClr val="EBECEF"/>
                </a:solidFill>
                <a:latin typeface="Epilogue" pitchFamily="34" charset="0"/>
                <a:ea typeface="Epilogue" pitchFamily="34" charset="-122"/>
                <a:cs typeface="Epilogue" pitchFamily="34" charset="-120"/>
              </a:rPr>
              <a:t>Set up alerts and notifications for real-time detection of anomalies.</a:t>
            </a:r>
            <a:endParaRPr lang="en-US" sz="1525" dirty="0"/>
          </a:p>
        </p:txBody>
      </p:sp>
      <p:sp>
        <p:nvSpPr>
          <p:cNvPr id="12" name="Shape 10"/>
          <p:cNvSpPr/>
          <p:nvPr/>
        </p:nvSpPr>
        <p:spPr>
          <a:xfrm>
            <a:off x="3230166" y="4758690"/>
            <a:ext cx="676751" cy="38576"/>
          </a:xfrm>
          <a:prstGeom prst="rect">
            <a:avLst/>
          </a:prstGeom>
          <a:solidFill>
            <a:srgbClr val="303B69"/>
          </a:solidFill>
        </p:spPr>
        <p:txBody>
          <a:bodyPr/>
          <a:lstStyle/>
          <a:p>
            <a:endParaRPr lang="en-IN"/>
          </a:p>
        </p:txBody>
      </p:sp>
      <p:sp>
        <p:nvSpPr>
          <p:cNvPr id="13" name="Shape 11"/>
          <p:cNvSpPr/>
          <p:nvPr/>
        </p:nvSpPr>
        <p:spPr>
          <a:xfrm>
            <a:off x="2795111" y="4560570"/>
            <a:ext cx="435054" cy="435054"/>
          </a:xfrm>
          <a:prstGeom prst="roundRect">
            <a:avLst>
              <a:gd name="adj" fmla="val 20002"/>
            </a:avLst>
          </a:prstGeom>
          <a:solidFill>
            <a:srgbClr val="283157"/>
          </a:solidFill>
          <a:ln w="12025">
            <a:solidFill>
              <a:srgbClr val="303B69"/>
            </a:solidFill>
            <a:prstDash val="solid"/>
          </a:ln>
        </p:spPr>
        <p:txBody>
          <a:bodyPr/>
          <a:lstStyle/>
          <a:p>
            <a:endParaRPr lang="en-IN"/>
          </a:p>
        </p:txBody>
      </p:sp>
      <p:sp>
        <p:nvSpPr>
          <p:cNvPr id="14" name="Text 12"/>
          <p:cNvSpPr/>
          <p:nvPr/>
        </p:nvSpPr>
        <p:spPr>
          <a:xfrm>
            <a:off x="2925008" y="4596765"/>
            <a:ext cx="175260" cy="362545"/>
          </a:xfrm>
          <a:prstGeom prst="rect">
            <a:avLst/>
          </a:prstGeom>
          <a:noFill/>
        </p:spPr>
        <p:txBody>
          <a:bodyPr wrap="none" rtlCol="0" anchor="t"/>
          <a:lstStyle/>
          <a:p>
            <a:pPr marL="0" indent="0" algn="ctr">
              <a:lnSpc>
                <a:spcPts val="2855"/>
              </a:lnSpc>
              <a:buNone/>
            </a:pPr>
            <a:r>
              <a:rPr lang="en-US" sz="2285" dirty="0">
                <a:solidFill>
                  <a:srgbClr val="EBECEF"/>
                </a:solidFill>
                <a:latin typeface="Fraunces" pitchFamily="34" charset="0"/>
                <a:ea typeface="Fraunces" pitchFamily="34" charset="-122"/>
                <a:cs typeface="Fraunces" pitchFamily="34" charset="-120"/>
              </a:rPr>
              <a:t>2</a:t>
            </a:r>
            <a:endParaRPr lang="en-US" sz="2285" dirty="0"/>
          </a:p>
        </p:txBody>
      </p:sp>
      <p:sp>
        <p:nvSpPr>
          <p:cNvPr id="15" name="Text 13"/>
          <p:cNvSpPr/>
          <p:nvPr/>
        </p:nvSpPr>
        <p:spPr>
          <a:xfrm>
            <a:off x="4076105" y="4602837"/>
            <a:ext cx="2682240" cy="302062"/>
          </a:xfrm>
          <a:prstGeom prst="rect">
            <a:avLst/>
          </a:prstGeom>
          <a:noFill/>
        </p:spPr>
        <p:txBody>
          <a:bodyPr wrap="none" rtlCol="0" anchor="t"/>
          <a:lstStyle/>
          <a:p>
            <a:pPr marL="0" indent="0" algn="l">
              <a:lnSpc>
                <a:spcPts val="2380"/>
              </a:lnSpc>
              <a:buNone/>
            </a:pPr>
            <a:r>
              <a:rPr lang="en-US" sz="1905" dirty="0">
                <a:solidFill>
                  <a:srgbClr val="EBECEF"/>
                </a:solidFill>
                <a:latin typeface="Fraunces" pitchFamily="34" charset="0"/>
                <a:ea typeface="Fraunces" pitchFamily="34" charset="-122"/>
                <a:cs typeface="Fraunces" pitchFamily="34" charset="-120"/>
              </a:rPr>
              <a:t>Rule-Based Monitoring</a:t>
            </a:r>
            <a:endParaRPr lang="en-US" sz="1905" dirty="0"/>
          </a:p>
        </p:txBody>
      </p:sp>
      <p:sp>
        <p:nvSpPr>
          <p:cNvPr id="16" name="Text 14"/>
          <p:cNvSpPr/>
          <p:nvPr/>
        </p:nvSpPr>
        <p:spPr>
          <a:xfrm>
            <a:off x="4076105" y="5098256"/>
            <a:ext cx="7831574" cy="309324"/>
          </a:xfrm>
          <a:prstGeom prst="rect">
            <a:avLst/>
          </a:prstGeom>
          <a:noFill/>
        </p:spPr>
        <p:txBody>
          <a:bodyPr wrap="none" rtlCol="0" anchor="t"/>
          <a:lstStyle/>
          <a:p>
            <a:pPr marL="0" indent="0" algn="l">
              <a:lnSpc>
                <a:spcPts val="2435"/>
              </a:lnSpc>
              <a:buNone/>
            </a:pPr>
            <a:r>
              <a:rPr lang="en-US" sz="1525" dirty="0">
                <a:solidFill>
                  <a:srgbClr val="EBECEF"/>
                </a:solidFill>
                <a:latin typeface="Epilogue" pitchFamily="34" charset="0"/>
                <a:ea typeface="Epilogue" pitchFamily="34" charset="-122"/>
                <a:cs typeface="Epilogue" pitchFamily="34" charset="-120"/>
              </a:rPr>
              <a:t>Define rules and thresholds to monitor the data in real-time.</a:t>
            </a:r>
            <a:endParaRPr lang="en-US" sz="1525" dirty="0"/>
          </a:p>
        </p:txBody>
      </p:sp>
      <p:sp>
        <p:nvSpPr>
          <p:cNvPr id="17" name="Shape 15"/>
          <p:cNvSpPr/>
          <p:nvPr/>
        </p:nvSpPr>
        <p:spPr>
          <a:xfrm>
            <a:off x="3230166" y="6499027"/>
            <a:ext cx="676751" cy="38576"/>
          </a:xfrm>
          <a:prstGeom prst="rect">
            <a:avLst/>
          </a:prstGeom>
          <a:solidFill>
            <a:srgbClr val="303B69"/>
          </a:solidFill>
        </p:spPr>
        <p:txBody>
          <a:bodyPr/>
          <a:lstStyle/>
          <a:p>
            <a:endParaRPr lang="en-IN"/>
          </a:p>
        </p:txBody>
      </p:sp>
      <p:sp>
        <p:nvSpPr>
          <p:cNvPr id="18" name="Shape 16"/>
          <p:cNvSpPr/>
          <p:nvPr/>
        </p:nvSpPr>
        <p:spPr>
          <a:xfrm>
            <a:off x="2795111" y="6300907"/>
            <a:ext cx="435054" cy="435054"/>
          </a:xfrm>
          <a:prstGeom prst="roundRect">
            <a:avLst>
              <a:gd name="adj" fmla="val 20002"/>
            </a:avLst>
          </a:prstGeom>
          <a:solidFill>
            <a:srgbClr val="283157"/>
          </a:solidFill>
          <a:ln w="12025">
            <a:solidFill>
              <a:srgbClr val="303B69"/>
            </a:solidFill>
            <a:prstDash val="solid"/>
          </a:ln>
        </p:spPr>
        <p:txBody>
          <a:bodyPr/>
          <a:lstStyle/>
          <a:p>
            <a:endParaRPr lang="en-IN"/>
          </a:p>
        </p:txBody>
      </p:sp>
      <p:sp>
        <p:nvSpPr>
          <p:cNvPr id="19" name="Text 17"/>
          <p:cNvSpPr/>
          <p:nvPr/>
        </p:nvSpPr>
        <p:spPr>
          <a:xfrm>
            <a:off x="2932628" y="6337102"/>
            <a:ext cx="160020" cy="362545"/>
          </a:xfrm>
          <a:prstGeom prst="rect">
            <a:avLst/>
          </a:prstGeom>
          <a:noFill/>
        </p:spPr>
        <p:txBody>
          <a:bodyPr wrap="none" rtlCol="0" anchor="t"/>
          <a:lstStyle/>
          <a:p>
            <a:pPr marL="0" indent="0" algn="ctr">
              <a:lnSpc>
                <a:spcPts val="2855"/>
              </a:lnSpc>
              <a:buNone/>
            </a:pPr>
            <a:r>
              <a:rPr lang="en-US" sz="2285" dirty="0">
                <a:solidFill>
                  <a:srgbClr val="EBECEF"/>
                </a:solidFill>
                <a:latin typeface="Fraunces" pitchFamily="34" charset="0"/>
                <a:ea typeface="Fraunces" pitchFamily="34" charset="-122"/>
                <a:cs typeface="Fraunces" pitchFamily="34" charset="-120"/>
              </a:rPr>
              <a:t>3</a:t>
            </a:r>
            <a:endParaRPr lang="en-US" sz="2285" dirty="0"/>
          </a:p>
        </p:txBody>
      </p:sp>
      <p:sp>
        <p:nvSpPr>
          <p:cNvPr id="20" name="Text 18"/>
          <p:cNvSpPr/>
          <p:nvPr/>
        </p:nvSpPr>
        <p:spPr>
          <a:xfrm>
            <a:off x="4076105" y="6343174"/>
            <a:ext cx="2407920" cy="302062"/>
          </a:xfrm>
          <a:prstGeom prst="rect">
            <a:avLst/>
          </a:prstGeom>
          <a:noFill/>
        </p:spPr>
        <p:txBody>
          <a:bodyPr wrap="none" rtlCol="0" anchor="t"/>
          <a:lstStyle/>
          <a:p>
            <a:pPr marL="0" indent="0" algn="l">
              <a:lnSpc>
                <a:spcPts val="2380"/>
              </a:lnSpc>
              <a:buNone/>
            </a:pPr>
            <a:r>
              <a:rPr lang="en-US" sz="1905" dirty="0">
                <a:solidFill>
                  <a:srgbClr val="EBECEF"/>
                </a:solidFill>
                <a:latin typeface="Fraunces" pitchFamily="34" charset="0"/>
                <a:ea typeface="Fraunces" pitchFamily="34" charset="-122"/>
                <a:cs typeface="Fraunces" pitchFamily="34" charset="-120"/>
              </a:rPr>
              <a:t>Actionable Response</a:t>
            </a:r>
            <a:endParaRPr lang="en-US" sz="1905" dirty="0"/>
          </a:p>
        </p:txBody>
      </p:sp>
      <p:sp>
        <p:nvSpPr>
          <p:cNvPr id="21" name="Text 19"/>
          <p:cNvSpPr/>
          <p:nvPr/>
        </p:nvSpPr>
        <p:spPr>
          <a:xfrm>
            <a:off x="4076105" y="6838593"/>
            <a:ext cx="7831574" cy="309324"/>
          </a:xfrm>
          <a:prstGeom prst="rect">
            <a:avLst/>
          </a:prstGeom>
          <a:noFill/>
        </p:spPr>
        <p:txBody>
          <a:bodyPr wrap="none" rtlCol="0" anchor="t"/>
          <a:lstStyle/>
          <a:p>
            <a:pPr marL="0" indent="0" algn="l">
              <a:lnSpc>
                <a:spcPts val="2435"/>
              </a:lnSpc>
              <a:buNone/>
            </a:pPr>
            <a:r>
              <a:rPr lang="en-US" sz="1525" dirty="0">
                <a:solidFill>
                  <a:srgbClr val="EBECEF"/>
                </a:solidFill>
                <a:latin typeface="Epilogue" pitchFamily="34" charset="0"/>
                <a:ea typeface="Epilogue" pitchFamily="34" charset="-122"/>
                <a:cs typeface="Epilogue" pitchFamily="34" charset="-120"/>
              </a:rPr>
              <a:t>Take appropriate actions in response to detected anomalies or critical events.</a:t>
            </a:r>
            <a:endParaRPr lang="en-US" sz="15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912257"/>
            <a:ext cx="670560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Step 5: Data Visualization</a:t>
            </a:r>
            <a:endParaRPr lang="en-US" sz="4375" dirty="0"/>
          </a:p>
        </p:txBody>
      </p:sp>
      <p:sp>
        <p:nvSpPr>
          <p:cNvPr id="5" name="Text 3"/>
          <p:cNvSpPr/>
          <p:nvPr/>
        </p:nvSpPr>
        <p:spPr>
          <a:xfrm>
            <a:off x="2037993" y="2050971"/>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Visualize the processed data to gain meaningful insights and facilitate decision-making. Use charts, graphs, and dashboards to present the data in a clear and concise manner. Allow users to interact with the visualizations to explore the data further.</a:t>
            </a:r>
            <a:endParaRPr lang="en-US" sz="1750" dirty="0"/>
          </a:p>
        </p:txBody>
      </p:sp>
      <p:pic>
        <p:nvPicPr>
          <p:cNvPr id="6" name="Image 0" descr="preencoded.png"/>
          <p:cNvPicPr>
            <a:picLocks noChangeAspect="1"/>
          </p:cNvPicPr>
          <p:nvPr/>
        </p:nvPicPr>
        <p:blipFill>
          <a:blip r:embed="rId3"/>
          <a:stretch>
            <a:fillRect/>
          </a:stretch>
        </p:blipFill>
        <p:spPr>
          <a:xfrm>
            <a:off x="2037993" y="3367088"/>
            <a:ext cx="3295888" cy="2036921"/>
          </a:xfrm>
          <a:prstGeom prst="rect">
            <a:avLst/>
          </a:prstGeom>
        </p:spPr>
      </p:pic>
      <p:sp>
        <p:nvSpPr>
          <p:cNvPr id="7" name="Text 4"/>
          <p:cNvSpPr/>
          <p:nvPr/>
        </p:nvSpPr>
        <p:spPr>
          <a:xfrm>
            <a:off x="2037993" y="5681663"/>
            <a:ext cx="2468880"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Charts and Graphs</a:t>
            </a:r>
            <a:endParaRPr lang="en-US" sz="2185" dirty="0"/>
          </a:p>
        </p:txBody>
      </p:sp>
      <p:sp>
        <p:nvSpPr>
          <p:cNvPr id="8" name="Text 5"/>
          <p:cNvSpPr/>
          <p:nvPr/>
        </p:nvSpPr>
        <p:spPr>
          <a:xfrm>
            <a:off x="2037993" y="6251019"/>
            <a:ext cx="3295888" cy="1066205"/>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Present the processed data using visually appealing charts and graphs.</a:t>
            </a:r>
            <a:endParaRPr lang="en-US" sz="1750" dirty="0"/>
          </a:p>
        </p:txBody>
      </p:sp>
      <p:pic>
        <p:nvPicPr>
          <p:cNvPr id="9" name="Image 1" descr="preencoded.png"/>
          <p:cNvPicPr>
            <a:picLocks noChangeAspect="1"/>
          </p:cNvPicPr>
          <p:nvPr/>
        </p:nvPicPr>
        <p:blipFill>
          <a:blip r:embed="rId4"/>
          <a:stretch>
            <a:fillRect/>
          </a:stretch>
        </p:blipFill>
        <p:spPr>
          <a:xfrm>
            <a:off x="5667137" y="3367088"/>
            <a:ext cx="3296007" cy="2037040"/>
          </a:xfrm>
          <a:prstGeom prst="rect">
            <a:avLst/>
          </a:prstGeom>
        </p:spPr>
      </p:pic>
      <p:sp>
        <p:nvSpPr>
          <p:cNvPr id="10" name="Text 6"/>
          <p:cNvSpPr/>
          <p:nvPr/>
        </p:nvSpPr>
        <p:spPr>
          <a:xfrm>
            <a:off x="5667137" y="5681782"/>
            <a:ext cx="2221944"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Data Dashboard</a:t>
            </a:r>
            <a:endParaRPr lang="en-US" sz="2185" dirty="0"/>
          </a:p>
        </p:txBody>
      </p:sp>
      <p:sp>
        <p:nvSpPr>
          <p:cNvPr id="11" name="Text 7"/>
          <p:cNvSpPr/>
          <p:nvPr/>
        </p:nvSpPr>
        <p:spPr>
          <a:xfrm>
            <a:off x="5667137" y="6251138"/>
            <a:ext cx="3296007" cy="1066205"/>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Create a user-friendly dashboard to display key metrics and insights.</a:t>
            </a:r>
            <a:endParaRPr lang="en-US" sz="1750" dirty="0"/>
          </a:p>
        </p:txBody>
      </p:sp>
      <p:pic>
        <p:nvPicPr>
          <p:cNvPr id="12" name="Image 2" descr="preencoded.png"/>
          <p:cNvPicPr>
            <a:picLocks noChangeAspect="1"/>
          </p:cNvPicPr>
          <p:nvPr/>
        </p:nvPicPr>
        <p:blipFill>
          <a:blip r:embed="rId5"/>
          <a:stretch>
            <a:fillRect/>
          </a:stretch>
        </p:blipFill>
        <p:spPr>
          <a:xfrm>
            <a:off x="9296400" y="3367088"/>
            <a:ext cx="3296007" cy="2037040"/>
          </a:xfrm>
          <a:prstGeom prst="rect">
            <a:avLst/>
          </a:prstGeom>
        </p:spPr>
      </p:pic>
      <p:sp>
        <p:nvSpPr>
          <p:cNvPr id="13" name="Text 8"/>
          <p:cNvSpPr/>
          <p:nvPr/>
        </p:nvSpPr>
        <p:spPr>
          <a:xfrm>
            <a:off x="9296400" y="5681782"/>
            <a:ext cx="2720340" cy="347186"/>
          </a:xfrm>
          <a:prstGeom prst="rect">
            <a:avLst/>
          </a:prstGeom>
          <a:noFill/>
        </p:spPr>
        <p:txBody>
          <a:bodyPr wrap="none" rtlCol="0" anchor="t"/>
          <a:lstStyle/>
          <a:p>
            <a:pPr marL="0" indent="0" algn="l">
              <a:lnSpc>
                <a:spcPts val="2735"/>
              </a:lnSpc>
              <a:buNone/>
            </a:pPr>
            <a:r>
              <a:rPr lang="en-US" sz="2185" dirty="0">
                <a:solidFill>
                  <a:srgbClr val="FFFFFF"/>
                </a:solidFill>
                <a:latin typeface="Fraunces" pitchFamily="34" charset="0"/>
                <a:ea typeface="Fraunces" pitchFamily="34" charset="-122"/>
                <a:cs typeface="Fraunces" pitchFamily="34" charset="-120"/>
              </a:rPr>
              <a:t>Interactive Interface</a:t>
            </a:r>
            <a:endParaRPr lang="en-US" sz="2185" dirty="0"/>
          </a:p>
        </p:txBody>
      </p:sp>
      <p:sp>
        <p:nvSpPr>
          <p:cNvPr id="14" name="Text 9"/>
          <p:cNvSpPr/>
          <p:nvPr/>
        </p:nvSpPr>
        <p:spPr>
          <a:xfrm>
            <a:off x="9296400" y="6251138"/>
            <a:ext cx="3296007" cy="1066205"/>
          </a:xfrm>
          <a:prstGeom prst="rect">
            <a:avLst/>
          </a:prstGeom>
          <a:noFill/>
        </p:spPr>
        <p:txBody>
          <a:bodyPr wrap="square" rtlCol="0" anchor="t"/>
          <a:lstStyle/>
          <a:p>
            <a:pPr marL="0" indent="0" algn="l">
              <a:lnSpc>
                <a:spcPts val="2800"/>
              </a:lnSpc>
              <a:buNone/>
            </a:pPr>
            <a:r>
              <a:rPr lang="en-US" sz="1750" dirty="0">
                <a:solidFill>
                  <a:srgbClr val="EBECEF"/>
                </a:solidFill>
                <a:latin typeface="Epilogue" pitchFamily="34" charset="0"/>
                <a:ea typeface="Epilogue" pitchFamily="34" charset="-122"/>
                <a:cs typeface="Epilogue" pitchFamily="34" charset="-120"/>
              </a:rPr>
              <a:t>Enable user interaction with the visualizations to explore data in detail.</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829389" y="783788"/>
            <a:ext cx="6995160" cy="691158"/>
          </a:xfrm>
          <a:prstGeom prst="rect">
            <a:avLst/>
          </a:prstGeom>
          <a:noFill/>
        </p:spPr>
        <p:txBody>
          <a:bodyPr wrap="none" rtlCol="0" anchor="t"/>
          <a:lstStyle/>
          <a:p>
            <a:pPr marL="0" indent="0">
              <a:lnSpc>
                <a:spcPts val="5440"/>
              </a:lnSpc>
              <a:buNone/>
            </a:pPr>
            <a:r>
              <a:rPr lang="en-US" sz="4355" dirty="0">
                <a:solidFill>
                  <a:srgbClr val="FFFFFF"/>
                </a:solidFill>
                <a:latin typeface="Fraunces" pitchFamily="34" charset="0"/>
                <a:ea typeface="Fraunces" pitchFamily="34" charset="-122"/>
                <a:cs typeface="Fraunces" pitchFamily="34" charset="-120"/>
              </a:rPr>
              <a:t>Step 6: Actionable Insights</a:t>
            </a:r>
            <a:endParaRPr lang="en-US" sz="4355" dirty="0"/>
          </a:p>
        </p:txBody>
      </p:sp>
      <p:sp>
        <p:nvSpPr>
          <p:cNvPr id="5" name="Text 3"/>
          <p:cNvSpPr/>
          <p:nvPr/>
        </p:nvSpPr>
        <p:spPr>
          <a:xfrm>
            <a:off x="829389" y="1806654"/>
            <a:ext cx="7485221" cy="1415415"/>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Once the data is visualized, extract actionable insights from it. Identify trends, make predictions, and optimize processes based on the derived insights. Use the power of data-driven decision-making to drive innovation and improve efficiency.</a:t>
            </a:r>
            <a:endParaRPr lang="en-US" sz="1740" dirty="0"/>
          </a:p>
        </p:txBody>
      </p:sp>
      <p:sp>
        <p:nvSpPr>
          <p:cNvPr id="6" name="Shape 4"/>
          <p:cNvSpPr/>
          <p:nvPr/>
        </p:nvSpPr>
        <p:spPr>
          <a:xfrm>
            <a:off x="829389" y="3643551"/>
            <a:ext cx="497562" cy="497562"/>
          </a:xfrm>
          <a:prstGeom prst="roundRect">
            <a:avLst>
              <a:gd name="adj" fmla="val 20003"/>
            </a:avLst>
          </a:prstGeom>
          <a:solidFill>
            <a:srgbClr val="283157"/>
          </a:solidFill>
          <a:ln w="13811">
            <a:solidFill>
              <a:srgbClr val="303B69"/>
            </a:solidFill>
            <a:prstDash val="solid"/>
          </a:ln>
        </p:spPr>
        <p:txBody>
          <a:bodyPr/>
          <a:lstStyle/>
          <a:p>
            <a:endParaRPr lang="en-IN"/>
          </a:p>
        </p:txBody>
      </p:sp>
      <p:sp>
        <p:nvSpPr>
          <p:cNvPr id="7" name="Text 5"/>
          <p:cNvSpPr/>
          <p:nvPr/>
        </p:nvSpPr>
        <p:spPr>
          <a:xfrm>
            <a:off x="1001911" y="3684984"/>
            <a:ext cx="152400" cy="414576"/>
          </a:xfrm>
          <a:prstGeom prst="rect">
            <a:avLst/>
          </a:prstGeom>
          <a:noFill/>
        </p:spPr>
        <p:txBody>
          <a:bodyPr wrap="none" rtlCol="0" anchor="t"/>
          <a:lstStyle/>
          <a:p>
            <a:pPr marL="0" indent="0" algn="ctr">
              <a:lnSpc>
                <a:spcPts val="3265"/>
              </a:lnSpc>
              <a:buNone/>
            </a:pPr>
            <a:r>
              <a:rPr lang="en-US" sz="2610" dirty="0">
                <a:solidFill>
                  <a:srgbClr val="EBECEF"/>
                </a:solidFill>
                <a:latin typeface="Fraunces" pitchFamily="34" charset="0"/>
                <a:ea typeface="Fraunces" pitchFamily="34" charset="-122"/>
                <a:cs typeface="Fraunces" pitchFamily="34" charset="-120"/>
              </a:rPr>
              <a:t>1</a:t>
            </a:r>
            <a:endParaRPr lang="en-US" sz="2610" dirty="0"/>
          </a:p>
        </p:txBody>
      </p:sp>
      <p:sp>
        <p:nvSpPr>
          <p:cNvPr id="8" name="Text 6"/>
          <p:cNvSpPr/>
          <p:nvPr/>
        </p:nvSpPr>
        <p:spPr>
          <a:xfrm>
            <a:off x="1548051" y="3719513"/>
            <a:ext cx="2659380" cy="345519"/>
          </a:xfrm>
          <a:prstGeom prst="rect">
            <a:avLst/>
          </a:prstGeom>
          <a:noFill/>
        </p:spPr>
        <p:txBody>
          <a:bodyPr wrap="none" rtlCol="0" anchor="t"/>
          <a:lstStyle/>
          <a:p>
            <a:pPr marL="0" indent="0">
              <a:lnSpc>
                <a:spcPts val="2720"/>
              </a:lnSpc>
              <a:buNone/>
            </a:pPr>
            <a:r>
              <a:rPr lang="en-US" sz="2175" dirty="0">
                <a:solidFill>
                  <a:srgbClr val="EBECEF"/>
                </a:solidFill>
                <a:latin typeface="Fraunces" pitchFamily="34" charset="0"/>
                <a:ea typeface="Fraunces" pitchFamily="34" charset="-122"/>
                <a:cs typeface="Fraunces" pitchFamily="34" charset="-120"/>
              </a:rPr>
              <a:t>Trend Identification</a:t>
            </a:r>
            <a:endParaRPr lang="en-US" sz="2175" dirty="0"/>
          </a:p>
        </p:txBody>
      </p:sp>
      <p:sp>
        <p:nvSpPr>
          <p:cNvPr id="9" name="Text 7"/>
          <p:cNvSpPr/>
          <p:nvPr/>
        </p:nvSpPr>
        <p:spPr>
          <a:xfrm>
            <a:off x="1548051" y="4286131"/>
            <a:ext cx="2913459" cy="1415415"/>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Identify trends and patterns in the data to gain a deep understanding of the system.</a:t>
            </a:r>
            <a:endParaRPr lang="en-US" sz="1740" dirty="0"/>
          </a:p>
        </p:txBody>
      </p:sp>
      <p:sp>
        <p:nvSpPr>
          <p:cNvPr id="10" name="Shape 8"/>
          <p:cNvSpPr/>
          <p:nvPr/>
        </p:nvSpPr>
        <p:spPr>
          <a:xfrm>
            <a:off x="4682609" y="3643551"/>
            <a:ext cx="497562" cy="497562"/>
          </a:xfrm>
          <a:prstGeom prst="roundRect">
            <a:avLst>
              <a:gd name="adj" fmla="val 20003"/>
            </a:avLst>
          </a:prstGeom>
          <a:solidFill>
            <a:srgbClr val="283157"/>
          </a:solidFill>
          <a:ln w="13811">
            <a:solidFill>
              <a:srgbClr val="303B69"/>
            </a:solidFill>
            <a:prstDash val="solid"/>
          </a:ln>
        </p:spPr>
        <p:txBody>
          <a:bodyPr/>
          <a:lstStyle/>
          <a:p>
            <a:endParaRPr lang="en-IN"/>
          </a:p>
        </p:txBody>
      </p:sp>
      <p:sp>
        <p:nvSpPr>
          <p:cNvPr id="11" name="Text 9"/>
          <p:cNvSpPr/>
          <p:nvPr/>
        </p:nvSpPr>
        <p:spPr>
          <a:xfrm>
            <a:off x="4832271" y="3684984"/>
            <a:ext cx="198120" cy="414576"/>
          </a:xfrm>
          <a:prstGeom prst="rect">
            <a:avLst/>
          </a:prstGeom>
          <a:noFill/>
        </p:spPr>
        <p:txBody>
          <a:bodyPr wrap="none" rtlCol="0" anchor="t"/>
          <a:lstStyle/>
          <a:p>
            <a:pPr marL="0" indent="0" algn="ctr">
              <a:lnSpc>
                <a:spcPts val="3265"/>
              </a:lnSpc>
              <a:buNone/>
            </a:pPr>
            <a:r>
              <a:rPr lang="en-US" sz="2610" dirty="0">
                <a:solidFill>
                  <a:srgbClr val="EBECEF"/>
                </a:solidFill>
                <a:latin typeface="Fraunces" pitchFamily="34" charset="0"/>
                <a:ea typeface="Fraunces" pitchFamily="34" charset="-122"/>
                <a:cs typeface="Fraunces" pitchFamily="34" charset="-120"/>
              </a:rPr>
              <a:t>2</a:t>
            </a:r>
            <a:endParaRPr lang="en-US" sz="2610" dirty="0"/>
          </a:p>
        </p:txBody>
      </p:sp>
      <p:sp>
        <p:nvSpPr>
          <p:cNvPr id="12" name="Text 10"/>
          <p:cNvSpPr/>
          <p:nvPr/>
        </p:nvSpPr>
        <p:spPr>
          <a:xfrm>
            <a:off x="5401270" y="3719513"/>
            <a:ext cx="2514600" cy="345519"/>
          </a:xfrm>
          <a:prstGeom prst="rect">
            <a:avLst/>
          </a:prstGeom>
          <a:noFill/>
        </p:spPr>
        <p:txBody>
          <a:bodyPr wrap="none" rtlCol="0" anchor="t"/>
          <a:lstStyle/>
          <a:p>
            <a:pPr marL="0" indent="0">
              <a:lnSpc>
                <a:spcPts val="2720"/>
              </a:lnSpc>
              <a:buNone/>
            </a:pPr>
            <a:r>
              <a:rPr lang="en-US" sz="2175" dirty="0">
                <a:solidFill>
                  <a:srgbClr val="EBECEF"/>
                </a:solidFill>
                <a:latin typeface="Fraunces" pitchFamily="34" charset="0"/>
                <a:ea typeface="Fraunces" pitchFamily="34" charset="-122"/>
                <a:cs typeface="Fraunces" pitchFamily="34" charset="-120"/>
              </a:rPr>
              <a:t>Predictive Analysis</a:t>
            </a:r>
            <a:endParaRPr lang="en-US" sz="2175" dirty="0"/>
          </a:p>
        </p:txBody>
      </p:sp>
      <p:sp>
        <p:nvSpPr>
          <p:cNvPr id="13" name="Text 11"/>
          <p:cNvSpPr/>
          <p:nvPr/>
        </p:nvSpPr>
        <p:spPr>
          <a:xfrm>
            <a:off x="5401270" y="4286131"/>
            <a:ext cx="2913459" cy="1415415"/>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Use predictive models to forecast future outcomes and make informed decisions.</a:t>
            </a:r>
            <a:endParaRPr lang="en-US" sz="1740" dirty="0"/>
          </a:p>
        </p:txBody>
      </p:sp>
      <p:sp>
        <p:nvSpPr>
          <p:cNvPr id="14" name="Shape 12"/>
          <p:cNvSpPr/>
          <p:nvPr/>
        </p:nvSpPr>
        <p:spPr>
          <a:xfrm>
            <a:off x="829389" y="6095405"/>
            <a:ext cx="497562" cy="497562"/>
          </a:xfrm>
          <a:prstGeom prst="roundRect">
            <a:avLst>
              <a:gd name="adj" fmla="val 20003"/>
            </a:avLst>
          </a:prstGeom>
          <a:solidFill>
            <a:srgbClr val="283157"/>
          </a:solidFill>
          <a:ln w="13811">
            <a:solidFill>
              <a:srgbClr val="303B69"/>
            </a:solidFill>
            <a:prstDash val="solid"/>
          </a:ln>
        </p:spPr>
        <p:txBody>
          <a:bodyPr/>
          <a:lstStyle/>
          <a:p>
            <a:endParaRPr lang="en-IN"/>
          </a:p>
        </p:txBody>
      </p:sp>
      <p:sp>
        <p:nvSpPr>
          <p:cNvPr id="15" name="Text 13"/>
          <p:cNvSpPr/>
          <p:nvPr/>
        </p:nvSpPr>
        <p:spPr>
          <a:xfrm>
            <a:off x="986671" y="6136838"/>
            <a:ext cx="182880" cy="414576"/>
          </a:xfrm>
          <a:prstGeom prst="rect">
            <a:avLst/>
          </a:prstGeom>
          <a:noFill/>
        </p:spPr>
        <p:txBody>
          <a:bodyPr wrap="none" rtlCol="0" anchor="t"/>
          <a:lstStyle/>
          <a:p>
            <a:pPr marL="0" indent="0" algn="ctr">
              <a:lnSpc>
                <a:spcPts val="3265"/>
              </a:lnSpc>
              <a:buNone/>
            </a:pPr>
            <a:r>
              <a:rPr lang="en-US" sz="2610" dirty="0">
                <a:solidFill>
                  <a:srgbClr val="EBECEF"/>
                </a:solidFill>
                <a:latin typeface="Fraunces" pitchFamily="34" charset="0"/>
                <a:ea typeface="Fraunces" pitchFamily="34" charset="-122"/>
                <a:cs typeface="Fraunces" pitchFamily="34" charset="-120"/>
              </a:rPr>
              <a:t>3</a:t>
            </a:r>
            <a:endParaRPr lang="en-US" sz="2610" dirty="0"/>
          </a:p>
        </p:txBody>
      </p:sp>
      <p:sp>
        <p:nvSpPr>
          <p:cNvPr id="16" name="Text 14"/>
          <p:cNvSpPr/>
          <p:nvPr/>
        </p:nvSpPr>
        <p:spPr>
          <a:xfrm>
            <a:off x="1548051" y="6171367"/>
            <a:ext cx="2827020" cy="345519"/>
          </a:xfrm>
          <a:prstGeom prst="rect">
            <a:avLst/>
          </a:prstGeom>
          <a:noFill/>
        </p:spPr>
        <p:txBody>
          <a:bodyPr wrap="none" rtlCol="0" anchor="t"/>
          <a:lstStyle/>
          <a:p>
            <a:pPr marL="0" indent="0">
              <a:lnSpc>
                <a:spcPts val="2720"/>
              </a:lnSpc>
              <a:buNone/>
            </a:pPr>
            <a:r>
              <a:rPr lang="en-US" sz="2175" dirty="0">
                <a:solidFill>
                  <a:srgbClr val="EBECEF"/>
                </a:solidFill>
                <a:latin typeface="Fraunces" pitchFamily="34" charset="0"/>
                <a:ea typeface="Fraunces" pitchFamily="34" charset="-122"/>
                <a:cs typeface="Fraunces" pitchFamily="34" charset="-120"/>
              </a:rPr>
              <a:t>Process Optimization</a:t>
            </a:r>
            <a:endParaRPr lang="en-US" sz="2175" dirty="0"/>
          </a:p>
        </p:txBody>
      </p:sp>
      <p:sp>
        <p:nvSpPr>
          <p:cNvPr id="17" name="Text 15"/>
          <p:cNvSpPr/>
          <p:nvPr/>
        </p:nvSpPr>
        <p:spPr>
          <a:xfrm>
            <a:off x="1548051" y="6737985"/>
            <a:ext cx="6766560" cy="707707"/>
          </a:xfrm>
          <a:prstGeom prst="rect">
            <a:avLst/>
          </a:prstGeom>
          <a:noFill/>
        </p:spPr>
        <p:txBody>
          <a:bodyPr wrap="square" rtlCol="0" anchor="t"/>
          <a:lstStyle/>
          <a:p>
            <a:pPr marL="0" indent="0">
              <a:lnSpc>
                <a:spcPts val="2785"/>
              </a:lnSpc>
              <a:buNone/>
            </a:pPr>
            <a:r>
              <a:rPr lang="en-US" sz="1740" dirty="0">
                <a:solidFill>
                  <a:srgbClr val="EBECEF"/>
                </a:solidFill>
                <a:latin typeface="Epilogue" pitchFamily="34" charset="0"/>
                <a:ea typeface="Epilogue" pitchFamily="34" charset="-122"/>
                <a:cs typeface="Epilogue" pitchFamily="34" charset="-120"/>
              </a:rPr>
              <a:t>Optimize processes based on the insights gained from the data analysis.</a:t>
            </a:r>
            <a:endParaRPr lang="en-US" sz="1740" dirty="0"/>
          </a:p>
        </p:txBody>
      </p:sp>
      <p:pic>
        <p:nvPicPr>
          <p:cNvPr id="18"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txBody>
          <a:bodyPr/>
          <a:lstStyle/>
          <a:p>
            <a:endParaRPr lang="en-IN"/>
          </a:p>
        </p:txBody>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 2"/>
          <p:cNvSpPr/>
          <p:nvPr/>
        </p:nvSpPr>
        <p:spPr>
          <a:xfrm>
            <a:off x="2037993" y="1482328"/>
            <a:ext cx="867918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Step 7: Continuous Improvement</a:t>
            </a:r>
            <a:endParaRPr lang="en-US" sz="4375" dirty="0"/>
          </a:p>
        </p:txBody>
      </p:sp>
      <p:sp>
        <p:nvSpPr>
          <p:cNvPr id="5" name="Text 3"/>
          <p:cNvSpPr/>
          <p:nvPr/>
        </p:nvSpPr>
        <p:spPr>
          <a:xfrm>
            <a:off x="2037993" y="2621042"/>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Building a serverless IoT data processing solution is an iterative process. Continuously monitor and evaluate the system's performance. Identify areas for improvement and implement necessary changes to enhance efficiency, reliability, and security.</a:t>
            </a:r>
            <a:endParaRPr lang="en-US" sz="1750" dirty="0"/>
          </a:p>
        </p:txBody>
      </p:sp>
      <p:sp>
        <p:nvSpPr>
          <p:cNvPr id="6" name="Shape 4"/>
          <p:cNvSpPr/>
          <p:nvPr/>
        </p:nvSpPr>
        <p:spPr>
          <a:xfrm>
            <a:off x="2037993" y="3937159"/>
            <a:ext cx="3370064" cy="2810113"/>
          </a:xfrm>
          <a:prstGeom prst="roundRect">
            <a:avLst>
              <a:gd name="adj" fmla="val 3558"/>
            </a:avLst>
          </a:prstGeom>
          <a:solidFill>
            <a:srgbClr val="283157"/>
          </a:solidFill>
          <a:ln w="13811">
            <a:solidFill>
              <a:srgbClr val="303B69"/>
            </a:solidFill>
            <a:prstDash val="solid"/>
          </a:ln>
        </p:spPr>
        <p:txBody>
          <a:bodyPr/>
          <a:lstStyle/>
          <a:p>
            <a:endParaRPr lang="en-IN"/>
          </a:p>
        </p:txBody>
      </p:sp>
      <p:sp>
        <p:nvSpPr>
          <p:cNvPr id="7" name="Text 5"/>
          <p:cNvSpPr/>
          <p:nvPr/>
        </p:nvSpPr>
        <p:spPr>
          <a:xfrm>
            <a:off x="2273975" y="4173141"/>
            <a:ext cx="2898100" cy="694373"/>
          </a:xfrm>
          <a:prstGeom prst="rect">
            <a:avLst/>
          </a:prstGeom>
          <a:noFill/>
        </p:spPr>
        <p:txBody>
          <a:bodyPr wrap="squar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Performance Monitoring</a:t>
            </a:r>
            <a:endParaRPr lang="en-US" sz="2185" dirty="0"/>
          </a:p>
        </p:txBody>
      </p:sp>
      <p:sp>
        <p:nvSpPr>
          <p:cNvPr id="8" name="Text 6"/>
          <p:cNvSpPr/>
          <p:nvPr/>
        </p:nvSpPr>
        <p:spPr>
          <a:xfrm>
            <a:off x="2273975" y="5089684"/>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Regularly monitor the system's performance to identify bottlenecks or areas of improvement.</a:t>
            </a:r>
            <a:endParaRPr lang="en-US" sz="1750" dirty="0"/>
          </a:p>
        </p:txBody>
      </p:sp>
      <p:sp>
        <p:nvSpPr>
          <p:cNvPr id="9" name="Shape 7"/>
          <p:cNvSpPr/>
          <p:nvPr/>
        </p:nvSpPr>
        <p:spPr>
          <a:xfrm>
            <a:off x="5630228" y="3937159"/>
            <a:ext cx="3370064" cy="2810113"/>
          </a:xfrm>
          <a:prstGeom prst="roundRect">
            <a:avLst>
              <a:gd name="adj" fmla="val 3558"/>
            </a:avLst>
          </a:prstGeom>
          <a:solidFill>
            <a:srgbClr val="283157"/>
          </a:solidFill>
          <a:ln w="13811">
            <a:solidFill>
              <a:srgbClr val="303B69"/>
            </a:solidFill>
            <a:prstDash val="solid"/>
          </a:ln>
        </p:spPr>
        <p:txBody>
          <a:bodyPr/>
          <a:lstStyle/>
          <a:p>
            <a:endParaRPr lang="en-IN"/>
          </a:p>
        </p:txBody>
      </p:sp>
      <p:sp>
        <p:nvSpPr>
          <p:cNvPr id="10" name="Text 8"/>
          <p:cNvSpPr/>
          <p:nvPr/>
        </p:nvSpPr>
        <p:spPr>
          <a:xfrm>
            <a:off x="5866209" y="4173141"/>
            <a:ext cx="2773680" cy="347186"/>
          </a:xfrm>
          <a:prstGeom prst="rect">
            <a:avLst/>
          </a:prstGeom>
          <a:noFill/>
        </p:spPr>
        <p:txBody>
          <a:bodyPr wrap="non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System Optimization</a:t>
            </a:r>
            <a:endParaRPr lang="en-US" sz="2185" dirty="0"/>
          </a:p>
        </p:txBody>
      </p:sp>
      <p:sp>
        <p:nvSpPr>
          <p:cNvPr id="11" name="Text 9"/>
          <p:cNvSpPr/>
          <p:nvPr/>
        </p:nvSpPr>
        <p:spPr>
          <a:xfrm>
            <a:off x="5866209" y="4742498"/>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Implement changes and optimizations to enhance system efficiency and reliability.</a:t>
            </a:r>
            <a:endParaRPr lang="en-US" sz="1750" dirty="0"/>
          </a:p>
        </p:txBody>
      </p:sp>
      <p:sp>
        <p:nvSpPr>
          <p:cNvPr id="12" name="Shape 10"/>
          <p:cNvSpPr/>
          <p:nvPr/>
        </p:nvSpPr>
        <p:spPr>
          <a:xfrm>
            <a:off x="9222462" y="3937159"/>
            <a:ext cx="3370064" cy="2810113"/>
          </a:xfrm>
          <a:prstGeom prst="roundRect">
            <a:avLst>
              <a:gd name="adj" fmla="val 3558"/>
            </a:avLst>
          </a:prstGeom>
          <a:solidFill>
            <a:srgbClr val="283157"/>
          </a:solidFill>
          <a:ln w="13811">
            <a:solidFill>
              <a:srgbClr val="303B69"/>
            </a:solidFill>
            <a:prstDash val="solid"/>
          </a:ln>
        </p:spPr>
        <p:txBody>
          <a:bodyPr/>
          <a:lstStyle/>
          <a:p>
            <a:endParaRPr lang="en-IN"/>
          </a:p>
        </p:txBody>
      </p:sp>
      <p:sp>
        <p:nvSpPr>
          <p:cNvPr id="13" name="Text 11"/>
          <p:cNvSpPr/>
          <p:nvPr/>
        </p:nvSpPr>
        <p:spPr>
          <a:xfrm>
            <a:off x="9458444" y="4173141"/>
            <a:ext cx="2898100" cy="694373"/>
          </a:xfrm>
          <a:prstGeom prst="rect">
            <a:avLst/>
          </a:prstGeom>
          <a:noFill/>
        </p:spPr>
        <p:txBody>
          <a:bodyPr wrap="square" rtlCol="0" anchor="t"/>
          <a:lstStyle/>
          <a:p>
            <a:pPr marL="0" indent="0">
              <a:lnSpc>
                <a:spcPts val="2735"/>
              </a:lnSpc>
              <a:buNone/>
            </a:pPr>
            <a:r>
              <a:rPr lang="en-US" sz="2185" dirty="0">
                <a:solidFill>
                  <a:srgbClr val="EBECEF"/>
                </a:solidFill>
                <a:latin typeface="Fraunces" pitchFamily="34" charset="0"/>
                <a:ea typeface="Fraunces" pitchFamily="34" charset="-122"/>
                <a:cs typeface="Fraunces" pitchFamily="34" charset="-120"/>
              </a:rPr>
              <a:t>Security Enhancements</a:t>
            </a:r>
            <a:endParaRPr lang="en-US" sz="2185" dirty="0"/>
          </a:p>
        </p:txBody>
      </p:sp>
      <p:sp>
        <p:nvSpPr>
          <p:cNvPr id="14" name="Text 12"/>
          <p:cNvSpPr/>
          <p:nvPr/>
        </p:nvSpPr>
        <p:spPr>
          <a:xfrm>
            <a:off x="9458444" y="5089684"/>
            <a:ext cx="2898100"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Strengthen the security measures to protect the system from potential threats.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IN"/>
          </a:p>
        </p:txBody>
      </p:sp>
      <p:sp>
        <p:nvSpPr>
          <p:cNvPr id="4" name="TextBox 3"/>
          <p:cNvSpPr txBox="1"/>
          <p:nvPr/>
        </p:nvSpPr>
        <p:spPr>
          <a:xfrm>
            <a:off x="1021278" y="665018"/>
            <a:ext cx="12908478" cy="769441"/>
          </a:xfrm>
          <a:prstGeom prst="rect">
            <a:avLst/>
          </a:prstGeom>
          <a:noFill/>
        </p:spPr>
        <p:txBody>
          <a:bodyPr wrap="square" rtlCol="0">
            <a:spAutoFit/>
          </a:bodyPr>
          <a:lstStyle/>
          <a:p>
            <a:r>
              <a:rPr lang="en-US" sz="4400" dirty="0">
                <a:solidFill>
                  <a:schemeClr val="bg1"/>
                </a:solidFill>
                <a:latin typeface="Fraunces" pitchFamily="34" charset="0"/>
                <a:ea typeface="Fraunces" pitchFamily="34" charset="-122"/>
                <a:cs typeface="Fraunces" pitchFamily="34" charset="-120"/>
              </a:rPr>
              <a:t>Step 8:</a:t>
            </a:r>
            <a:r>
              <a:rPr lang="en-US" sz="4400" dirty="0">
                <a:solidFill>
                  <a:schemeClr val="bg1"/>
                </a:solidFill>
              </a:rPr>
              <a:t>DEVICE INTEGRATION AND DATA INTEGRATION</a:t>
            </a:r>
          </a:p>
        </p:txBody>
      </p:sp>
      <p:sp>
        <p:nvSpPr>
          <p:cNvPr id="5" name="TextBox 4"/>
          <p:cNvSpPr txBox="1"/>
          <p:nvPr/>
        </p:nvSpPr>
        <p:spPr>
          <a:xfrm>
            <a:off x="1341912" y="1781299"/>
            <a:ext cx="10984675" cy="5262979"/>
          </a:xfrm>
          <a:prstGeom prst="rect">
            <a:avLst/>
          </a:prstGeom>
          <a:noFill/>
        </p:spPr>
        <p:txBody>
          <a:bodyPr wrap="square" rtlCol="0">
            <a:spAutoFit/>
          </a:bodyPr>
          <a:lstStyle/>
          <a:p>
            <a:r>
              <a:rPr lang="en-US" sz="2800" dirty="0">
                <a:solidFill>
                  <a:schemeClr val="bg1"/>
                </a:solidFill>
              </a:rPr>
              <a:t># Example code for data collection from a motion sensor </a:t>
            </a:r>
          </a:p>
          <a:p>
            <a:r>
              <a:rPr lang="en-US" sz="2800" dirty="0">
                <a:solidFill>
                  <a:schemeClr val="bg1"/>
                </a:solidFill>
              </a:rPr>
              <a:t>	import </a:t>
            </a:r>
            <a:r>
              <a:rPr lang="en-US" sz="2800" dirty="0" err="1">
                <a:solidFill>
                  <a:schemeClr val="bg1"/>
                </a:solidFill>
              </a:rPr>
              <a:t>paho.mqtt.client</a:t>
            </a:r>
            <a:r>
              <a:rPr lang="en-US" sz="2800" dirty="0">
                <a:solidFill>
                  <a:schemeClr val="bg1"/>
                </a:solidFill>
              </a:rPr>
              <a:t> as </a:t>
            </a:r>
            <a:r>
              <a:rPr lang="en-US" sz="2800" dirty="0" err="1">
                <a:solidFill>
                  <a:schemeClr val="bg1"/>
                </a:solidFill>
              </a:rPr>
              <a:t>mqtt</a:t>
            </a:r>
            <a:r>
              <a:rPr lang="en-US" sz="2800" dirty="0">
                <a:solidFill>
                  <a:schemeClr val="bg1"/>
                </a:solidFill>
              </a:rPr>
              <a:t> </a:t>
            </a:r>
          </a:p>
          <a:p>
            <a:r>
              <a:rPr lang="en-US" sz="2800" dirty="0">
                <a:solidFill>
                  <a:schemeClr val="bg1"/>
                </a:solidFill>
              </a:rPr>
              <a:t>	</a:t>
            </a:r>
            <a:r>
              <a:rPr lang="en-US" sz="2800" dirty="0" err="1">
                <a:solidFill>
                  <a:schemeClr val="bg1"/>
                </a:solidFill>
              </a:rPr>
              <a:t>def</a:t>
            </a:r>
            <a:r>
              <a:rPr lang="en-US" sz="2800" dirty="0">
                <a:solidFill>
                  <a:schemeClr val="bg1"/>
                </a:solidFill>
              </a:rPr>
              <a:t> </a:t>
            </a:r>
            <a:r>
              <a:rPr lang="en-US" sz="2800" dirty="0" err="1">
                <a:solidFill>
                  <a:schemeClr val="bg1"/>
                </a:solidFill>
              </a:rPr>
              <a:t>on_connect</a:t>
            </a:r>
            <a:r>
              <a:rPr lang="en-US" sz="2800" dirty="0">
                <a:solidFill>
                  <a:schemeClr val="bg1"/>
                </a:solidFill>
              </a:rPr>
              <a:t>(client, </a:t>
            </a:r>
            <a:r>
              <a:rPr lang="en-US" sz="2800" dirty="0" err="1">
                <a:solidFill>
                  <a:schemeClr val="bg1"/>
                </a:solidFill>
              </a:rPr>
              <a:t>userdata</a:t>
            </a:r>
            <a:r>
              <a:rPr lang="en-US" sz="2800" dirty="0">
                <a:solidFill>
                  <a:schemeClr val="bg1"/>
                </a:solidFill>
              </a:rPr>
              <a:t>, flags, </a:t>
            </a:r>
            <a:r>
              <a:rPr lang="en-US" sz="2800" dirty="0" err="1">
                <a:solidFill>
                  <a:schemeClr val="bg1"/>
                </a:solidFill>
              </a:rPr>
              <a:t>rc</a:t>
            </a:r>
            <a:r>
              <a:rPr lang="en-US" sz="2800" dirty="0">
                <a:solidFill>
                  <a:schemeClr val="bg1"/>
                </a:solidFill>
              </a:rPr>
              <a:t>): </a:t>
            </a:r>
          </a:p>
          <a:p>
            <a:r>
              <a:rPr lang="en-US" sz="2800" dirty="0">
                <a:solidFill>
                  <a:schemeClr val="bg1"/>
                </a:solidFill>
              </a:rPr>
              <a:t>	print("Connected with result code "+</a:t>
            </a:r>
            <a:r>
              <a:rPr lang="en-US" sz="2800" dirty="0" err="1">
                <a:solidFill>
                  <a:schemeClr val="bg1"/>
                </a:solidFill>
              </a:rPr>
              <a:t>str</a:t>
            </a:r>
            <a:r>
              <a:rPr lang="en-US" sz="2800" dirty="0">
                <a:solidFill>
                  <a:schemeClr val="bg1"/>
                </a:solidFill>
              </a:rPr>
              <a:t>(</a:t>
            </a:r>
            <a:r>
              <a:rPr lang="en-US" sz="2800" dirty="0" err="1">
                <a:solidFill>
                  <a:schemeClr val="bg1"/>
                </a:solidFill>
              </a:rPr>
              <a:t>rc</a:t>
            </a:r>
            <a:r>
              <a:rPr lang="en-US" sz="2800" dirty="0">
                <a:solidFill>
                  <a:schemeClr val="bg1"/>
                </a:solidFill>
              </a:rPr>
              <a:t>)) </a:t>
            </a:r>
          </a:p>
          <a:p>
            <a:r>
              <a:rPr lang="en-US" sz="2800" dirty="0">
                <a:solidFill>
                  <a:schemeClr val="bg1"/>
                </a:solidFill>
              </a:rPr>
              <a:t>	</a:t>
            </a:r>
            <a:r>
              <a:rPr lang="en-US" sz="2800" dirty="0" err="1">
                <a:solidFill>
                  <a:schemeClr val="bg1"/>
                </a:solidFill>
              </a:rPr>
              <a:t>client.subscribe</a:t>
            </a:r>
            <a:r>
              <a:rPr lang="en-US" sz="2800" dirty="0">
                <a:solidFill>
                  <a:schemeClr val="bg1"/>
                </a:solidFill>
              </a:rPr>
              <a:t>("</a:t>
            </a:r>
            <a:r>
              <a:rPr lang="en-US" sz="2800" dirty="0" err="1">
                <a:solidFill>
                  <a:schemeClr val="bg1"/>
                </a:solidFill>
              </a:rPr>
              <a:t>motion_sensor</a:t>
            </a:r>
            <a:r>
              <a:rPr lang="en-US" sz="2800" dirty="0">
                <a:solidFill>
                  <a:schemeClr val="bg1"/>
                </a:solidFill>
              </a:rPr>
              <a:t>") </a:t>
            </a:r>
          </a:p>
          <a:p>
            <a:r>
              <a:rPr lang="en-US" sz="2800" dirty="0">
                <a:solidFill>
                  <a:schemeClr val="bg1"/>
                </a:solidFill>
              </a:rPr>
              <a:t>	</a:t>
            </a:r>
            <a:r>
              <a:rPr lang="en-US" sz="2800" dirty="0" err="1">
                <a:solidFill>
                  <a:schemeClr val="bg1"/>
                </a:solidFill>
              </a:rPr>
              <a:t>def</a:t>
            </a:r>
            <a:r>
              <a:rPr lang="en-US" sz="2800" dirty="0">
                <a:solidFill>
                  <a:schemeClr val="bg1"/>
                </a:solidFill>
              </a:rPr>
              <a:t> </a:t>
            </a:r>
            <a:r>
              <a:rPr lang="en-US" sz="2800" dirty="0" err="1">
                <a:solidFill>
                  <a:schemeClr val="bg1"/>
                </a:solidFill>
              </a:rPr>
              <a:t>on_message</a:t>
            </a:r>
            <a:r>
              <a:rPr lang="en-US" sz="2800" dirty="0">
                <a:solidFill>
                  <a:schemeClr val="bg1"/>
                </a:solidFill>
              </a:rPr>
              <a:t>(client, </a:t>
            </a:r>
            <a:r>
              <a:rPr lang="en-US" sz="2800" dirty="0" err="1">
                <a:solidFill>
                  <a:schemeClr val="bg1"/>
                </a:solidFill>
              </a:rPr>
              <a:t>userdata</a:t>
            </a:r>
            <a:r>
              <a:rPr lang="en-US" sz="2800" dirty="0">
                <a:solidFill>
                  <a:schemeClr val="bg1"/>
                </a:solidFill>
              </a:rPr>
              <a:t>, </a:t>
            </a:r>
            <a:r>
              <a:rPr lang="en-US" sz="2800" dirty="0" err="1">
                <a:solidFill>
                  <a:schemeClr val="bg1"/>
                </a:solidFill>
              </a:rPr>
              <a:t>msg</a:t>
            </a:r>
            <a:r>
              <a:rPr lang="en-US" sz="2800" dirty="0">
                <a:solidFill>
                  <a:schemeClr val="bg1"/>
                </a:solidFill>
              </a:rPr>
              <a:t>): </a:t>
            </a:r>
          </a:p>
          <a:p>
            <a:r>
              <a:rPr lang="en-US" sz="2800" dirty="0">
                <a:solidFill>
                  <a:schemeClr val="bg1"/>
                </a:solidFill>
              </a:rPr>
              <a:t>	print("Received message:", </a:t>
            </a:r>
            <a:r>
              <a:rPr lang="en-US" sz="2800" dirty="0" err="1">
                <a:solidFill>
                  <a:schemeClr val="bg1"/>
                </a:solidFill>
              </a:rPr>
              <a:t>msg.payload.decode</a:t>
            </a:r>
            <a:r>
              <a:rPr lang="en-US" sz="2800" dirty="0">
                <a:solidFill>
                  <a:schemeClr val="bg1"/>
                </a:solidFill>
              </a:rPr>
              <a:t>()) </a:t>
            </a:r>
          </a:p>
          <a:p>
            <a:r>
              <a:rPr lang="en-US" sz="2800" dirty="0">
                <a:solidFill>
                  <a:schemeClr val="bg1"/>
                </a:solidFill>
              </a:rPr>
              <a:t>	Client = </a:t>
            </a:r>
            <a:r>
              <a:rPr lang="en-US" sz="2800" dirty="0" err="1">
                <a:solidFill>
                  <a:schemeClr val="bg1"/>
                </a:solidFill>
              </a:rPr>
              <a:t>mqtt.Client</a:t>
            </a:r>
            <a:r>
              <a:rPr lang="en-US" sz="2800" dirty="0">
                <a:solidFill>
                  <a:schemeClr val="bg1"/>
                </a:solidFill>
              </a:rPr>
              <a:t>() </a:t>
            </a:r>
          </a:p>
          <a:p>
            <a:r>
              <a:rPr lang="en-US" sz="2800" dirty="0">
                <a:solidFill>
                  <a:schemeClr val="bg1"/>
                </a:solidFill>
              </a:rPr>
              <a:t>	</a:t>
            </a:r>
            <a:r>
              <a:rPr lang="en-US" sz="2800" dirty="0" err="1">
                <a:solidFill>
                  <a:schemeClr val="bg1"/>
                </a:solidFill>
              </a:rPr>
              <a:t>client.on_connect</a:t>
            </a:r>
            <a:r>
              <a:rPr lang="en-US" sz="2800" dirty="0">
                <a:solidFill>
                  <a:schemeClr val="bg1"/>
                </a:solidFill>
              </a:rPr>
              <a:t> = </a:t>
            </a:r>
            <a:r>
              <a:rPr lang="en-US" sz="2800" dirty="0" err="1">
                <a:solidFill>
                  <a:schemeClr val="bg1"/>
                </a:solidFill>
              </a:rPr>
              <a:t>on_connect</a:t>
            </a:r>
            <a:r>
              <a:rPr lang="en-US" sz="2800" dirty="0">
                <a:solidFill>
                  <a:schemeClr val="bg1"/>
                </a:solidFill>
              </a:rPr>
              <a:t> </a:t>
            </a:r>
          </a:p>
          <a:p>
            <a:r>
              <a:rPr lang="en-US" sz="2800" dirty="0">
                <a:solidFill>
                  <a:schemeClr val="bg1"/>
                </a:solidFill>
              </a:rPr>
              <a:t>	</a:t>
            </a:r>
            <a:r>
              <a:rPr lang="en-US" sz="2800" dirty="0" err="1">
                <a:solidFill>
                  <a:schemeClr val="bg1"/>
                </a:solidFill>
              </a:rPr>
              <a:t>client.on_message</a:t>
            </a:r>
            <a:r>
              <a:rPr lang="en-US" sz="2800" dirty="0">
                <a:solidFill>
                  <a:schemeClr val="bg1"/>
                </a:solidFill>
              </a:rPr>
              <a:t> = </a:t>
            </a:r>
            <a:r>
              <a:rPr lang="en-US" sz="2800" dirty="0" err="1">
                <a:solidFill>
                  <a:schemeClr val="bg1"/>
                </a:solidFill>
              </a:rPr>
              <a:t>on_message</a:t>
            </a:r>
            <a:r>
              <a:rPr lang="en-US" sz="2800" dirty="0">
                <a:solidFill>
                  <a:schemeClr val="bg1"/>
                </a:solidFill>
              </a:rPr>
              <a:t> </a:t>
            </a:r>
          </a:p>
          <a:p>
            <a:r>
              <a:rPr lang="en-US" sz="2800" dirty="0">
                <a:solidFill>
                  <a:schemeClr val="bg1"/>
                </a:solidFill>
              </a:rPr>
              <a:t>	</a:t>
            </a:r>
            <a:r>
              <a:rPr lang="en-US" sz="2800" dirty="0" err="1">
                <a:solidFill>
                  <a:schemeClr val="bg1"/>
                </a:solidFill>
              </a:rPr>
              <a:t>client.connect</a:t>
            </a:r>
            <a:r>
              <a:rPr lang="en-US" sz="2800" dirty="0">
                <a:solidFill>
                  <a:schemeClr val="bg1"/>
                </a:solidFill>
              </a:rPr>
              <a:t>("broker.example.com", 1883, 60) </a:t>
            </a:r>
          </a:p>
          <a:p>
            <a:r>
              <a:rPr lang="en-US" sz="2800" dirty="0">
                <a:solidFill>
                  <a:schemeClr val="bg1"/>
                </a:solidFill>
              </a:rPr>
              <a:t>	</a:t>
            </a:r>
            <a:r>
              <a:rPr lang="en-US" sz="2800" dirty="0" err="1">
                <a:solidFill>
                  <a:schemeClr val="bg1"/>
                </a:solidFill>
              </a:rPr>
              <a:t>client.loop_forever</a:t>
            </a:r>
            <a:r>
              <a:rPr lang="en-US" sz="2800" dirty="0">
                <a:solidFill>
                  <a:schemeClr val="bg1"/>
                </a:solidFill>
              </a:rPr>
              <a:t>() </a:t>
            </a:r>
          </a:p>
        </p:txBody>
      </p:sp>
    </p:spTree>
    <p:extLst>
      <p:ext uri="{BB962C8B-B14F-4D97-AF65-F5344CB8AC3E}">
        <p14:creationId xmlns:p14="http://schemas.microsoft.com/office/powerpoint/2010/main" val="164164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859</Words>
  <Application>Microsoft Office PowerPoint</Application>
  <PresentationFormat>Custom</PresentationFormat>
  <Paragraphs>93</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Epilogue</vt:lpstr>
      <vt:lpstr>Fraunces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vishal kavi</cp:lastModifiedBy>
  <cp:revision>5</cp:revision>
  <dcterms:created xsi:type="dcterms:W3CDTF">2023-10-16T15:05:00Z</dcterms:created>
  <dcterms:modified xsi:type="dcterms:W3CDTF">2023-10-25T15:59:31Z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E7F33555451C42509C0D1F184B6AB13B_12</vt:lpwstr>
  </property>
  <property fmtid="{D5CDD505-2E9C-101B-9397-08002B2CF9AE}" pid="3" name="KSOProductBuildVer">
    <vt:lpwstr>1033-12.2.0.13215</vt:lpwstr>
  </property>
</Properties>
</file>