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ED68-2E7C-47D9-90A0-700AF900A537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C1BC-7190-4C9E-AC23-0F1A41E7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8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ED68-2E7C-47D9-90A0-700AF900A537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C1BC-7190-4C9E-AC23-0F1A41E7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ED68-2E7C-47D9-90A0-700AF900A537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C1BC-7190-4C9E-AC23-0F1A41E7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87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ED68-2E7C-47D9-90A0-700AF900A537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C1BC-7190-4C9E-AC23-0F1A41E7C01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7482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ED68-2E7C-47D9-90A0-700AF900A537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C1BC-7190-4C9E-AC23-0F1A41E7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26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ED68-2E7C-47D9-90A0-700AF900A537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C1BC-7190-4C9E-AC23-0F1A41E7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65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ED68-2E7C-47D9-90A0-700AF900A537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C1BC-7190-4C9E-AC23-0F1A41E7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99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ED68-2E7C-47D9-90A0-700AF900A537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C1BC-7190-4C9E-AC23-0F1A41E7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14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ED68-2E7C-47D9-90A0-700AF900A537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C1BC-7190-4C9E-AC23-0F1A41E7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3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ED68-2E7C-47D9-90A0-700AF900A537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C1BC-7190-4C9E-AC23-0F1A41E7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1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ED68-2E7C-47D9-90A0-700AF900A537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C1BC-7190-4C9E-AC23-0F1A41E7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ED68-2E7C-47D9-90A0-700AF900A537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C1BC-7190-4C9E-AC23-0F1A41E7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2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ED68-2E7C-47D9-90A0-700AF900A537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C1BC-7190-4C9E-AC23-0F1A41E7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7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ED68-2E7C-47D9-90A0-700AF900A537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C1BC-7190-4C9E-AC23-0F1A41E7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5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ED68-2E7C-47D9-90A0-700AF900A537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C1BC-7190-4C9E-AC23-0F1A41E7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0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ED68-2E7C-47D9-90A0-700AF900A537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C1BC-7190-4C9E-AC23-0F1A41E7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0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ED68-2E7C-47D9-90A0-700AF900A537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C1BC-7190-4C9E-AC23-0F1A41E7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1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50CED68-2E7C-47D9-90A0-700AF900A537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8C1BC-7190-4C9E-AC23-0F1A41E7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69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409585" y="2398856"/>
            <a:ext cx="41944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 SQL SERVER</a:t>
            </a:r>
          </a:p>
        </p:txBody>
      </p:sp>
      <p:pic>
        <p:nvPicPr>
          <p:cNvPr id="3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554" y="3573859"/>
            <a:ext cx="1451411" cy="145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519" y="3703895"/>
            <a:ext cx="1259588" cy="132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3743023" y="1646022"/>
            <a:ext cx="1657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</a:t>
            </a:r>
            <a:r>
              <a:rPr lang="en-IN" sz="3600" dirty="0">
                <a:solidFill>
                  <a:srgbClr val="92D050"/>
                </a:solidFill>
                <a:latin typeface="Lato Black" panose="020F0A02020204030203" pitchFamily="34" charset="0"/>
              </a:rPr>
              <a:t>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1739839" y="47441"/>
            <a:ext cx="54003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7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</a:t>
            </a:r>
            <a:r>
              <a:rPr lang="en-IN" sz="27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ANALYST</a:t>
            </a:r>
            <a:r>
              <a:rPr lang="en-IN" sz="27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 </a:t>
            </a:r>
            <a:r>
              <a:rPr lang="en-IN" sz="2700" dirty="0">
                <a:solidFill>
                  <a:schemeClr val="accent6">
                    <a:lumMod val="50000"/>
                  </a:schemeClr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1514918" y="683066"/>
            <a:ext cx="58502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5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23332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56" y="131238"/>
            <a:ext cx="1039601" cy="454609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B791A-4265-ACD2-ED42-7D2A386E758E}"/>
              </a:ext>
            </a:extLst>
          </p:cNvPr>
          <p:cNvSpPr txBox="1"/>
          <p:nvPr/>
        </p:nvSpPr>
        <p:spPr>
          <a:xfrm>
            <a:off x="64959" y="62627"/>
            <a:ext cx="171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 BI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9" y="654458"/>
            <a:ext cx="8995914" cy="438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7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67390"/>
            <a:ext cx="310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550217"/>
            <a:ext cx="3024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0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152400" y="1066800"/>
            <a:ext cx="884872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1400" kern="100" dirty="0" smtClean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300" b="1" kern="100" dirty="0" smtClean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300" kern="100" dirty="0" smtClean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300" kern="1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</a:t>
            </a:r>
            <a:r>
              <a:rPr lang="en-IN" sz="1300" kern="1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MoM</a:t>
            </a:r>
            <a:r>
              <a:rPr lang="en-IN" sz="1300" kern="1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300" b="1" kern="100" dirty="0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300" kern="1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</a:t>
            </a:r>
            <a:r>
              <a:rPr lang="en-IN" sz="1300" kern="1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MoM</a:t>
            </a:r>
            <a:r>
              <a:rPr lang="en-IN" sz="1300" kern="1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300" b="1" kern="100" dirty="0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300" kern="1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</a:t>
            </a:r>
            <a:r>
              <a:rPr lang="en-IN" sz="1300" kern="1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MoM</a:t>
            </a:r>
            <a:r>
              <a:rPr lang="en-IN" sz="1300" kern="1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300" b="1" kern="100" dirty="0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300" kern="1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</a:t>
            </a:r>
            <a:r>
              <a:rPr lang="en-IN" sz="1300" kern="1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MoM</a:t>
            </a:r>
            <a:r>
              <a:rPr lang="en-IN" sz="1300" kern="1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300" b="1" kern="100" dirty="0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300" kern="1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</a:t>
            </a:r>
            <a:r>
              <a:rPr lang="en-IN" sz="1300" kern="1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MoM</a:t>
            </a:r>
            <a:r>
              <a:rPr lang="en-IN" sz="1300" kern="1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fluctuations.</a:t>
            </a:r>
            <a:endParaRPr lang="en-IN" sz="1300" kern="1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82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3177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550217"/>
            <a:ext cx="3063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0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127778" y="1032128"/>
            <a:ext cx="3253597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4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1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1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1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1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4668249" y="1484724"/>
            <a:ext cx="4391025" cy="145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1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1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1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1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127778" y="3305387"/>
            <a:ext cx="8931496" cy="1518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16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</a:t>
            </a:r>
            <a:r>
              <a:rPr lang="en-IN" sz="14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</a:t>
            </a:r>
            <a:r>
              <a:rPr lang="en-IN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grid view report categorized by 'Loan Status.’ By providing insights into metrics such as 'Total Loan </a:t>
            </a:r>
            <a:r>
              <a:rPr lang="en-IN" sz="14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</a:t>
            </a:r>
            <a:r>
              <a:rPr lang="en-IN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,' 'Total Funded Amount,' 'Total Amount Received,' 'Month-to-Date (MTD) Funded Amount,' </a:t>
            </a:r>
            <a:r>
              <a:rPr lang="en-IN" sz="14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'MTD </a:t>
            </a:r>
            <a:r>
              <a:rPr lang="en-IN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Amount Received,' 'Average Interest Rate,' and 'Average Debt-to-Income Ratio (DTI),' this grid view </a:t>
            </a:r>
            <a:r>
              <a:rPr lang="en-IN" sz="14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</a:t>
            </a:r>
            <a:r>
              <a:rPr lang="en-IN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empower us to make data-driven decisions and assess the health of our loan portfolio.</a:t>
            </a:r>
            <a:endParaRPr lang="en-IN" sz="1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4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239955"/>
            <a:ext cx="3053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817037"/>
            <a:ext cx="305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0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127778" y="1447980"/>
            <a:ext cx="888287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</a:t>
            </a:r>
            <a:r>
              <a:rPr lang="en-IN" sz="14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activities</a:t>
            </a:r>
            <a:endParaRPr lang="en-IN" sz="14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     </a:t>
            </a:r>
            <a:r>
              <a:rPr lang="en-IN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</a:t>
            </a: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by State (Filled Map</a:t>
            </a: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</a:t>
            </a:r>
            <a:endParaRPr lang="en-IN" sz="1400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disparities</a:t>
            </a:r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    Loan </a:t>
            </a: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 Analysis (Donut Chart): </a:t>
            </a: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</a:t>
            </a:r>
            <a:endParaRPr lang="en-IN" sz="1400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 </a:t>
            </a: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lengths.</a:t>
            </a:r>
          </a:p>
          <a:p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IN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    Employee </a:t>
            </a: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Length Analysis (Bar Chart): </a:t>
            </a: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</a:t>
            </a:r>
            <a:endParaRPr lang="en-IN" sz="1400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employment </a:t>
            </a: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lengths, helping us assess the impact of employment history on loan </a:t>
            </a:r>
            <a:r>
              <a:rPr lang="en-IN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</a:t>
            </a:r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IN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    Loan </a:t>
            </a: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 Breakdown (Bar Chart): </a:t>
            </a:r>
            <a:r>
              <a:rPr lang="en-IN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</a:t>
            </a:r>
            <a:endParaRPr lang="en-IN" sz="1400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purposes </a:t>
            </a: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loans, aiding in the understanding of the primary reasons borrowers seek financing.</a:t>
            </a:r>
          </a:p>
          <a:p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IN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    Home </a:t>
            </a: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Ownership Analysis (Tree Map): </a:t>
            </a: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</a:t>
            </a:r>
            <a:endParaRPr lang="en-IN" sz="1400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and </a:t>
            </a: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disbursements.</a:t>
            </a:r>
            <a:endParaRPr lang="en-IN" sz="14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371703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228601" y="52685"/>
            <a:ext cx="3105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228600" y="590550"/>
            <a:ext cx="2948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0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166668"/>
            <a:ext cx="8696325" cy="350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</a:t>
            </a:r>
            <a:endParaRPr lang="en-IN" sz="1400" kern="100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400" kern="1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within 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loan data. This Details Dashboard aims to offer a holistic snapshot of key loan-related metrics and </a:t>
            </a:r>
            <a:r>
              <a:rPr lang="en-IN" sz="1400" kern="1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400" kern="1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4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14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400" i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</a:t>
            </a:r>
            <a:endParaRPr lang="en-IN" sz="1400" i="1" kern="100" dirty="0" smtClean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400" i="1" kern="1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accessing </a:t>
            </a:r>
            <a:r>
              <a:rPr lang="en-IN" sz="1400" i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vital loan data. It will serve as a one-stop solution for users seeking detailed insights into </a:t>
            </a:r>
            <a:r>
              <a:rPr lang="en-IN" sz="1400" i="1" kern="1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400" i="1" kern="1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i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portfolio, borrower profiles, and loan performance.</a:t>
            </a:r>
            <a:endParaRPr lang="en-IN" sz="1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4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6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FUNCTIONALITIES YOU WILL LEARN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169517" y="826592"/>
            <a:ext cx="290907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169518" y="518815"/>
            <a:ext cx="1850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– MS SQL 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4874303" y="826592"/>
            <a:ext cx="3048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Intelligence </a:t>
            </a:r>
            <a:r>
              <a:rPr lang="en-IN" sz="14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endParaRPr lang="en-IN" sz="1400" b="1" dirty="0">
              <a:solidFill>
                <a:schemeClr val="accent2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Navigations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5313417" y="518814"/>
            <a:ext cx="1041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315461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327804" y="251114"/>
            <a:ext cx="2495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24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895880"/>
            <a:ext cx="72275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 OFFICE/ EXCEL: </a:t>
            </a: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 2021</a:t>
            </a:r>
          </a:p>
          <a:p>
            <a:endParaRPr lang="en-IN" sz="2400" b="1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 SQL SERVER: 19.0</a:t>
            </a:r>
          </a:p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SERVER MANAGEMENT STUDIO </a:t>
            </a: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19.0.20209.0</a:t>
            </a:r>
          </a:p>
          <a:p>
            <a:endParaRPr lang="en-IN" sz="2400" b="1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 BI</a:t>
            </a: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AUGUST</a:t>
            </a:r>
            <a:r>
              <a:rPr lang="en-IN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2024 </a:t>
            </a: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 </a:t>
            </a:r>
          </a:p>
        </p:txBody>
      </p:sp>
    </p:spTree>
    <p:extLst>
      <p:ext uri="{BB962C8B-B14F-4D97-AF65-F5344CB8AC3E}">
        <p14:creationId xmlns:p14="http://schemas.microsoft.com/office/powerpoint/2010/main" val="329999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295564" y="1310134"/>
            <a:ext cx="1761990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057554" y="1310135"/>
            <a:ext cx="1267537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4572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 SQL </a:t>
            </a:r>
            <a:r>
              <a:rPr lang="en-IN" sz="4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endParaRPr lang="en-IN" sz="4800" b="1" dirty="0">
              <a:solidFill>
                <a:schemeClr val="accent5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509475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405786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618" y="1125407"/>
            <a:ext cx="5135418" cy="3825284"/>
          </a:xfrm>
          <a:prstGeom prst="rect">
            <a:avLst/>
          </a:prstGeom>
        </p:spPr>
      </p:pic>
      <p:pic>
        <p:nvPicPr>
          <p:cNvPr id="8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74" y="2158238"/>
            <a:ext cx="2648312" cy="246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1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609600" y="1238859"/>
            <a:ext cx="2143125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752725" y="1238859"/>
            <a:ext cx="738620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470386" y="158059"/>
            <a:ext cx="5379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729" y="209803"/>
            <a:ext cx="830421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68" y="289138"/>
            <a:ext cx="661412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990" y="1091061"/>
            <a:ext cx="5140085" cy="3919090"/>
          </a:xfrm>
          <a:prstGeom prst="rect">
            <a:avLst/>
          </a:prstGeom>
        </p:spPr>
      </p:pic>
      <p:pic>
        <p:nvPicPr>
          <p:cNvPr id="8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65" y="2183808"/>
            <a:ext cx="3025980" cy="255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55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729002" y="1310135"/>
            <a:ext cx="194406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673065" y="1310135"/>
            <a:ext cx="1847273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3237992" y="119959"/>
            <a:ext cx="4343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90" y="171704"/>
            <a:ext cx="790665" cy="77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2" y="251038"/>
            <a:ext cx="629748" cy="69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41" y="2108914"/>
            <a:ext cx="8533560" cy="277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3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15" y="1670771"/>
            <a:ext cx="8824285" cy="3244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46166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219966" y="816320"/>
            <a:ext cx="7584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FIRING SQL QUERIES TO SOLVE THE BUSINESS PROBLEMS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129215" y="1209106"/>
            <a:ext cx="8068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COMPARING RESULTS WITH POWER BI, TABLEAU and EXCEL</a:t>
            </a:r>
          </a:p>
        </p:txBody>
      </p:sp>
    </p:spTree>
    <p:extLst>
      <p:ext uri="{BB962C8B-B14F-4D97-AF65-F5344CB8AC3E}">
        <p14:creationId xmlns:p14="http://schemas.microsoft.com/office/powerpoint/2010/main" val="413959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4374" y="1761368"/>
            <a:ext cx="2772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</a:t>
            </a:r>
            <a:r>
              <a:rPr lang="en-IN" sz="4800" dirty="0" smtClean="0">
                <a:solidFill>
                  <a:schemeClr val="bg1"/>
                </a:solidFill>
                <a:latin typeface="Lato Black" panose="020F0A02020204030203" pitchFamily="34" charset="0"/>
              </a:rPr>
              <a:t> BI</a:t>
            </a:r>
            <a:endParaRPr lang="en-IN" sz="4800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3202072" y="1053482"/>
            <a:ext cx="1730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932154" y="106274"/>
            <a:ext cx="6572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BANK LOAN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44" y="2794933"/>
            <a:ext cx="2964577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5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1099126" y="1055424"/>
            <a:ext cx="2329873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429001" y="1065766"/>
            <a:ext cx="2205182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93170"/>
            <a:ext cx="2136322" cy="226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3738079" y="2238376"/>
            <a:ext cx="138637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492" y="2428875"/>
            <a:ext cx="3027334" cy="192893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25400"/>
            <a:ext cx="4584935" cy="760279"/>
            <a:chOff x="373261" y="125400"/>
            <a:chExt cx="4984167" cy="76027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327454" y="125400"/>
              <a:ext cx="40299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dirty="0">
                  <a:solidFill>
                    <a:srgbClr val="FFFF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POWER BI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96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56" y="131238"/>
            <a:ext cx="1039601" cy="454609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5B791A-4265-ACD2-ED42-7D2A386E758E}"/>
              </a:ext>
            </a:extLst>
          </p:cNvPr>
          <p:cNvSpPr txBox="1"/>
          <p:nvPr/>
        </p:nvSpPr>
        <p:spPr>
          <a:xfrm>
            <a:off x="64959" y="62627"/>
            <a:ext cx="171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 BI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9" y="654458"/>
            <a:ext cx="8783782" cy="438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7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56" y="131238"/>
            <a:ext cx="1039601" cy="454609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B791A-4265-ACD2-ED42-7D2A386E758E}"/>
              </a:ext>
            </a:extLst>
          </p:cNvPr>
          <p:cNvSpPr txBox="1"/>
          <p:nvPr/>
        </p:nvSpPr>
        <p:spPr>
          <a:xfrm>
            <a:off x="64959" y="62627"/>
            <a:ext cx="171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 BI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9" y="746469"/>
            <a:ext cx="8866605" cy="428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9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109</TotalTime>
  <Words>813</Words>
  <Application>Microsoft Office PowerPoint</Application>
  <PresentationFormat>On-screen Show (16:9)</PresentationFormat>
  <Paragraphs>122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Gothic</vt:lpstr>
      <vt:lpstr>Lato Black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</cp:revision>
  <dcterms:created xsi:type="dcterms:W3CDTF">2024-09-13T05:27:11Z</dcterms:created>
  <dcterms:modified xsi:type="dcterms:W3CDTF">2024-09-13T07:17:00Z</dcterms:modified>
</cp:coreProperties>
</file>