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5" r:id="rId15"/>
    <p:sldId id="269" r:id="rId16"/>
  </p:sldIdLst>
  <p:sldSz cx="19010313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ECF72-ECC3-43F0-A5EE-4739CA0B53FD}" v="13" dt="2025-06-30T07:14:37.2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" d="100"/>
          <a:sy n="26" d="100"/>
        </p:scale>
        <p:origin x="1640" y="452"/>
      </p:cViewPr>
      <p:guideLst>
        <p:guide orient="horz" pos="2880"/>
        <p:guide pos="5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6971" y="3314955"/>
            <a:ext cx="161723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53944" y="5988305"/>
            <a:ext cx="133184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1314" y="2459483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98538" y="2459483"/>
            <a:ext cx="82764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15" y="427737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315" y="2459483"/>
            <a:ext cx="1712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8937" y="9944863"/>
            <a:ext cx="60884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1315" y="9944863"/>
            <a:ext cx="43760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98929" y="9944863"/>
            <a:ext cx="43760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62645">
        <a:defRPr>
          <a:latin typeface="+mn-lt"/>
          <a:ea typeface="+mn-ea"/>
          <a:cs typeface="+mn-cs"/>
        </a:defRPr>
      </a:lvl2pPr>
      <a:lvl3pPr marL="1725290">
        <a:defRPr>
          <a:latin typeface="+mn-lt"/>
          <a:ea typeface="+mn-ea"/>
          <a:cs typeface="+mn-cs"/>
        </a:defRPr>
      </a:lvl3pPr>
      <a:lvl4pPr marL="2587935">
        <a:defRPr>
          <a:latin typeface="+mn-lt"/>
          <a:ea typeface="+mn-ea"/>
          <a:cs typeface="+mn-cs"/>
        </a:defRPr>
      </a:lvl4pPr>
      <a:lvl5pPr marL="3450580">
        <a:defRPr>
          <a:latin typeface="+mn-lt"/>
          <a:ea typeface="+mn-ea"/>
          <a:cs typeface="+mn-cs"/>
        </a:defRPr>
      </a:lvl5pPr>
      <a:lvl6pPr marL="4313225">
        <a:defRPr>
          <a:latin typeface="+mn-lt"/>
          <a:ea typeface="+mn-ea"/>
          <a:cs typeface="+mn-cs"/>
        </a:defRPr>
      </a:lvl6pPr>
      <a:lvl7pPr marL="5175870">
        <a:defRPr>
          <a:latin typeface="+mn-lt"/>
          <a:ea typeface="+mn-ea"/>
          <a:cs typeface="+mn-cs"/>
        </a:defRPr>
      </a:lvl7pPr>
      <a:lvl8pPr marL="6038515">
        <a:defRPr>
          <a:latin typeface="+mn-lt"/>
          <a:ea typeface="+mn-ea"/>
          <a:cs typeface="+mn-cs"/>
        </a:defRPr>
      </a:lvl8pPr>
      <a:lvl9pPr marL="69011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drive.google.com/file/d/1cZoYsHro1pmTaeYs16PDqFOMcZJysZYn/view?usp=sharing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file/d/1_9AtkXiG8Jc9GIVejTOoD7_e-NurKsmh/view?usp=shar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X_QlljfhPuhOKzETX3CQ8h4kix_FAiL/view?usp=sharing" TargetMode="External"/><Relationship Id="rId2" Type="http://schemas.openxmlformats.org/officeDocument/2006/relationships/hyperlink" Target="https://drive.google.com/file/d/1-H9BOYXwQDH8xSLzxpJvCaEddGdvVAVe/view?usp=shari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hyperlink" Target="https://drive.google.com/file/d/1RF-WhLFG47CcMF-fz5PNBy0xP6NXhiiG/view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rive.google.com/file/d/1RF-WhLFG47CcMF-fz5PNBy0xP6NXhiiG/view?usp=shar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rive.google.com/file/d/1mUOSMxg3l6FnjKOb33ur1WWPpueqx4NW/view?usp=shar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08027"/>
            <a:ext cx="18725356" cy="1328472"/>
          </a:xfrm>
          <a:prstGeom prst="rect">
            <a:avLst/>
          </a:prstGeom>
        </p:spPr>
        <p:txBody>
          <a:bodyPr vert="horz" wrap="square" lIns="0" tIns="22764" rIns="0" bIns="0" rtlCol="0">
            <a:spAutoFit/>
          </a:bodyPr>
          <a:lstStyle/>
          <a:p>
            <a:pPr marL="23962">
              <a:spcBef>
                <a:spcPts val="179"/>
              </a:spcBef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                             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NATIONAL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INSTITUTE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200" b="1" u="sng" spc="-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TECHNOLOGY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DURGAPUR</a:t>
            </a:r>
            <a:endParaRPr sz="3200" u="sng" dirty="0">
              <a:latin typeface="Times New Roman"/>
              <a:cs typeface="Times New Roman"/>
            </a:endParaRPr>
          </a:p>
          <a:p>
            <a:pPr marL="23962">
              <a:spcBef>
                <a:spcPts val="2509"/>
              </a:spcBef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                   </a:t>
            </a: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DEPARTMENT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ELECTRONICS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3200" b="1" u="sng" spc="-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endParaRPr sz="3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4731" y="3727111"/>
            <a:ext cx="8320847" cy="108346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algn="ctr">
              <a:spcBef>
                <a:spcPts val="189"/>
              </a:spcBef>
            </a:pPr>
            <a:r>
              <a:rPr sz="2400" b="1" dirty="0">
                <a:latin typeface="Times New Roman"/>
                <a:cs typeface="Times New Roman"/>
              </a:rPr>
              <a:t>B.TECH.</a:t>
            </a:r>
            <a:r>
              <a:rPr sz="2400" b="1" spc="-28" dirty="0">
                <a:latin typeface="Times New Roman"/>
                <a:cs typeface="Times New Roman"/>
              </a:rPr>
              <a:t> </a:t>
            </a:r>
            <a:r>
              <a:rPr sz="2400" b="1" spc="-19" dirty="0">
                <a:latin typeface="Times New Roman"/>
                <a:cs typeface="Times New Roman"/>
              </a:rPr>
              <a:t>(Electronics</a:t>
            </a:r>
            <a:r>
              <a:rPr sz="2400" b="1" spc="-28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Communication</a:t>
            </a:r>
            <a:r>
              <a:rPr sz="2400" b="1" spc="-9" dirty="0">
                <a:latin typeface="Times New Roman"/>
                <a:cs typeface="Times New Roman"/>
              </a:rPr>
              <a:t> </a:t>
            </a:r>
            <a:r>
              <a:rPr sz="2400" b="1" spc="-19" dirty="0">
                <a:latin typeface="Times New Roman"/>
                <a:cs typeface="Times New Roman"/>
              </a:rPr>
              <a:t>Engineering)</a:t>
            </a:r>
            <a:endParaRPr sz="2400" dirty="0">
              <a:latin typeface="Times New Roman"/>
              <a:cs typeface="Times New Roman"/>
            </a:endParaRPr>
          </a:p>
          <a:p>
            <a:pPr marR="22764" algn="ctr">
              <a:spcBef>
                <a:spcPts val="2528"/>
              </a:spcBef>
            </a:pPr>
            <a:r>
              <a:rPr sz="2400" b="1" dirty="0">
                <a:latin typeface="Times New Roman"/>
                <a:cs typeface="Times New Roman"/>
              </a:rPr>
              <a:t>Image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Processing</a:t>
            </a:r>
            <a:r>
              <a:rPr sz="2400" b="1" spc="-4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5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Edge</a:t>
            </a:r>
            <a:r>
              <a:rPr sz="2400" b="1" spc="-5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Detection</a:t>
            </a:r>
            <a:r>
              <a:rPr sz="2400" b="1" spc="-28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7" dirty="0">
                <a:latin typeface="Times New Roman"/>
                <a:cs typeface="Times New Roman"/>
              </a:rPr>
              <a:t> </a:t>
            </a:r>
            <a:r>
              <a:rPr sz="2400" b="1" spc="-19" dirty="0">
                <a:latin typeface="Times New Roman"/>
                <a:cs typeface="Times New Roman"/>
              </a:rPr>
              <a:t>image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326" y="5356458"/>
            <a:ext cx="6735693" cy="3289449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R="289945" algn="ctr">
              <a:spcBef>
                <a:spcPts val="189"/>
              </a:spcBef>
            </a:pPr>
            <a:r>
              <a:rPr sz="2264" b="1" dirty="0">
                <a:latin typeface="Times New Roman"/>
                <a:cs typeface="Times New Roman"/>
              </a:rPr>
              <a:t>Developed</a:t>
            </a:r>
            <a:r>
              <a:rPr sz="2264" b="1" spc="-113" dirty="0">
                <a:latin typeface="Times New Roman"/>
                <a:cs typeface="Times New Roman"/>
              </a:rPr>
              <a:t> </a:t>
            </a:r>
            <a:r>
              <a:rPr sz="2264" b="1" spc="-47" dirty="0">
                <a:latin typeface="Times New Roman"/>
                <a:cs typeface="Times New Roman"/>
              </a:rPr>
              <a:t>By</a:t>
            </a:r>
            <a:endParaRPr sz="2264" dirty="0">
              <a:latin typeface="Times New Roman"/>
              <a:cs typeface="Times New Roman"/>
            </a:endParaRPr>
          </a:p>
          <a:p>
            <a:pPr>
              <a:spcBef>
                <a:spcPts val="377"/>
              </a:spcBef>
            </a:pPr>
            <a:endParaRPr sz="2264" dirty="0">
              <a:latin typeface="Times New Roman"/>
              <a:cs typeface="Times New Roman"/>
            </a:endParaRPr>
          </a:p>
          <a:p>
            <a:pPr marL="1797177"/>
            <a:r>
              <a:rPr sz="3019" dirty="0">
                <a:solidFill>
                  <a:srgbClr val="404040"/>
                </a:solidFill>
                <a:latin typeface="Arial Black"/>
                <a:cs typeface="Arial Black"/>
              </a:rPr>
              <a:t>Santosh</a:t>
            </a:r>
            <a:r>
              <a:rPr sz="3019" spc="-9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19" spc="-19" dirty="0">
                <a:solidFill>
                  <a:srgbClr val="404040"/>
                </a:solidFill>
                <a:latin typeface="Arial Black"/>
                <a:cs typeface="Arial Black"/>
              </a:rPr>
              <a:t>Prasad</a:t>
            </a:r>
            <a:endParaRPr sz="3019" dirty="0">
              <a:latin typeface="Arial Black"/>
              <a:cs typeface="Arial Black"/>
            </a:endParaRPr>
          </a:p>
          <a:p>
            <a:pPr marL="1437742" marR="57510" indent="-1367053">
              <a:lnSpc>
                <a:spcPct val="193300"/>
              </a:lnSpc>
              <a:spcBef>
                <a:spcPts val="274"/>
              </a:spcBef>
            </a:pPr>
            <a:r>
              <a:rPr sz="2264" b="1" dirty="0">
                <a:latin typeface="Times New Roman"/>
                <a:cs typeface="Times New Roman"/>
              </a:rPr>
              <a:t>B.Tech.</a:t>
            </a:r>
            <a:r>
              <a:rPr sz="2264" b="1" spc="-19" dirty="0">
                <a:latin typeface="Times New Roman"/>
                <a:cs typeface="Times New Roman"/>
              </a:rPr>
              <a:t> (Electronics</a:t>
            </a:r>
            <a:r>
              <a:rPr sz="2264" b="1" spc="-28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&amp;</a:t>
            </a:r>
            <a:r>
              <a:rPr sz="2264" b="1" spc="-9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Communication</a:t>
            </a:r>
            <a:r>
              <a:rPr sz="2264" b="1" spc="-9" dirty="0">
                <a:latin typeface="Times New Roman"/>
                <a:cs typeface="Times New Roman"/>
              </a:rPr>
              <a:t> </a:t>
            </a:r>
            <a:r>
              <a:rPr sz="2264" b="1" spc="-19" dirty="0">
                <a:latin typeface="Times New Roman"/>
                <a:cs typeface="Times New Roman"/>
              </a:rPr>
              <a:t>Engineering), </a:t>
            </a:r>
            <a:r>
              <a:rPr sz="2264" b="1" dirty="0">
                <a:latin typeface="Times New Roman"/>
                <a:cs typeface="Times New Roman"/>
              </a:rPr>
              <a:t>3</a:t>
            </a:r>
            <a:r>
              <a:rPr sz="2264" b="1" baseline="27777" dirty="0">
                <a:latin typeface="Times New Roman"/>
                <a:cs typeface="Times New Roman"/>
              </a:rPr>
              <a:t>rd</a:t>
            </a:r>
            <a:r>
              <a:rPr sz="2264" b="1" spc="1104" baseline="27777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year</a:t>
            </a:r>
            <a:r>
              <a:rPr sz="2264" b="1" spc="-9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student </a:t>
            </a:r>
            <a:r>
              <a:rPr sz="2264" b="1" spc="-19" dirty="0">
                <a:latin typeface="Times New Roman"/>
                <a:cs typeface="Times New Roman"/>
              </a:rPr>
              <a:t>(2022-</a:t>
            </a:r>
            <a:r>
              <a:rPr sz="2264" b="1" dirty="0">
                <a:latin typeface="Times New Roman"/>
                <a:cs typeface="Times New Roman"/>
              </a:rPr>
              <a:t>2026</a:t>
            </a:r>
            <a:r>
              <a:rPr sz="2264" b="1" spc="-9" dirty="0">
                <a:latin typeface="Times New Roman"/>
                <a:cs typeface="Times New Roman"/>
              </a:rPr>
              <a:t> </a:t>
            </a:r>
            <a:r>
              <a:rPr sz="2264" b="1" spc="-19" dirty="0">
                <a:latin typeface="Times New Roman"/>
                <a:cs typeface="Times New Roman"/>
              </a:rPr>
              <a:t>batch),</a:t>
            </a:r>
            <a:endParaRPr sz="2264" dirty="0">
              <a:latin typeface="Times New Roman"/>
              <a:cs typeface="Times New Roman"/>
            </a:endParaRPr>
          </a:p>
          <a:p>
            <a:pPr marL="2156612">
              <a:spcBef>
                <a:spcPts val="2519"/>
              </a:spcBef>
            </a:pPr>
            <a:r>
              <a:rPr sz="2264" b="1" dirty="0">
                <a:latin typeface="Times New Roman"/>
                <a:cs typeface="Times New Roman"/>
              </a:rPr>
              <a:t>NIT </a:t>
            </a:r>
            <a:r>
              <a:rPr sz="2264" b="1" spc="-19" dirty="0">
                <a:latin typeface="Times New Roman"/>
                <a:cs typeface="Times New Roman"/>
              </a:rPr>
              <a:t>Durgapur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156" y="9443719"/>
            <a:ext cx="6965728" cy="104165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958494">
              <a:spcBef>
                <a:spcPts val="189"/>
              </a:spcBef>
            </a:pPr>
            <a:r>
              <a:rPr sz="2264" b="1" dirty="0">
                <a:latin typeface="Times New Roman"/>
                <a:cs typeface="Times New Roman"/>
              </a:rPr>
              <a:t>Instructor</a:t>
            </a:r>
            <a:r>
              <a:rPr sz="2264" b="1" spc="-75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:</a:t>
            </a:r>
            <a:r>
              <a:rPr sz="2264" b="1" spc="-66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Hemanta</a:t>
            </a:r>
            <a:r>
              <a:rPr sz="2264" b="1" spc="-66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Kumar</a:t>
            </a:r>
            <a:r>
              <a:rPr sz="2264" b="1" spc="-66" dirty="0">
                <a:latin typeface="Times New Roman"/>
                <a:cs typeface="Times New Roman"/>
              </a:rPr>
              <a:t> </a:t>
            </a:r>
            <a:r>
              <a:rPr sz="2264" b="1" spc="-19" dirty="0">
                <a:latin typeface="Times New Roman"/>
                <a:cs typeface="Times New Roman"/>
              </a:rPr>
              <a:t>Mondal</a:t>
            </a:r>
            <a:endParaRPr sz="2264" dirty="0">
              <a:latin typeface="Times New Roman"/>
              <a:cs typeface="Times New Roman"/>
            </a:endParaRPr>
          </a:p>
          <a:p>
            <a:pPr marL="23962">
              <a:spcBef>
                <a:spcPts val="2528"/>
              </a:spcBef>
            </a:pPr>
            <a:r>
              <a:rPr sz="2264" b="1" dirty="0">
                <a:latin typeface="Times New Roman"/>
                <a:cs typeface="Times New Roman"/>
              </a:rPr>
              <a:t>Assistant</a:t>
            </a:r>
            <a:r>
              <a:rPr sz="2264" b="1" spc="-57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Professor,</a:t>
            </a:r>
            <a:r>
              <a:rPr sz="2264" b="1" spc="-47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Department</a:t>
            </a:r>
            <a:r>
              <a:rPr sz="2264" b="1" spc="-38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of</a:t>
            </a:r>
            <a:r>
              <a:rPr sz="2264" b="1" spc="-57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ECE,</a:t>
            </a:r>
            <a:r>
              <a:rPr sz="2264" b="1" spc="-47" dirty="0">
                <a:latin typeface="Times New Roman"/>
                <a:cs typeface="Times New Roman"/>
              </a:rPr>
              <a:t> </a:t>
            </a:r>
            <a:r>
              <a:rPr sz="2264" b="1" dirty="0">
                <a:latin typeface="Times New Roman"/>
                <a:cs typeface="Times New Roman"/>
              </a:rPr>
              <a:t>NIT</a:t>
            </a:r>
            <a:r>
              <a:rPr sz="2264" b="1" spc="-57" dirty="0">
                <a:latin typeface="Times New Roman"/>
                <a:cs typeface="Times New Roman"/>
              </a:rPr>
              <a:t> </a:t>
            </a:r>
            <a:r>
              <a:rPr sz="2264" b="1" spc="-19" dirty="0">
                <a:latin typeface="Times New Roman"/>
                <a:cs typeface="Times New Roman"/>
              </a:rPr>
              <a:t>Durgapur</a:t>
            </a:r>
            <a:endParaRPr sz="2264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424" y="1506467"/>
            <a:ext cx="2914507" cy="21732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64DDC-14E8-1318-6670-E67F2DA01509}"/>
              </a:ext>
            </a:extLst>
          </p:cNvPr>
          <p:cNvSpPr txBox="1"/>
          <p:nvPr/>
        </p:nvSpPr>
        <p:spPr>
          <a:xfrm>
            <a:off x="742156" y="774700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62">
              <a:spcBef>
                <a:spcPts val="189"/>
              </a:spcBef>
            </a:pP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lang="en-US" sz="28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window:</a:t>
            </a:r>
            <a:r>
              <a:rPr lang="en-US" sz="2800" b="1" u="sng" spc="-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showing</a:t>
            </a:r>
            <a:r>
              <a:rPr lang="en-US" sz="28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successful</a:t>
            </a:r>
            <a:r>
              <a:rPr lang="en-US" sz="28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synthesis</a:t>
            </a:r>
            <a:r>
              <a:rPr lang="en-US" sz="28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completion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7506D-2F71-C46C-DD73-24E8E6759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" y="1689101"/>
            <a:ext cx="17525999" cy="853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5556" y="774700"/>
            <a:ext cx="8229600" cy="516639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Timing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Checks:</a:t>
            </a:r>
            <a:r>
              <a:rPr sz="3200" b="1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Setup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Hold</a:t>
            </a:r>
            <a:r>
              <a:rPr sz="3200" b="1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556" y="2677960"/>
            <a:ext cx="16383000" cy="6859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66EE3-B0AE-E61D-81D5-C9C65A280C84}"/>
              </a:ext>
            </a:extLst>
          </p:cNvPr>
          <p:cNvSpPr txBox="1"/>
          <p:nvPr/>
        </p:nvSpPr>
        <p:spPr>
          <a:xfrm>
            <a:off x="589756" y="774700"/>
            <a:ext cx="9502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62">
              <a:spcBef>
                <a:spcPts val="189"/>
              </a:spcBef>
            </a:pP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Power</a:t>
            </a:r>
            <a:r>
              <a:rPr lang="en-US" sz="32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lang="en-US" sz="3200" b="1" u="sng" spc="-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lang="en-US" sz="3200" b="1" u="sng" spc="-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32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implemented</a:t>
            </a:r>
            <a:r>
              <a:rPr lang="en-US" sz="3200" b="1" u="sng" spc="-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netlist</a:t>
            </a:r>
            <a:r>
              <a:rPr lang="en-US" sz="3200" b="1" spc="-19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A46BFEC-3618-22CB-5291-6ED50A37F9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956" y="2238240"/>
            <a:ext cx="14859000" cy="72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756" y="241300"/>
            <a:ext cx="15849600" cy="3991821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Step7:</a:t>
            </a:r>
            <a:r>
              <a:rPr sz="2264" b="1" spc="-94" dirty="0"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2264" b="1" u="dash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Development</a:t>
            </a:r>
            <a:r>
              <a:rPr sz="2264" b="1" u="dash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264" b="1" u="dash" spc="-10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2264" b="1" u="dash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Evaluation</a:t>
            </a:r>
            <a:endParaRPr sz="2264" dirty="0">
              <a:latin typeface="Times New Roman"/>
              <a:cs typeface="Times New Roman"/>
            </a:endParaRPr>
          </a:p>
          <a:p>
            <a:pPr marL="1748054" marR="11981" indent="-431322" algn="just">
              <a:lnSpc>
                <a:spcPct val="103600"/>
              </a:lnSpc>
              <a:spcBef>
                <a:spcPts val="1689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75" spc="27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completed</a:t>
            </a:r>
            <a:r>
              <a:rPr sz="2075" spc="26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75" spc="27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r>
              <a:rPr sz="2075" spc="28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75" spc="26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75" spc="26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75" spc="27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75" spc="2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image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075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IP.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sz="2075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75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75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075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075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75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075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75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verify</a:t>
            </a:r>
            <a:r>
              <a:rPr sz="2075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75" spc="-47" dirty="0">
                <a:solidFill>
                  <a:srgbClr val="404040"/>
                </a:solidFill>
                <a:latin typeface="Times New Roman"/>
                <a:cs typeface="Times New Roman"/>
              </a:rPr>
              <a:t> on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hardware.</a:t>
            </a:r>
            <a:endParaRPr sz="2075" dirty="0">
              <a:latin typeface="Times New Roman"/>
              <a:cs typeface="Times New Roman"/>
            </a:endParaRPr>
          </a:p>
          <a:p>
            <a:pPr marL="1748054" marR="10783" indent="-431322" algn="just">
              <a:lnSpc>
                <a:spcPct val="103600"/>
              </a:lnSpc>
              <a:spcBef>
                <a:spcPts val="132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75" spc="12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sz="2075" spc="11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simply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75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2075" spc="12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2075" spc="11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numbers</a:t>
            </a:r>
            <a:r>
              <a:rPr sz="2075" spc="15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instead</a:t>
            </a:r>
            <a:r>
              <a:rPr sz="2075" spc="132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sending</a:t>
            </a:r>
            <a:r>
              <a:rPr sz="2075" spc="1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sz="2075" spc="11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75" spc="9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external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world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2075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numbers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75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075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software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code.</a:t>
            </a:r>
            <a:endParaRPr sz="2075" dirty="0">
              <a:latin typeface="Times New Roman"/>
              <a:cs typeface="Times New Roman"/>
            </a:endParaRPr>
          </a:p>
          <a:p>
            <a:pPr marL="1748054" marR="9585" indent="-431322" algn="just">
              <a:lnSpc>
                <a:spcPct val="104500"/>
              </a:lnSpc>
              <a:spcBef>
                <a:spcPts val="94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Verilog</a:t>
            </a:r>
            <a:r>
              <a:rPr sz="2075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075" spc="142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filehandling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also.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75" spc="142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75" spc="15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modify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my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testbench(tb.v)</a:t>
            </a:r>
            <a:r>
              <a:rPr sz="2075" spc="15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075" spc="20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75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2075" spc="15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47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header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075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75" spc="-19" dirty="0">
                <a:solidFill>
                  <a:srgbClr val="404040"/>
                </a:solidFill>
                <a:latin typeface="Times New Roman"/>
                <a:cs typeface="Times New Roman"/>
              </a:rPr>
              <a:t>(imageData.h).</a:t>
            </a:r>
            <a:endParaRPr sz="2075" dirty="0">
              <a:latin typeface="Times New Roman"/>
              <a:cs typeface="Times New Roman"/>
            </a:endParaRPr>
          </a:p>
          <a:p>
            <a:pPr marL="1748054">
              <a:spcBef>
                <a:spcPts val="85"/>
              </a:spcBef>
            </a:pPr>
            <a:r>
              <a:rPr sz="2075" u="sng" spc="-1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Link_of_imageData.h_file</a:t>
            </a:r>
            <a:endParaRPr sz="2075" dirty="0">
              <a:latin typeface="Times New Roman"/>
              <a:cs typeface="Times New Roman"/>
            </a:endParaRPr>
          </a:p>
          <a:p>
            <a:pPr marL="1748054" indent="-431322">
              <a:spcBef>
                <a:spcPts val="208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dirty="0">
                <a:latin typeface="Times New Roman"/>
                <a:cs typeface="Times New Roman"/>
              </a:rPr>
              <a:t>Export</a:t>
            </a:r>
            <a:r>
              <a:rPr sz="2075" spc="-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hardware</a:t>
            </a:r>
            <a:r>
              <a:rPr sz="2075" spc="-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&amp;</a:t>
            </a:r>
            <a:r>
              <a:rPr sz="2075" spc="-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launch</a:t>
            </a:r>
            <a:r>
              <a:rPr sz="2075" spc="-3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vitis</a:t>
            </a:r>
            <a:r>
              <a:rPr sz="2075" spc="-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IDE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spc="-38" dirty="0">
                <a:latin typeface="Times New Roman"/>
                <a:cs typeface="Times New Roman"/>
              </a:rPr>
              <a:t>tool.</a:t>
            </a:r>
            <a:endParaRPr sz="2075" dirty="0">
              <a:latin typeface="Times New Roman"/>
              <a:cs typeface="Times New Roman"/>
            </a:endParaRPr>
          </a:p>
          <a:p>
            <a:pPr marL="1748054" marR="10783" indent="-431322">
              <a:lnSpc>
                <a:spcPct val="103600"/>
              </a:lnSpc>
              <a:spcBef>
                <a:spcPts val="160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dirty="0">
                <a:latin typeface="Times New Roman"/>
                <a:cs typeface="Times New Roman"/>
              </a:rPr>
              <a:t>Create</a:t>
            </a:r>
            <a:r>
              <a:rPr sz="2075" spc="4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a</a:t>
            </a:r>
            <a:r>
              <a:rPr sz="2075" spc="5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new</a:t>
            </a:r>
            <a:r>
              <a:rPr sz="2075" spc="4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application</a:t>
            </a:r>
            <a:r>
              <a:rPr sz="2075" spc="5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project</a:t>
            </a:r>
            <a:r>
              <a:rPr sz="2075" spc="5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&amp;</a:t>
            </a:r>
            <a:r>
              <a:rPr sz="2075" spc="66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import</a:t>
            </a:r>
            <a:r>
              <a:rPr sz="2075" spc="66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file</a:t>
            </a:r>
            <a:r>
              <a:rPr sz="2075" spc="3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imageData.h</a:t>
            </a:r>
            <a:r>
              <a:rPr sz="2075" spc="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file</a:t>
            </a:r>
            <a:r>
              <a:rPr sz="2075" spc="85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.Next</a:t>
            </a:r>
            <a:r>
              <a:rPr sz="2075" spc="66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go</a:t>
            </a:r>
            <a:r>
              <a:rPr sz="2075" spc="5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to</a:t>
            </a:r>
            <a:r>
              <a:rPr sz="2075" spc="4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source</a:t>
            </a:r>
            <a:r>
              <a:rPr sz="2075" spc="57" dirty="0">
                <a:latin typeface="Times New Roman"/>
                <a:cs typeface="Times New Roman"/>
              </a:rPr>
              <a:t> </a:t>
            </a:r>
            <a:r>
              <a:rPr sz="2075" spc="-94" dirty="0">
                <a:latin typeface="Times New Roman"/>
                <a:cs typeface="Times New Roman"/>
              </a:rPr>
              <a:t>&amp; </a:t>
            </a:r>
            <a:r>
              <a:rPr sz="2075" dirty="0">
                <a:latin typeface="Times New Roman"/>
                <a:cs typeface="Times New Roman"/>
              </a:rPr>
              <a:t>create</a:t>
            </a:r>
            <a:r>
              <a:rPr sz="2075" spc="-3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file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imageTest.c</a:t>
            </a:r>
            <a:r>
              <a:rPr sz="2075" spc="-9" dirty="0">
                <a:latin typeface="Times New Roman"/>
                <a:cs typeface="Times New Roman"/>
              </a:rPr>
              <a:t> </a:t>
            </a:r>
            <a:r>
              <a:rPr sz="2075" spc="-38" dirty="0">
                <a:latin typeface="Times New Roman"/>
                <a:cs typeface="Times New Roman"/>
              </a:rPr>
              <a:t>file.</a:t>
            </a:r>
            <a:endParaRPr sz="2075" dirty="0">
              <a:latin typeface="Times New Roman"/>
              <a:cs typeface="Times New Roman"/>
            </a:endParaRPr>
          </a:p>
          <a:p>
            <a:pPr marL="1748054" indent="-431322">
              <a:spcBef>
                <a:spcPts val="236"/>
              </a:spcBef>
              <a:buFont typeface="Symbol"/>
              <a:buChar char=""/>
              <a:tabLst>
                <a:tab pos="1748054" algn="l"/>
              </a:tabLst>
            </a:pPr>
            <a:r>
              <a:rPr sz="2075" spc="-19" dirty="0">
                <a:solidFill>
                  <a:srgbClr val="4471C4"/>
                </a:solidFill>
                <a:latin typeface="Times New Roman"/>
                <a:cs typeface="Times New Roman"/>
              </a:rPr>
              <a:t>Link_of_imageTest.c_file</a:t>
            </a:r>
            <a:endParaRPr sz="2075" dirty="0">
              <a:latin typeface="Times New Roman"/>
              <a:cs typeface="Times New Roman"/>
            </a:endParaRPr>
          </a:p>
          <a:p>
            <a:pPr marL="1748054">
              <a:spcBef>
                <a:spcPts val="85"/>
              </a:spcBef>
            </a:pPr>
            <a:r>
              <a:rPr sz="2075" dirty="0">
                <a:latin typeface="Times New Roman"/>
                <a:cs typeface="Times New Roman"/>
              </a:rPr>
              <a:t>Now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we</a:t>
            </a:r>
            <a:r>
              <a:rPr sz="2075" spc="-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will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test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it</a:t>
            </a:r>
            <a:r>
              <a:rPr sz="2075" spc="-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on</a:t>
            </a:r>
            <a:r>
              <a:rPr sz="2075" spc="-9" dirty="0">
                <a:latin typeface="Times New Roman"/>
                <a:cs typeface="Times New Roman"/>
              </a:rPr>
              <a:t> </a:t>
            </a:r>
            <a:r>
              <a:rPr sz="2075" spc="-19" dirty="0">
                <a:latin typeface="Times New Roman"/>
                <a:cs typeface="Times New Roman"/>
              </a:rPr>
              <a:t>hardware.</a:t>
            </a:r>
            <a:endParaRPr sz="207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56" y="8594673"/>
            <a:ext cx="3797963" cy="34351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075" dirty="0">
                <a:latin typeface="Times New Roman"/>
                <a:cs typeface="Times New Roman"/>
              </a:rPr>
              <a:t>Go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to</a:t>
            </a:r>
            <a:r>
              <a:rPr sz="2075" spc="-1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vivado</a:t>
            </a:r>
            <a:r>
              <a:rPr sz="2075" spc="-28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&amp;</a:t>
            </a:r>
            <a:r>
              <a:rPr sz="2075" spc="-9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Times New Roman"/>
                <a:cs typeface="Times New Roman"/>
              </a:rPr>
              <a:t>program the</a:t>
            </a:r>
            <a:r>
              <a:rPr sz="2075" spc="-19" dirty="0">
                <a:latin typeface="Times New Roman"/>
                <a:cs typeface="Times New Roman"/>
              </a:rPr>
              <a:t> device</a:t>
            </a:r>
            <a:endParaRPr sz="207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56" y="9593265"/>
            <a:ext cx="17652616" cy="708186"/>
          </a:xfrm>
          <a:prstGeom prst="rect">
            <a:avLst/>
          </a:prstGeom>
        </p:spPr>
        <p:txBody>
          <a:bodyPr vert="horz" wrap="square" lIns="0" tIns="11981" rIns="0" bIns="0" rtlCol="0">
            <a:spAutoFit/>
          </a:bodyPr>
          <a:lstStyle/>
          <a:p>
            <a:pPr marL="23962" marR="9585">
              <a:lnSpc>
                <a:spcPct val="103299"/>
              </a:lnSpc>
              <a:spcBef>
                <a:spcPts val="94"/>
              </a:spcBef>
            </a:pPr>
            <a:r>
              <a:rPr sz="2264" dirty="0">
                <a:latin typeface="Times New Roman"/>
                <a:cs typeface="Times New Roman"/>
              </a:rPr>
              <a:t>Now</a:t>
            </a:r>
            <a:r>
              <a:rPr sz="2264" spc="330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actually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the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data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is</a:t>
            </a:r>
            <a:r>
              <a:rPr sz="2264" spc="340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coming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&amp;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the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entire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processing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is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over</a:t>
            </a:r>
            <a:r>
              <a:rPr sz="2264" spc="330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.</a:t>
            </a:r>
            <a:r>
              <a:rPr sz="2264" spc="42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It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is</a:t>
            </a:r>
            <a:r>
              <a:rPr sz="2264" spc="340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sending</a:t>
            </a:r>
            <a:r>
              <a:rPr sz="2264" spc="35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back</a:t>
            </a:r>
            <a:r>
              <a:rPr sz="2264" spc="349" dirty="0">
                <a:latin typeface="Times New Roman"/>
                <a:cs typeface="Times New Roman"/>
              </a:rPr>
              <a:t> </a:t>
            </a:r>
            <a:r>
              <a:rPr sz="2264" spc="-47" dirty="0">
                <a:latin typeface="Times New Roman"/>
                <a:cs typeface="Times New Roman"/>
              </a:rPr>
              <a:t>the </a:t>
            </a:r>
            <a:r>
              <a:rPr sz="2264" dirty="0">
                <a:latin typeface="Times New Roman"/>
                <a:cs typeface="Times New Roman"/>
              </a:rPr>
              <a:t>processed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data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.Now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will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get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our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filtered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output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similar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to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simulation.</a:t>
            </a:r>
            <a:endParaRPr sz="2264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1556" y="3594100"/>
            <a:ext cx="11201400" cy="5102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97" y="404004"/>
            <a:ext cx="10863133" cy="3830238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Step8:</a:t>
            </a:r>
            <a:r>
              <a:rPr sz="2264" b="1" spc="-66" dirty="0">
                <a:latin typeface="Times New Roman"/>
                <a:cs typeface="Times New Roman"/>
              </a:rPr>
              <a:t> </a:t>
            </a:r>
            <a:r>
              <a:rPr sz="2264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264" b="1" u="heavy" spc="-66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Detection</a:t>
            </a:r>
            <a:r>
              <a:rPr sz="2264" b="1" u="heavy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264" b="1" u="heavy" spc="-4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Sobel</a:t>
            </a:r>
            <a:r>
              <a:rPr sz="2264" b="1" u="heavy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heavy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operator</a:t>
            </a:r>
            <a:r>
              <a:rPr sz="2264" spc="-19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64" dirty="0">
              <a:latin typeface="Times New Roman"/>
              <a:cs typeface="Times New Roman"/>
            </a:endParaRPr>
          </a:p>
          <a:p>
            <a:pPr marL="2610699" marR="15576" indent="-431322">
              <a:lnSpc>
                <a:spcPct val="103299"/>
              </a:lnSpc>
              <a:spcBef>
                <a:spcPts val="1519"/>
              </a:spcBef>
              <a:buFont typeface="Wingdings"/>
              <a:buChar char=""/>
              <a:tabLst>
                <a:tab pos="2610699" algn="l"/>
              </a:tabLst>
            </a:pPr>
            <a:r>
              <a:rPr sz="2264" dirty="0">
                <a:latin typeface="Times New Roman"/>
                <a:cs typeface="Times New Roman"/>
              </a:rPr>
              <a:t>Here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will</a:t>
            </a:r>
            <a:r>
              <a:rPr sz="2264" spc="94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use</a:t>
            </a:r>
            <a:r>
              <a:rPr sz="2264" spc="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two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kernels.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In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an</a:t>
            </a:r>
            <a:r>
              <a:rPr sz="2264" spc="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there</a:t>
            </a:r>
            <a:r>
              <a:rPr sz="2264" spc="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is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</a:t>
            </a:r>
            <a:r>
              <a:rPr sz="2264" spc="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sudden</a:t>
            </a:r>
            <a:r>
              <a:rPr sz="2264" spc="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change</a:t>
            </a:r>
            <a:r>
              <a:rPr sz="2264" spc="57" dirty="0">
                <a:latin typeface="Times New Roman"/>
                <a:cs typeface="Times New Roman"/>
              </a:rPr>
              <a:t> </a:t>
            </a:r>
            <a:r>
              <a:rPr sz="2264" spc="-47" dirty="0">
                <a:latin typeface="Times New Roman"/>
                <a:cs typeface="Times New Roman"/>
              </a:rPr>
              <a:t>in </a:t>
            </a:r>
            <a:r>
              <a:rPr sz="2264" dirty="0">
                <a:latin typeface="Times New Roman"/>
                <a:cs typeface="Times New Roman"/>
              </a:rPr>
              <a:t>pixel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intensity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,so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that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logic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are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going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to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use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for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edge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detection.</a:t>
            </a:r>
            <a:endParaRPr sz="2264" dirty="0">
              <a:latin typeface="Times New Roman"/>
              <a:cs typeface="Times New Roman"/>
            </a:endParaRPr>
          </a:p>
          <a:p>
            <a:pPr marL="2610699" marR="9585" indent="-431322">
              <a:lnSpc>
                <a:spcPct val="103299"/>
              </a:lnSpc>
              <a:buFont typeface="Wingdings"/>
              <a:buChar char=""/>
              <a:tabLst>
                <a:tab pos="2610699" algn="l"/>
              </a:tabLst>
            </a:pPr>
            <a:r>
              <a:rPr sz="2264" dirty="0">
                <a:latin typeface="Times New Roman"/>
                <a:cs typeface="Times New Roman"/>
              </a:rPr>
              <a:t>All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the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logic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&amp;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code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will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remain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same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,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have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to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make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changes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in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spc="-47" dirty="0">
                <a:latin typeface="Times New Roman"/>
                <a:cs typeface="Times New Roman"/>
              </a:rPr>
              <a:t>the </a:t>
            </a:r>
            <a:r>
              <a:rPr sz="2264" dirty="0">
                <a:latin typeface="Times New Roman"/>
                <a:cs typeface="Times New Roman"/>
              </a:rPr>
              <a:t>convolution</a:t>
            </a:r>
            <a:r>
              <a:rPr sz="2264" spc="-123" dirty="0">
                <a:latin typeface="Times New Roman"/>
                <a:cs typeface="Times New Roman"/>
              </a:rPr>
              <a:t> </a:t>
            </a:r>
            <a:r>
              <a:rPr sz="2264" spc="-38" dirty="0">
                <a:latin typeface="Times New Roman"/>
                <a:cs typeface="Times New Roman"/>
              </a:rPr>
              <a:t>file.</a:t>
            </a:r>
            <a:endParaRPr sz="2264" dirty="0">
              <a:latin typeface="Times New Roman"/>
              <a:cs typeface="Times New Roman"/>
            </a:endParaRPr>
          </a:p>
          <a:p>
            <a:pPr marL="2609501" indent="-430124">
              <a:spcBef>
                <a:spcPts val="94"/>
              </a:spcBef>
              <a:buFont typeface="Wingdings"/>
              <a:buChar char=""/>
              <a:tabLst>
                <a:tab pos="2609501" algn="l"/>
              </a:tabLst>
            </a:pPr>
            <a:r>
              <a:rPr sz="2264" spc="-19" dirty="0">
                <a:solidFill>
                  <a:srgbClr val="4471C4"/>
                </a:solidFill>
                <a:latin typeface="Times New Roman"/>
                <a:cs typeface="Times New Roman"/>
              </a:rPr>
              <a:t>Link_conv.v_file</a:t>
            </a:r>
            <a:endParaRPr sz="2264" dirty="0">
              <a:latin typeface="Times New Roman"/>
              <a:cs typeface="Times New Roman"/>
            </a:endParaRPr>
          </a:p>
          <a:p>
            <a:pPr marL="2610699">
              <a:spcBef>
                <a:spcPts val="85"/>
              </a:spcBef>
            </a:pPr>
            <a:r>
              <a:rPr sz="2264" dirty="0">
                <a:latin typeface="Times New Roman"/>
                <a:cs typeface="Times New Roman"/>
              </a:rPr>
              <a:t>Then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go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and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simulate,we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will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get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our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edge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detected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image</a:t>
            </a:r>
            <a:r>
              <a:rPr sz="2264" spc="-19" dirty="0">
                <a:solidFill>
                  <a:srgbClr val="4471C4"/>
                </a:solidFill>
                <a:latin typeface="Times New Roman"/>
                <a:cs typeface="Times New Roman"/>
              </a:rPr>
              <a:t>.</a:t>
            </a:r>
            <a:endParaRPr sz="2264" dirty="0">
              <a:latin typeface="Times New Roman"/>
              <a:cs typeface="Times New Roman"/>
            </a:endParaRPr>
          </a:p>
          <a:p>
            <a:pPr marL="23962">
              <a:spcBef>
                <a:spcPts val="1613"/>
              </a:spcBef>
            </a:pPr>
            <a:r>
              <a:rPr sz="2264" dirty="0">
                <a:latin typeface="Times New Roman"/>
                <a:cs typeface="Times New Roman"/>
              </a:rPr>
              <a:t>Edge</a:t>
            </a:r>
            <a:r>
              <a:rPr sz="2264" spc="-104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Detection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-94" dirty="0">
                <a:latin typeface="Times New Roman"/>
                <a:cs typeface="Times New Roman"/>
              </a:rPr>
              <a:t> :</a:t>
            </a:r>
            <a:endParaRPr sz="2264" dirty="0">
              <a:latin typeface="Times New Roman"/>
              <a:cs typeface="Times New Roman"/>
            </a:endParaRPr>
          </a:p>
          <a:p>
            <a:pPr marL="23962">
              <a:spcBef>
                <a:spcPts val="1604"/>
              </a:spcBef>
            </a:pP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must</a:t>
            </a:r>
            <a:r>
              <a:rPr sz="2264" spc="-2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be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stored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in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.bmp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format</a:t>
            </a:r>
            <a:endParaRPr sz="2264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8756" y="5338805"/>
            <a:ext cx="3994451" cy="3994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0593" y="5268355"/>
            <a:ext cx="4133428" cy="4064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70386-6BD2-2C24-9036-461409C1F971}"/>
              </a:ext>
            </a:extLst>
          </p:cNvPr>
          <p:cNvSpPr txBox="1"/>
          <p:nvPr/>
        </p:nvSpPr>
        <p:spPr>
          <a:xfrm>
            <a:off x="1427956" y="1612900"/>
            <a:ext cx="1226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62">
              <a:spcBef>
                <a:spcPts val="189"/>
              </a:spcBef>
            </a:pPr>
            <a:r>
              <a:rPr lang="en-US" sz="3200" dirty="0">
                <a:latin typeface="Times New Roman"/>
                <a:cs typeface="Times New Roman"/>
              </a:rPr>
              <a:t>Some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more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images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generated</a:t>
            </a:r>
            <a:r>
              <a:rPr lang="en-US" sz="3200" spc="-5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using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sobel</a:t>
            </a:r>
            <a:r>
              <a:rPr lang="en-US" sz="3200" spc="-5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operator</a:t>
            </a:r>
            <a:r>
              <a:rPr lang="en-US" sz="3200" spc="-38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for</a:t>
            </a:r>
            <a:r>
              <a:rPr lang="en-US" sz="3200" spc="-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reference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spc="-94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06FEE603-0D8C-9E78-9357-90FE391565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756" y="3305744"/>
            <a:ext cx="4252520" cy="4081912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61D3F69C-3E38-81D0-99E8-1CFF6F64C0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9156" y="3334920"/>
            <a:ext cx="4081912" cy="40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0020" y="150370"/>
            <a:ext cx="6878267" cy="34351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075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IMAGE</a:t>
            </a:r>
            <a:r>
              <a:rPr sz="2075" b="1" u="sng" spc="-1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PROCESSING</a:t>
            </a:r>
            <a:r>
              <a:rPr sz="2075" b="1" u="sng" spc="-3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75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2075" b="1" u="sng" spc="-3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75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EDGE</a:t>
            </a:r>
            <a:r>
              <a:rPr sz="2075" b="1" u="sng" spc="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75" b="1" u="sng" spc="-1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DETECTION </a:t>
            </a:r>
            <a:r>
              <a:rPr sz="2075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75" b="1" u="sng" spc="-1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VIVADO</a:t>
            </a:r>
            <a:r>
              <a:rPr sz="2075" b="1" u="sng" spc="-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75" b="1" u="sng" spc="-1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TOOL:</a:t>
            </a:r>
            <a:endParaRPr sz="207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556" y="850900"/>
            <a:ext cx="10855944" cy="3406019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Step1:</a:t>
            </a:r>
            <a:r>
              <a:rPr sz="2264" b="1" spc="-57" dirty="0"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sz="2264" b="1" u="dash" spc="-4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Buffer</a:t>
            </a:r>
            <a:r>
              <a:rPr sz="2264" b="1" u="dash" spc="-4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Design</a:t>
            </a:r>
            <a:r>
              <a:rPr sz="2264" b="1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b="1" spc="-94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264" dirty="0">
              <a:latin typeface="Times New Roman"/>
              <a:cs typeface="Times New Roman"/>
            </a:endParaRPr>
          </a:p>
          <a:p>
            <a:pPr>
              <a:spcBef>
                <a:spcPts val="85"/>
              </a:spcBef>
            </a:pPr>
            <a:endParaRPr sz="2264" dirty="0">
              <a:latin typeface="Times New Roman"/>
              <a:cs typeface="Times New Roman"/>
            </a:endParaRPr>
          </a:p>
          <a:p>
            <a:pPr marL="885409" indent="-430124"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64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buffer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64" spc="-2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going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264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64" spc="-5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Times New Roman"/>
                <a:cs typeface="Times New Roman"/>
              </a:rPr>
              <a:t>image.</a:t>
            </a:r>
            <a:endParaRPr sz="2264" dirty="0">
              <a:latin typeface="Times New Roman"/>
              <a:cs typeface="Times New Roman"/>
            </a:endParaRPr>
          </a:p>
          <a:p>
            <a:pPr marL="885409" marR="9585" indent="-431322">
              <a:lnSpc>
                <a:spcPts val="2604"/>
              </a:lnSpc>
              <a:spcBef>
                <a:spcPts val="226"/>
              </a:spcBef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64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kind</a:t>
            </a:r>
            <a:r>
              <a:rPr sz="2264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RAM</a:t>
            </a:r>
            <a:r>
              <a:rPr sz="2264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264" spc="-1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data will be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initially</a:t>
            </a:r>
            <a:r>
              <a:rPr sz="2264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filled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264" spc="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the original image</a:t>
            </a:r>
            <a:r>
              <a:rPr sz="2264" spc="-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processed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Times New Roman"/>
                <a:cs typeface="Times New Roman"/>
              </a:rPr>
              <a:t>later.</a:t>
            </a:r>
            <a:endParaRPr sz="2264" dirty="0">
              <a:latin typeface="Times New Roman"/>
              <a:cs typeface="Times New Roman"/>
            </a:endParaRPr>
          </a:p>
          <a:p>
            <a:pPr marL="885409" indent="-430124"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64" spc="-4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pixel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64" spc="-3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sz="2264" b="1" spc="-19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264" dirty="0">
              <a:latin typeface="Times New Roman"/>
              <a:cs typeface="Times New Roman"/>
            </a:endParaRPr>
          </a:p>
          <a:p>
            <a:pPr marL="23962" marR="1515619">
              <a:lnSpc>
                <a:spcPts val="5264"/>
              </a:lnSpc>
              <a:spcBef>
                <a:spcPts val="189"/>
              </a:spcBef>
            </a:pP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Writing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Verilog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264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</a:t>
            </a:r>
            <a:r>
              <a:rPr sz="2264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buffer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264" u="sng" spc="-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</a:t>
            </a:r>
            <a:r>
              <a:rPr sz="2264" u="sng" spc="-5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have</a:t>
            </a:r>
            <a:r>
              <a:rPr sz="2264" u="sng" spc="-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</a:t>
            </a:r>
            <a:r>
              <a:rPr sz="2264" u="sng" spc="-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64" u="sng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simulation:</a:t>
            </a:r>
            <a:r>
              <a:rPr sz="2264" spc="-19" dirty="0">
                <a:latin typeface="Times New Roman"/>
                <a:cs typeface="Times New Roman"/>
              </a:rPr>
              <a:t> </a:t>
            </a:r>
            <a:r>
              <a:rPr sz="2264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Code_Link</a:t>
            </a:r>
            <a:r>
              <a:rPr sz="2264" spc="-113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latin typeface="Wingdings"/>
                <a:cs typeface="Wingdings"/>
              </a:rPr>
              <a:t></a:t>
            </a:r>
            <a:r>
              <a:rPr sz="2264" dirty="0">
                <a:latin typeface="Times New Roman"/>
                <a:cs typeface="Times New Roman"/>
              </a:rPr>
              <a:t>LineBuffer.v</a:t>
            </a:r>
            <a:r>
              <a:rPr sz="2264" spc="-104" dirty="0">
                <a:latin typeface="Times New Roman"/>
                <a:cs typeface="Times New Roman"/>
              </a:rPr>
              <a:t> </a:t>
            </a:r>
            <a:r>
              <a:rPr sz="2264" spc="-38" dirty="0">
                <a:latin typeface="Times New Roman"/>
                <a:cs typeface="Times New Roman"/>
              </a:rPr>
              <a:t>code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756" y="9485484"/>
            <a:ext cx="10861935" cy="714032"/>
          </a:xfrm>
          <a:prstGeom prst="rect">
            <a:avLst/>
          </a:prstGeom>
        </p:spPr>
        <p:txBody>
          <a:bodyPr vert="horz" wrap="square" lIns="0" tIns="46726" rIns="0" bIns="0" rtlCol="0">
            <a:spAutoFit/>
          </a:bodyPr>
          <a:lstStyle/>
          <a:p>
            <a:pPr marL="23962" marR="9585">
              <a:lnSpc>
                <a:spcPts val="2604"/>
              </a:lnSpc>
              <a:spcBef>
                <a:spcPts val="368"/>
              </a:spcBef>
            </a:pPr>
            <a:r>
              <a:rPr sz="2264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Xilinx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provide</a:t>
            </a:r>
            <a:r>
              <a:rPr sz="2264" spc="-94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different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kind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of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Ips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,but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as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per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our</a:t>
            </a:r>
            <a:r>
              <a:rPr sz="2264" spc="-66" dirty="0">
                <a:latin typeface="Times New Roman"/>
                <a:cs typeface="Times New Roman"/>
              </a:rPr>
              <a:t> </a:t>
            </a:r>
            <a:r>
              <a:rPr sz="2264" spc="-19" dirty="0">
                <a:latin typeface="Times New Roman"/>
                <a:cs typeface="Times New Roman"/>
              </a:rPr>
              <a:t>requirement</a:t>
            </a:r>
            <a:r>
              <a:rPr sz="2264" spc="-8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-94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have</a:t>
            </a:r>
            <a:r>
              <a:rPr sz="2264" spc="-94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to</a:t>
            </a:r>
            <a:r>
              <a:rPr sz="2264" spc="-75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write</a:t>
            </a:r>
            <a:r>
              <a:rPr sz="2264" spc="-94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our</a:t>
            </a:r>
            <a:r>
              <a:rPr sz="2264" spc="-94" dirty="0">
                <a:latin typeface="Times New Roman"/>
                <a:cs typeface="Times New Roman"/>
              </a:rPr>
              <a:t> </a:t>
            </a:r>
            <a:r>
              <a:rPr sz="2264" spc="-47" dirty="0">
                <a:latin typeface="Times New Roman"/>
                <a:cs typeface="Times New Roman"/>
              </a:rPr>
              <a:t>own </a:t>
            </a:r>
            <a:r>
              <a:rPr sz="2264" dirty="0">
                <a:latin typeface="Times New Roman"/>
                <a:cs typeface="Times New Roman"/>
              </a:rPr>
              <a:t>IP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because</a:t>
            </a:r>
            <a:r>
              <a:rPr sz="2264" spc="-2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we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can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customise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them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as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per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our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spc="-38" dirty="0">
                <a:latin typeface="Times New Roman"/>
                <a:cs typeface="Times New Roman"/>
              </a:rPr>
              <a:t>need.</a:t>
            </a:r>
            <a:endParaRPr sz="2264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9083" y="1183640"/>
            <a:ext cx="7372716" cy="3791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528" y="4256919"/>
            <a:ext cx="5095253" cy="47573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99" y="136264"/>
            <a:ext cx="10860737" cy="638472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075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Step2:</a:t>
            </a:r>
            <a:r>
              <a:rPr sz="2075" b="1" spc="-75" dirty="0"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Design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of</a:t>
            </a:r>
            <a:r>
              <a:rPr sz="2264" b="1" u="dash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module</a:t>
            </a:r>
            <a:r>
              <a:rPr sz="2264" b="1" u="dash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which</a:t>
            </a:r>
            <a:r>
              <a:rPr sz="2264" b="1" u="dash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will</a:t>
            </a:r>
            <a:r>
              <a:rPr sz="2264" b="1" u="dash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do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multiplication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and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summation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operation</a:t>
            </a:r>
            <a:r>
              <a:rPr sz="2264" spc="-19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sz="2264" dirty="0">
              <a:latin typeface="Calibri"/>
              <a:cs typeface="Calibri"/>
            </a:endParaRPr>
          </a:p>
          <a:p>
            <a:pPr marL="155755">
              <a:spcBef>
                <a:spcPts val="1764"/>
              </a:spcBef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[MAc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64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264" spc="-9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Multiplication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 &amp;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Accumulation]</a:t>
            </a:r>
            <a:endParaRPr sz="2264" dirty="0">
              <a:latin typeface="Calibri"/>
              <a:cs typeface="Calibri"/>
            </a:endParaRPr>
          </a:p>
          <a:p>
            <a:pPr marL="885409" marR="11981" indent="-431322">
              <a:lnSpc>
                <a:spcPct val="109200"/>
              </a:lnSpc>
              <a:spcBef>
                <a:spcPts val="1670"/>
              </a:spcBef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64" spc="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pixels &amp;</a:t>
            </a:r>
            <a:r>
              <a:rPr sz="2264" spc="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kernels</a:t>
            </a:r>
            <a:r>
              <a:rPr sz="2264" spc="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&amp; it</a:t>
            </a:r>
            <a:r>
              <a:rPr sz="2264" spc="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will basically</a:t>
            </a:r>
            <a:r>
              <a:rPr sz="2264" spc="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multiply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pixels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kernel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together.</a:t>
            </a:r>
            <a:endParaRPr sz="2264" dirty="0">
              <a:latin typeface="Calibri"/>
              <a:cs typeface="Calibri"/>
            </a:endParaRPr>
          </a:p>
          <a:p>
            <a:pPr marL="885409" marR="5280106" indent="-431322">
              <a:lnSpc>
                <a:spcPct val="108900"/>
              </a:lnSpc>
              <a:spcBef>
                <a:spcPts val="151"/>
              </a:spcBef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Writing</a:t>
            </a:r>
            <a:r>
              <a:rPr sz="2264" spc="-6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verilog</a:t>
            </a:r>
            <a:r>
              <a:rPr sz="2264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264" spc="-1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module. </a:t>
            </a:r>
            <a:r>
              <a:rPr sz="2264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Code_Link</a:t>
            </a:r>
            <a:r>
              <a:rPr sz="2264" spc="-57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264" spc="-57" dirty="0">
                <a:latin typeface="Wingdings"/>
                <a:cs typeface="Wingdings"/>
              </a:rPr>
              <a:t></a:t>
            </a:r>
            <a:r>
              <a:rPr sz="2453" spc="-57" dirty="0">
                <a:latin typeface="Calibri"/>
                <a:cs typeface="Calibri"/>
              </a:rPr>
              <a:t>conv.v</a:t>
            </a:r>
            <a:r>
              <a:rPr sz="2453" spc="-66" dirty="0">
                <a:latin typeface="Calibri"/>
                <a:cs typeface="Calibri"/>
              </a:rPr>
              <a:t> </a:t>
            </a:r>
            <a:r>
              <a:rPr sz="2453" spc="-38" dirty="0">
                <a:latin typeface="Calibri"/>
                <a:cs typeface="Calibri"/>
              </a:rPr>
              <a:t>code</a:t>
            </a:r>
            <a:endParaRPr sz="245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Symbol"/>
              <a:buChar char=""/>
            </a:pPr>
            <a:endParaRPr sz="2264" dirty="0">
              <a:latin typeface="Calibri"/>
              <a:cs typeface="Calibri"/>
            </a:endParaRPr>
          </a:p>
          <a:p>
            <a:pPr>
              <a:spcBef>
                <a:spcPts val="772"/>
              </a:spcBef>
              <a:buClr>
                <a:srgbClr val="404040"/>
              </a:buClr>
              <a:buFont typeface="Symbol"/>
              <a:buChar char=""/>
            </a:pPr>
            <a:endParaRPr sz="2264" dirty="0">
              <a:latin typeface="Calibri"/>
              <a:cs typeface="Calibri"/>
            </a:endParaRPr>
          </a:p>
          <a:p>
            <a:pPr marL="23962"/>
            <a:r>
              <a:rPr sz="2264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Step3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:</a:t>
            </a:r>
            <a:r>
              <a:rPr sz="2264" b="1" u="dash" spc="-38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Design</a:t>
            </a:r>
            <a:r>
              <a:rPr sz="2264" b="1" u="dash" spc="-4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of</a:t>
            </a:r>
            <a:r>
              <a:rPr sz="2264" b="1" u="dash" spc="-4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Control</a:t>
            </a:r>
            <a:r>
              <a:rPr sz="2264" b="1" u="dash" spc="-57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Logic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64" dirty="0">
              <a:latin typeface="Calibri"/>
              <a:cs typeface="Calibri"/>
            </a:endParaRPr>
          </a:p>
          <a:p>
            <a:pPr marL="885409" indent="-430124">
              <a:spcBef>
                <a:spcPts val="1923"/>
              </a:spcBef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instantiate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64" spc="-6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buffers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multiplexers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94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264" dirty="0">
              <a:latin typeface="Calibri"/>
              <a:cs typeface="Calibri"/>
            </a:endParaRPr>
          </a:p>
          <a:p>
            <a:pPr marL="885409" marR="9585">
              <a:lnSpc>
                <a:spcPct val="109200"/>
              </a:lnSpc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64" spc="-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control storing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 data</a:t>
            </a:r>
            <a:r>
              <a:rPr sz="2264" spc="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buffers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64" spc="-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well as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which control</a:t>
            </a:r>
            <a:r>
              <a:rPr sz="2264" spc="-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264" spc="-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64" spc="-6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64" spc="-6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64" spc="-6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MAc</a:t>
            </a:r>
            <a:r>
              <a:rPr sz="2264" spc="-4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endParaRPr sz="2264" dirty="0">
              <a:latin typeface="Calibri"/>
              <a:cs typeface="Calibri"/>
            </a:endParaRPr>
          </a:p>
          <a:p>
            <a:pPr>
              <a:spcBef>
                <a:spcPts val="377"/>
              </a:spcBef>
            </a:pPr>
            <a:endParaRPr sz="2264" dirty="0">
              <a:latin typeface="Calibri"/>
              <a:cs typeface="Calibri"/>
            </a:endParaRPr>
          </a:p>
          <a:p>
            <a:pPr marL="885409" marR="3873515" indent="-431322">
              <a:lnSpc>
                <a:spcPct val="109200"/>
              </a:lnSpc>
              <a:spcBef>
                <a:spcPts val="9"/>
              </a:spcBef>
              <a:buFont typeface="Symbol"/>
              <a:buChar char=""/>
              <a:tabLst>
                <a:tab pos="885409" algn="l"/>
              </a:tabLst>
            </a:pP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Here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solidFill>
                  <a:srgbClr val="404040"/>
                </a:solidFill>
                <a:latin typeface="Calibri"/>
                <a:cs typeface="Calibri"/>
              </a:rPr>
              <a:t>imageController</a:t>
            </a:r>
            <a:r>
              <a:rPr sz="2264" spc="-2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dirty="0">
                <a:solidFill>
                  <a:srgbClr val="404040"/>
                </a:solidFill>
                <a:latin typeface="Calibri"/>
                <a:cs typeface="Calibri"/>
              </a:rPr>
              <a:t>verilog</a:t>
            </a:r>
            <a:r>
              <a:rPr sz="2264" spc="-5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64" spc="-38" dirty="0">
                <a:solidFill>
                  <a:srgbClr val="404040"/>
                </a:solidFill>
                <a:latin typeface="Calibri"/>
                <a:cs typeface="Calibri"/>
              </a:rPr>
              <a:t>code. </a:t>
            </a:r>
            <a:r>
              <a:rPr sz="2264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Code_Link</a:t>
            </a:r>
            <a:r>
              <a:rPr sz="2264" spc="-57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latin typeface="Wingdings"/>
                <a:cs typeface="Wingdings"/>
              </a:rPr>
              <a:t></a:t>
            </a:r>
            <a:r>
              <a:rPr sz="2264" spc="-19" dirty="0">
                <a:latin typeface="Calibri"/>
                <a:cs typeface="Calibri"/>
              </a:rPr>
              <a:t>imageControl.v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spc="-38" dirty="0">
                <a:latin typeface="Calibri"/>
                <a:cs typeface="Calibri"/>
              </a:rPr>
              <a:t>code</a:t>
            </a:r>
            <a:endParaRPr sz="226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004" y="7556500"/>
            <a:ext cx="10423432" cy="2111178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454087">
              <a:spcBef>
                <a:spcPts val="189"/>
              </a:spcBef>
            </a:pPr>
            <a:r>
              <a:rPr sz="2264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Step4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:</a:t>
            </a:r>
            <a:r>
              <a:rPr sz="2264" b="1" u="dash" spc="226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 </a:t>
            </a:r>
            <a:r>
              <a:rPr sz="2264" b="1" u="dash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IP</a:t>
            </a:r>
            <a:r>
              <a:rPr sz="2264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Packaging</a:t>
            </a:r>
            <a:r>
              <a:rPr sz="2264" b="1" u="dash" spc="-19" dirty="0">
                <a:solidFill>
                  <a:srgbClr val="76707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:</a:t>
            </a:r>
            <a:endParaRPr sz="2264" dirty="0">
              <a:latin typeface="Calibri"/>
              <a:cs typeface="Calibri"/>
            </a:endParaRPr>
          </a:p>
          <a:p>
            <a:pPr>
              <a:spcBef>
                <a:spcPts val="377"/>
              </a:spcBef>
            </a:pPr>
            <a:endParaRPr sz="2264" dirty="0">
              <a:latin typeface="Calibri"/>
              <a:cs typeface="Calibri"/>
            </a:endParaRPr>
          </a:p>
          <a:p>
            <a:pPr marL="454087" marR="9585" indent="-431322">
              <a:lnSpc>
                <a:spcPct val="109200"/>
              </a:lnSpc>
              <a:buFont typeface="Symbol"/>
              <a:buChar char=""/>
              <a:tabLst>
                <a:tab pos="454087" algn="l"/>
              </a:tabLst>
            </a:pPr>
            <a:r>
              <a:rPr sz="2264" dirty="0">
                <a:latin typeface="Calibri"/>
                <a:cs typeface="Calibri"/>
              </a:rPr>
              <a:t>We</a:t>
            </a:r>
            <a:r>
              <a:rPr sz="2264" spc="142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will</a:t>
            </a:r>
            <a:r>
              <a:rPr sz="2264" spc="151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combine</a:t>
            </a:r>
            <a:r>
              <a:rPr sz="2264" spc="12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all</a:t>
            </a:r>
            <a:r>
              <a:rPr sz="2264" spc="151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the</a:t>
            </a:r>
            <a:r>
              <a:rPr sz="2264" spc="12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modules</a:t>
            </a:r>
            <a:r>
              <a:rPr sz="2264" spc="151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we</a:t>
            </a:r>
            <a:r>
              <a:rPr sz="2264" spc="12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have</a:t>
            </a:r>
            <a:r>
              <a:rPr sz="2264" spc="132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developed</a:t>
            </a:r>
            <a:r>
              <a:rPr sz="2264" spc="142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till</a:t>
            </a:r>
            <a:r>
              <a:rPr sz="2264" spc="123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now</a:t>
            </a:r>
            <a:r>
              <a:rPr sz="2264" spc="142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and</a:t>
            </a:r>
            <a:r>
              <a:rPr sz="2264" spc="151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we</a:t>
            </a:r>
            <a:r>
              <a:rPr sz="2264" spc="151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will</a:t>
            </a:r>
            <a:r>
              <a:rPr sz="2264" spc="142" dirty="0">
                <a:latin typeface="Calibri"/>
                <a:cs typeface="Calibri"/>
              </a:rPr>
              <a:t> </a:t>
            </a:r>
            <a:r>
              <a:rPr sz="2264" spc="-19" dirty="0">
                <a:latin typeface="Calibri"/>
                <a:cs typeface="Calibri"/>
              </a:rPr>
              <a:t>complete hardware</a:t>
            </a:r>
            <a:r>
              <a:rPr sz="2264" spc="-75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design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for</a:t>
            </a:r>
            <a:r>
              <a:rPr sz="2264" spc="-38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our</a:t>
            </a:r>
            <a:r>
              <a:rPr sz="2264" spc="-57" dirty="0">
                <a:latin typeface="Calibri"/>
                <a:cs typeface="Calibri"/>
              </a:rPr>
              <a:t> </a:t>
            </a:r>
            <a:r>
              <a:rPr sz="2264" spc="-94" dirty="0">
                <a:latin typeface="Calibri"/>
                <a:cs typeface="Calibri"/>
              </a:rPr>
              <a:t>IP.</a:t>
            </a:r>
            <a:r>
              <a:rPr sz="2264" spc="-38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So</a:t>
            </a:r>
            <a:r>
              <a:rPr sz="2264" spc="-38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that</a:t>
            </a:r>
            <a:r>
              <a:rPr sz="2264" spc="-4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we</a:t>
            </a:r>
            <a:r>
              <a:rPr sz="2264" spc="-5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can</a:t>
            </a:r>
            <a:r>
              <a:rPr sz="2264" spc="-57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package</a:t>
            </a:r>
            <a:r>
              <a:rPr sz="2264" spc="-28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our</a:t>
            </a:r>
            <a:r>
              <a:rPr sz="2264" spc="-66" dirty="0">
                <a:latin typeface="Calibri"/>
                <a:cs typeface="Calibri"/>
              </a:rPr>
              <a:t> </a:t>
            </a:r>
            <a:r>
              <a:rPr sz="2264" dirty="0">
                <a:latin typeface="Calibri"/>
                <a:cs typeface="Calibri"/>
              </a:rPr>
              <a:t>own</a:t>
            </a:r>
            <a:r>
              <a:rPr sz="2264" spc="-28" dirty="0">
                <a:latin typeface="Calibri"/>
                <a:cs typeface="Calibri"/>
              </a:rPr>
              <a:t> </a:t>
            </a:r>
            <a:r>
              <a:rPr sz="2264" spc="-47" dirty="0">
                <a:latin typeface="Calibri"/>
                <a:cs typeface="Calibri"/>
              </a:rPr>
              <a:t>IP.</a:t>
            </a:r>
            <a:endParaRPr sz="2264" dirty="0">
              <a:latin typeface="Calibri"/>
              <a:cs typeface="Calibri"/>
            </a:endParaRPr>
          </a:p>
          <a:p>
            <a:pPr marL="454087">
              <a:spcBef>
                <a:spcPts val="1764"/>
              </a:spcBef>
            </a:pPr>
            <a:r>
              <a:rPr sz="2075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Code_Link</a:t>
            </a:r>
            <a:r>
              <a:rPr sz="2075" spc="-7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264" spc="-19" dirty="0">
                <a:latin typeface="Wingdings"/>
                <a:cs typeface="Wingdings"/>
              </a:rPr>
              <a:t></a:t>
            </a:r>
            <a:r>
              <a:rPr sz="2264" spc="-19" dirty="0">
                <a:latin typeface="Calibri"/>
                <a:cs typeface="Calibri"/>
              </a:rPr>
              <a:t>ImageProcessTop.v</a:t>
            </a:r>
            <a:r>
              <a:rPr sz="2264" spc="358" dirty="0">
                <a:latin typeface="Calibri"/>
                <a:cs typeface="Calibri"/>
              </a:rPr>
              <a:t> </a:t>
            </a:r>
            <a:r>
              <a:rPr sz="2264" spc="-38" dirty="0">
                <a:latin typeface="Calibri"/>
                <a:cs typeface="Calibri"/>
              </a:rPr>
              <a:t>code</a:t>
            </a:r>
            <a:endParaRPr sz="2264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05556" y="3328624"/>
            <a:ext cx="5141028" cy="45311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356" y="919846"/>
            <a:ext cx="11658600" cy="812818"/>
          </a:xfrm>
          <a:prstGeom prst="rect">
            <a:avLst/>
          </a:prstGeom>
        </p:spPr>
        <p:txBody>
          <a:bodyPr vert="horz" wrap="square" lIns="0" tIns="22764" rIns="0" bIns="0" rtlCol="0">
            <a:spAutoFit/>
          </a:bodyPr>
          <a:lstStyle/>
          <a:p>
            <a:pPr marL="454087" marR="9585" indent="-431322">
              <a:lnSpc>
                <a:spcPct val="110200"/>
              </a:lnSpc>
              <a:spcBef>
                <a:spcPts val="179"/>
              </a:spcBef>
              <a:buFont typeface="Symbol"/>
              <a:buChar char=""/>
              <a:tabLst>
                <a:tab pos="454087" algn="l"/>
              </a:tabLst>
            </a:pPr>
            <a:r>
              <a:rPr sz="2400" dirty="0">
                <a:latin typeface="Calibri"/>
                <a:cs typeface="Calibri"/>
              </a:rPr>
              <a:t>Then click IPCatalog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FIFO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Generator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going to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 stream</a:t>
            </a:r>
            <a:r>
              <a:rPr sz="2400" spc="-2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FIFO</a:t>
            </a:r>
            <a:r>
              <a:rPr sz="2400" spc="28" dirty="0">
                <a:latin typeface="Calibri"/>
                <a:cs typeface="Calibri"/>
              </a:rPr>
              <a:t> </a:t>
            </a:r>
            <a:r>
              <a:rPr sz="2400" spc="-19" dirty="0">
                <a:latin typeface="Wingdings"/>
                <a:cs typeface="Wingdings"/>
              </a:rPr>
              <a:t></a:t>
            </a:r>
            <a:r>
              <a:rPr sz="2400" spc="-19" dirty="0">
                <a:latin typeface="Calibri"/>
                <a:cs typeface="Calibri"/>
              </a:rPr>
              <a:t>click </a:t>
            </a:r>
            <a:r>
              <a:rPr sz="2400" dirty="0">
                <a:latin typeface="Calibri"/>
                <a:cs typeface="Calibri"/>
              </a:rPr>
              <a:t>OK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Calibri"/>
                <a:cs typeface="Calibri"/>
              </a:rPr>
              <a:t>click </a:t>
            </a:r>
            <a:r>
              <a:rPr sz="2400" spc="-19" dirty="0">
                <a:latin typeface="Calibri"/>
                <a:cs typeface="Calibri"/>
              </a:rPr>
              <a:t>Generate.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56" y="2547756"/>
            <a:ext cx="12230100" cy="6019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2E12C-16FD-504F-C0E6-A98DB1177F06}"/>
              </a:ext>
            </a:extLst>
          </p:cNvPr>
          <p:cNvSpPr txBox="1"/>
          <p:nvPr/>
        </p:nvSpPr>
        <p:spPr>
          <a:xfrm>
            <a:off x="361156" y="393700"/>
            <a:ext cx="1203960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4087" indent="-430124">
              <a:spcBef>
                <a:spcPts val="575"/>
              </a:spcBef>
              <a:buSzPct val="109090"/>
              <a:buFont typeface="Symbol"/>
              <a:buChar char=""/>
              <a:tabLst>
                <a:tab pos="454087" algn="l"/>
              </a:tabLst>
            </a:pPr>
            <a:r>
              <a:rPr lang="en-IN" sz="2400" spc="-19" dirty="0">
                <a:latin typeface="Calibri"/>
                <a:cs typeface="Calibri"/>
              </a:rPr>
              <a:t>Instantiate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this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into</a:t>
            </a:r>
            <a:r>
              <a:rPr lang="en-IN" sz="2400" spc="-1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my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spc="-19" dirty="0">
                <a:latin typeface="Calibri"/>
                <a:cs typeface="Calibri"/>
              </a:rPr>
              <a:t>ImageProcessTop.v</a:t>
            </a:r>
            <a:r>
              <a:rPr lang="en-IN" sz="2400" dirty="0">
                <a:latin typeface="Calibri"/>
                <a:cs typeface="Calibri"/>
              </a:rPr>
              <a:t> file</a:t>
            </a:r>
            <a:r>
              <a:rPr lang="en-IN" sz="2400" spc="943" dirty="0">
                <a:latin typeface="Calibri"/>
                <a:cs typeface="Calibri"/>
              </a:rPr>
              <a:t> </a:t>
            </a:r>
            <a:r>
              <a:rPr lang="en-IN" sz="2400" dirty="0">
                <a:latin typeface="Wingdings"/>
                <a:cs typeface="Wingdings"/>
              </a:rPr>
              <a:t></a:t>
            </a:r>
            <a:r>
              <a:rPr lang="en-IN" sz="2400" spc="849" dirty="0">
                <a:latin typeface="Times New Roman"/>
                <a:cs typeface="Times New Roman"/>
              </a:rPr>
              <a:t> </a:t>
            </a:r>
            <a:r>
              <a:rPr lang="en-IN"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Code_Link</a:t>
            </a:r>
            <a:r>
              <a:rPr lang="en-IN" sz="24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lang="en-IN" sz="2400" spc="-38" dirty="0">
                <a:latin typeface="Wingdings"/>
                <a:cs typeface="Wingdings"/>
              </a:rPr>
              <a:t></a:t>
            </a:r>
            <a:r>
              <a:rPr lang="en-IN" sz="2400" spc="-38" dirty="0">
                <a:latin typeface="Calibri"/>
                <a:cs typeface="Calibri"/>
              </a:rPr>
              <a:t>ImageProcessTop.v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spc="-38" dirty="0">
                <a:latin typeface="Calibri"/>
                <a:cs typeface="Calibri"/>
              </a:rPr>
              <a:t>code</a:t>
            </a:r>
            <a:endParaRPr lang="en-IN" sz="2400" dirty="0">
              <a:latin typeface="Calibri"/>
              <a:cs typeface="Calibri"/>
            </a:endParaRPr>
          </a:p>
          <a:p>
            <a:pPr marL="454087" indent="-430124">
              <a:spcBef>
                <a:spcPts val="377"/>
              </a:spcBef>
              <a:buFont typeface="Symbol"/>
              <a:buChar char=""/>
              <a:tabLst>
                <a:tab pos="454087" algn="l"/>
              </a:tabLst>
            </a:pPr>
            <a:r>
              <a:rPr lang="en-IN" sz="2400" dirty="0">
                <a:latin typeface="Calibri"/>
                <a:cs typeface="Calibri"/>
              </a:rPr>
              <a:t>Now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we</a:t>
            </a:r>
            <a:r>
              <a:rPr lang="en-IN" sz="2400" spc="-28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will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spc="-19" dirty="0">
                <a:latin typeface="Calibri"/>
                <a:cs typeface="Calibri"/>
              </a:rPr>
              <a:t>convert</a:t>
            </a:r>
            <a:r>
              <a:rPr lang="en-IN" sz="2400" spc="-28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it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into</a:t>
            </a:r>
            <a:r>
              <a:rPr lang="en-IN" sz="2400" spc="-1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IP AXI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format</a:t>
            </a:r>
            <a:r>
              <a:rPr lang="en-IN" sz="2400" spc="-1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.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So</a:t>
            </a:r>
            <a:r>
              <a:rPr lang="en-IN" sz="2400" spc="-1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that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we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can</a:t>
            </a:r>
            <a:r>
              <a:rPr lang="en-IN" sz="2400" spc="-28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use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this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IP in</a:t>
            </a:r>
            <a:r>
              <a:rPr lang="en-IN" sz="2400" spc="-47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our</a:t>
            </a:r>
            <a:r>
              <a:rPr lang="en-IN" sz="2400" spc="-9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block </a:t>
            </a:r>
            <a:r>
              <a:rPr lang="en-IN" sz="2400" spc="-19" dirty="0">
                <a:latin typeface="Calibri"/>
                <a:cs typeface="Calibri"/>
              </a:rPr>
              <a:t>design.</a:t>
            </a:r>
            <a:endParaRPr lang="en-IN" sz="2400" dirty="0">
              <a:latin typeface="Calibri"/>
              <a:cs typeface="Calibri"/>
            </a:endParaRPr>
          </a:p>
          <a:p>
            <a:pPr marL="454087" indent="-430124">
              <a:spcBef>
                <a:spcPts val="358"/>
              </a:spcBef>
              <a:buFont typeface="Symbol"/>
              <a:buChar char=""/>
              <a:tabLst>
                <a:tab pos="454087" algn="l"/>
                <a:tab pos="1702526" algn="l"/>
              </a:tabLst>
            </a:pPr>
            <a:r>
              <a:rPr lang="en-IN" sz="2400" dirty="0">
                <a:latin typeface="Calibri"/>
                <a:cs typeface="Calibri"/>
              </a:rPr>
              <a:t>Click</a:t>
            </a:r>
            <a:r>
              <a:rPr lang="en-IN" sz="2400" spc="-47" dirty="0">
                <a:latin typeface="Calibri"/>
                <a:cs typeface="Calibri"/>
              </a:rPr>
              <a:t> on</a:t>
            </a:r>
            <a:r>
              <a:rPr lang="en-IN" sz="2400" dirty="0">
                <a:latin typeface="Calibri"/>
                <a:cs typeface="Calibri"/>
              </a:rPr>
              <a:t>	</a:t>
            </a:r>
            <a:r>
              <a:rPr lang="en-IN" sz="2400" spc="-19" dirty="0">
                <a:latin typeface="Calibri"/>
                <a:cs typeface="Calibri"/>
              </a:rPr>
              <a:t>Tools</a:t>
            </a:r>
            <a:r>
              <a:rPr lang="en-IN" sz="2400" spc="-66" dirty="0">
                <a:latin typeface="Calibri"/>
                <a:cs typeface="Calibri"/>
              </a:rPr>
              <a:t> </a:t>
            </a:r>
            <a:r>
              <a:rPr lang="en-IN" sz="2400" spc="-19" dirty="0">
                <a:latin typeface="Wingdings"/>
                <a:cs typeface="Wingdings"/>
              </a:rPr>
              <a:t></a:t>
            </a:r>
            <a:r>
              <a:rPr lang="en-IN" sz="2400" spc="-19" dirty="0">
                <a:latin typeface="Calibri"/>
                <a:cs typeface="Calibri"/>
              </a:rPr>
              <a:t>Create</a:t>
            </a:r>
            <a:r>
              <a:rPr lang="en-IN" sz="2400" spc="-57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Package</a:t>
            </a:r>
            <a:r>
              <a:rPr lang="en-IN" sz="2400" spc="-38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IP</a:t>
            </a:r>
            <a:r>
              <a:rPr lang="en-IN" sz="2400" spc="-28" dirty="0">
                <a:latin typeface="Calibri"/>
                <a:cs typeface="Calibri"/>
              </a:rPr>
              <a:t> </a:t>
            </a:r>
            <a:r>
              <a:rPr lang="en-IN" sz="2400" spc="-19" dirty="0">
                <a:latin typeface="Wingdings"/>
                <a:cs typeface="Wingdings"/>
              </a:rPr>
              <a:t></a:t>
            </a:r>
            <a:r>
              <a:rPr lang="en-IN" sz="2400" spc="-19" dirty="0">
                <a:latin typeface="Calibri"/>
                <a:cs typeface="Calibri"/>
              </a:rPr>
              <a:t>Package</a:t>
            </a:r>
            <a:r>
              <a:rPr lang="en-IN" sz="2400" spc="-57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your</a:t>
            </a:r>
            <a:r>
              <a:rPr lang="en-IN" sz="2400" spc="-66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current</a:t>
            </a:r>
            <a:r>
              <a:rPr lang="en-IN" sz="2400" spc="-38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project</a:t>
            </a:r>
            <a:r>
              <a:rPr lang="en-IN" sz="2400" spc="-28" dirty="0">
                <a:latin typeface="Calibri"/>
                <a:cs typeface="Calibri"/>
              </a:rPr>
              <a:t> </a:t>
            </a:r>
            <a:r>
              <a:rPr lang="en-IN" sz="2400" spc="-19" dirty="0">
                <a:latin typeface="Wingdings"/>
                <a:cs typeface="Wingdings"/>
              </a:rPr>
              <a:t></a:t>
            </a:r>
            <a:r>
              <a:rPr lang="en-IN" sz="2400" spc="-19" dirty="0">
                <a:latin typeface="Calibri"/>
                <a:cs typeface="Calibri"/>
              </a:rPr>
              <a:t>Next</a:t>
            </a:r>
            <a:r>
              <a:rPr lang="en-IN" sz="2400" spc="-19" dirty="0">
                <a:latin typeface="Wingdings"/>
                <a:cs typeface="Wingdings"/>
              </a:rPr>
              <a:t></a:t>
            </a:r>
            <a:r>
              <a:rPr lang="en-IN" sz="2400" spc="-19" dirty="0">
                <a:latin typeface="Calibri"/>
                <a:cs typeface="Calibri"/>
              </a:rPr>
              <a:t>Finish</a:t>
            </a:r>
            <a:endParaRPr lang="en-IN" sz="2400" dirty="0">
              <a:latin typeface="Calibri"/>
              <a:cs typeface="Calibri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A3D8C7C7-F723-5B74-71FE-A2086B1E9C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956" y="2146300"/>
            <a:ext cx="16002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2321" y="-2725111"/>
            <a:ext cx="2246429" cy="34745"/>
            <a:chOff x="914704" y="1068577"/>
            <a:chExt cx="1190625" cy="18415"/>
          </a:xfrm>
        </p:grpSpPr>
        <p:sp>
          <p:nvSpPr>
            <p:cNvPr id="3" name="object 3"/>
            <p:cNvSpPr/>
            <p:nvPr/>
          </p:nvSpPr>
          <p:spPr>
            <a:xfrm>
              <a:off x="914704" y="1068577"/>
              <a:ext cx="471170" cy="18415"/>
            </a:xfrm>
            <a:custGeom>
              <a:avLst/>
              <a:gdLst/>
              <a:ahLst/>
              <a:cxnLst/>
              <a:rect l="l" t="t" r="r" b="b"/>
              <a:pathLst>
                <a:path w="471169" h="18415">
                  <a:moveTo>
                    <a:pt x="47091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470916" y="18288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385570" y="1081531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5">
                  <a:moveTo>
                    <a:pt x="0" y="0"/>
                  </a:moveTo>
                  <a:lnTo>
                    <a:pt x="719328" y="0"/>
                  </a:lnTo>
                </a:path>
              </a:pathLst>
            </a:custGeom>
            <a:ln w="1066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3557" y="48435"/>
            <a:ext cx="8382000" cy="378420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b="1" dirty="0">
                <a:latin typeface="Calibri"/>
                <a:cs typeface="Calibri"/>
              </a:rPr>
              <a:t>Step</a:t>
            </a:r>
            <a:r>
              <a:rPr sz="2264" b="1" spc="-28" dirty="0">
                <a:latin typeface="Calibri"/>
                <a:cs typeface="Calibri"/>
              </a:rPr>
              <a:t> </a:t>
            </a:r>
            <a:r>
              <a:rPr sz="2264" b="1" dirty="0">
                <a:latin typeface="Calibri"/>
                <a:cs typeface="Calibri"/>
              </a:rPr>
              <a:t>5:</a:t>
            </a:r>
            <a:r>
              <a:rPr sz="2264" b="1" spc="-9" dirty="0">
                <a:latin typeface="Calibri"/>
                <a:cs typeface="Calibri"/>
              </a:rPr>
              <a:t> </a:t>
            </a:r>
            <a:r>
              <a:rPr sz="2264" b="1" spc="-19" dirty="0">
                <a:solidFill>
                  <a:srgbClr val="404040"/>
                </a:solidFill>
                <a:latin typeface="Calibri"/>
                <a:cs typeface="Calibri"/>
              </a:rPr>
              <a:t>Simulation.</a:t>
            </a:r>
            <a:endParaRPr sz="2264" dirty="0">
              <a:latin typeface="Calibri"/>
              <a:cs typeface="Calibri"/>
            </a:endParaRPr>
          </a:p>
          <a:p>
            <a:pPr marL="885409" marR="16774" indent="-431322">
              <a:lnSpc>
                <a:spcPct val="110000"/>
              </a:lnSpc>
              <a:spcBef>
                <a:spcPts val="1640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Till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now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we</a:t>
            </a:r>
            <a:r>
              <a:rPr sz="2075" spc="14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have</a:t>
            </a:r>
            <a:r>
              <a:rPr sz="2075" spc="151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packaged</a:t>
            </a:r>
            <a:r>
              <a:rPr sz="2075" spc="123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our</a:t>
            </a:r>
            <a:r>
              <a:rPr sz="2075" spc="14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</a:t>
            </a:r>
            <a:r>
              <a:rPr sz="2075" spc="14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but</a:t>
            </a:r>
            <a:r>
              <a:rPr sz="2075" spc="151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not</a:t>
            </a:r>
            <a:r>
              <a:rPr sz="2075" spc="123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yet</a:t>
            </a:r>
            <a:r>
              <a:rPr sz="2075" spc="123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verified.So</a:t>
            </a:r>
            <a:r>
              <a:rPr sz="2075" spc="151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we</a:t>
            </a:r>
            <a:r>
              <a:rPr sz="2075" spc="123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have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do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simulation</a:t>
            </a:r>
            <a:r>
              <a:rPr sz="2075" spc="142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and</a:t>
            </a:r>
            <a:r>
              <a:rPr sz="2075" spc="132" dirty="0">
                <a:latin typeface="Calibri"/>
                <a:cs typeface="Calibri"/>
              </a:rPr>
              <a:t> </a:t>
            </a:r>
            <a:r>
              <a:rPr sz="2075" spc="-47" dirty="0">
                <a:latin typeface="Calibri"/>
                <a:cs typeface="Calibri"/>
              </a:rPr>
              <a:t>we </a:t>
            </a:r>
            <a:r>
              <a:rPr sz="2075" dirty="0">
                <a:latin typeface="Calibri"/>
                <a:cs typeface="Calibri"/>
              </a:rPr>
              <a:t>cannot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verify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it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by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waveform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spc="-38" dirty="0">
                <a:latin typeface="Calibri"/>
                <a:cs typeface="Calibri"/>
              </a:rPr>
              <a:t>here.</a:t>
            </a:r>
            <a:endParaRPr sz="2075" dirty="0">
              <a:latin typeface="Calibri"/>
              <a:cs typeface="Calibri"/>
            </a:endParaRPr>
          </a:p>
          <a:p>
            <a:pPr marL="885409" marR="9585" indent="-431322">
              <a:lnSpc>
                <a:spcPct val="109100"/>
              </a:lnSpc>
              <a:spcBef>
                <a:spcPts val="132"/>
              </a:spcBef>
              <a:buFont typeface="Symbol"/>
              <a:buChar char=""/>
              <a:tabLst>
                <a:tab pos="885409" algn="l"/>
              </a:tabLst>
            </a:pPr>
            <a:r>
              <a:rPr sz="2075" spc="-38" dirty="0">
                <a:latin typeface="Calibri"/>
                <a:cs typeface="Calibri"/>
              </a:rPr>
              <a:t>We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have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realy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send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an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image(.bmp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format)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&amp;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check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whether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-8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output</a:t>
            </a:r>
            <a:r>
              <a:rPr sz="2075" spc="-6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is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coming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properly </a:t>
            </a:r>
            <a:r>
              <a:rPr sz="2075" dirty="0">
                <a:latin typeface="Calibri"/>
                <a:cs typeface="Calibri"/>
              </a:rPr>
              <a:t>or</a:t>
            </a:r>
            <a:r>
              <a:rPr sz="2075" spc="9" dirty="0">
                <a:latin typeface="Calibri"/>
                <a:cs typeface="Calibri"/>
              </a:rPr>
              <a:t> </a:t>
            </a:r>
            <a:r>
              <a:rPr sz="2075" spc="-38" dirty="0">
                <a:latin typeface="Calibri"/>
                <a:cs typeface="Calibri"/>
              </a:rPr>
              <a:t>not.</a:t>
            </a:r>
            <a:endParaRPr sz="2075" dirty="0">
              <a:latin typeface="Calibri"/>
              <a:cs typeface="Calibri"/>
            </a:endParaRPr>
          </a:p>
          <a:p>
            <a:pPr marL="885409" marR="17972" indent="-431322">
              <a:lnSpc>
                <a:spcPct val="110000"/>
              </a:lnSpc>
              <a:spcBef>
                <a:spcPts val="113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So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we</a:t>
            </a:r>
            <a:r>
              <a:rPr sz="2075" spc="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have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write</a:t>
            </a:r>
            <a:r>
              <a:rPr sz="2075" spc="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our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own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test</a:t>
            </a:r>
            <a:r>
              <a:rPr sz="2075" spc="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bench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[which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will</a:t>
            </a:r>
            <a:r>
              <a:rPr sz="2075" spc="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read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image</a:t>
            </a:r>
            <a:r>
              <a:rPr sz="2075" spc="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&amp;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send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it</a:t>
            </a:r>
            <a:r>
              <a:rPr sz="2075" spc="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our</a:t>
            </a:r>
            <a:r>
              <a:rPr sz="2075" spc="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</a:t>
            </a:r>
            <a:r>
              <a:rPr sz="2075" spc="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and</a:t>
            </a:r>
            <a:r>
              <a:rPr sz="2075" spc="28" dirty="0">
                <a:latin typeface="Calibri"/>
                <a:cs typeface="Calibri"/>
              </a:rPr>
              <a:t> </a:t>
            </a:r>
            <a:r>
              <a:rPr sz="2075" spc="-47" dirty="0">
                <a:latin typeface="Calibri"/>
                <a:cs typeface="Calibri"/>
              </a:rPr>
              <a:t>it </a:t>
            </a:r>
            <a:r>
              <a:rPr sz="2075" dirty="0">
                <a:latin typeface="Calibri"/>
                <a:cs typeface="Calibri"/>
              </a:rPr>
              <a:t>will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receive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data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coming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from</a:t>
            </a:r>
            <a:r>
              <a:rPr sz="2075" spc="406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and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will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be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able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see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actual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output.]</a:t>
            </a:r>
            <a:endParaRPr sz="2075" dirty="0">
              <a:latin typeface="Calibri"/>
              <a:cs typeface="Calibri"/>
            </a:endParaRPr>
          </a:p>
          <a:p>
            <a:pPr marL="885409" indent="-430124">
              <a:spcBef>
                <a:spcPts val="358"/>
              </a:spcBef>
              <a:buClr>
                <a:srgbClr val="000000"/>
              </a:buClr>
              <a:buFont typeface="Symbol"/>
              <a:buChar char=""/>
              <a:tabLst>
                <a:tab pos="885409" algn="l"/>
              </a:tabLst>
            </a:pPr>
            <a:r>
              <a:rPr sz="2075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Code_Link</a:t>
            </a:r>
            <a:r>
              <a:rPr sz="2075" spc="-66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spc="-132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Calibri"/>
                <a:cs typeface="Calibri"/>
              </a:rPr>
              <a:t>tb.v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spc="-38" dirty="0">
                <a:latin typeface="Calibri"/>
                <a:cs typeface="Calibri"/>
              </a:rPr>
              <a:t>file</a:t>
            </a:r>
            <a:endParaRPr sz="2075" dirty="0">
              <a:latin typeface="Calibri"/>
              <a:cs typeface="Calibri"/>
            </a:endParaRPr>
          </a:p>
          <a:p>
            <a:pPr marL="885409" indent="-430124">
              <a:spcBef>
                <a:spcPts val="340"/>
              </a:spcBef>
              <a:buFont typeface="Symbol"/>
              <a:buChar char=""/>
              <a:tabLst>
                <a:tab pos="885409" algn="l"/>
                <a:tab pos="2822766" algn="l"/>
              </a:tabLst>
            </a:pPr>
            <a:r>
              <a:rPr sz="2075" dirty="0">
                <a:latin typeface="Calibri"/>
                <a:cs typeface="Calibri"/>
              </a:rPr>
              <a:t>After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that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go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spc="-66" dirty="0">
                <a:latin typeface="Calibri"/>
                <a:cs typeface="Calibri"/>
              </a:rPr>
              <a:t>to</a:t>
            </a:r>
            <a:r>
              <a:rPr sz="2075" dirty="0">
                <a:latin typeface="Calibri"/>
                <a:cs typeface="Calibri"/>
              </a:rPr>
              <a:t>	settings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dirty="0">
                <a:latin typeface="Calibri"/>
                <a:cs typeface="Calibri"/>
              </a:rPr>
              <a:t>simulation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dirty="0">
                <a:latin typeface="Calibri"/>
                <a:cs typeface="Calibri"/>
              </a:rPr>
              <a:t>OK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dirty="0">
                <a:latin typeface="Calibri"/>
                <a:cs typeface="Calibri"/>
              </a:rPr>
              <a:t>run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simulation</a:t>
            </a:r>
            <a:endParaRPr sz="2075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0357" y="48436"/>
            <a:ext cx="9809956" cy="4612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5629" y="5009623"/>
            <a:ext cx="15145727" cy="56353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289" y="2704183"/>
            <a:ext cx="2683734" cy="372625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dirty="0">
                <a:latin typeface="Times New Roman"/>
                <a:cs typeface="Times New Roman"/>
              </a:rPr>
              <a:t>Input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226" dirty="0">
                <a:latin typeface="Times New Roman"/>
                <a:cs typeface="Times New Roman"/>
              </a:rPr>
              <a:t>  </a:t>
            </a:r>
            <a:r>
              <a:rPr sz="2264" dirty="0">
                <a:latin typeface="Times New Roman"/>
                <a:cs typeface="Times New Roman"/>
              </a:rPr>
              <a:t>.bmp</a:t>
            </a:r>
            <a:r>
              <a:rPr sz="2264" spc="-19" dirty="0">
                <a:latin typeface="Times New Roman"/>
                <a:cs typeface="Times New Roman"/>
              </a:rPr>
              <a:t> </a:t>
            </a:r>
            <a:r>
              <a:rPr sz="2264" spc="-38" dirty="0">
                <a:latin typeface="Times New Roman"/>
                <a:cs typeface="Times New Roman"/>
              </a:rPr>
              <a:t>file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4756" y="2565127"/>
            <a:ext cx="3643409" cy="372625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264" dirty="0">
                <a:latin typeface="Times New Roman"/>
                <a:cs typeface="Times New Roman"/>
              </a:rPr>
              <a:t>output</a:t>
            </a:r>
            <a:r>
              <a:rPr sz="2264" spc="472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blurred</a:t>
            </a:r>
            <a:r>
              <a:rPr sz="2264" spc="-38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image</a:t>
            </a:r>
            <a:r>
              <a:rPr sz="2264" spc="-57" dirty="0">
                <a:latin typeface="Times New Roman"/>
                <a:cs typeface="Times New Roman"/>
              </a:rPr>
              <a:t> </a:t>
            </a:r>
            <a:r>
              <a:rPr sz="2264" dirty="0">
                <a:latin typeface="Times New Roman"/>
                <a:cs typeface="Times New Roman"/>
              </a:rPr>
              <a:t>.bmp</a:t>
            </a:r>
            <a:r>
              <a:rPr sz="2264" spc="-47" dirty="0">
                <a:latin typeface="Times New Roman"/>
                <a:cs typeface="Times New Roman"/>
              </a:rPr>
              <a:t> </a:t>
            </a:r>
            <a:r>
              <a:rPr sz="2264" spc="-38" dirty="0">
                <a:latin typeface="Times New Roman"/>
                <a:cs typeface="Times New Roman"/>
              </a:rPr>
              <a:t>file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01" y="3049348"/>
            <a:ext cx="17478455" cy="243280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spcBef>
                <a:spcPts val="189"/>
              </a:spcBef>
            </a:pPr>
            <a:r>
              <a:rPr sz="2642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2642" b="1" u="heavy" spc="-4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42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6:</a:t>
            </a:r>
            <a:r>
              <a:rPr sz="2642" b="1" spc="-57" dirty="0">
                <a:latin typeface="Calibri"/>
                <a:cs typeface="Calibri"/>
              </a:rPr>
              <a:t> </a:t>
            </a:r>
            <a:r>
              <a:rPr sz="2642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System</a:t>
            </a:r>
            <a:r>
              <a:rPr sz="2642" b="1" u="dash" spc="-66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42" b="1" u="dash" spc="-1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Integration</a:t>
            </a:r>
            <a:endParaRPr sz="2642" dirty="0">
              <a:latin typeface="Calibri"/>
              <a:cs typeface="Calibri"/>
            </a:endParaRPr>
          </a:p>
          <a:p>
            <a:pPr marL="885409" indent="-430124">
              <a:spcBef>
                <a:spcPts val="1953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We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are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going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build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system </a:t>
            </a:r>
            <a:r>
              <a:rPr sz="2075" dirty="0">
                <a:latin typeface="Calibri"/>
                <a:cs typeface="Calibri"/>
              </a:rPr>
              <a:t>which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is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going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to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use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this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 </a:t>
            </a:r>
            <a:r>
              <a:rPr sz="2075" spc="-19" dirty="0">
                <a:latin typeface="Calibri"/>
                <a:cs typeface="Calibri"/>
              </a:rPr>
              <a:t>core.</a:t>
            </a:r>
            <a:endParaRPr sz="2075" dirty="0">
              <a:latin typeface="Calibri"/>
              <a:cs typeface="Calibri"/>
            </a:endParaRPr>
          </a:p>
          <a:p>
            <a:pPr marL="885409" indent="-430124">
              <a:spcBef>
                <a:spcPts val="358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Create</a:t>
            </a:r>
            <a:r>
              <a:rPr sz="2075" spc="-7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new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project</a:t>
            </a:r>
            <a:r>
              <a:rPr sz="2075" spc="849" dirty="0">
                <a:latin typeface="Calibri"/>
                <a:cs typeface="Calibri"/>
              </a:rPr>
              <a:t>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dirty="0">
                <a:latin typeface="Calibri"/>
                <a:cs typeface="Calibri"/>
              </a:rPr>
              <a:t>create</a:t>
            </a:r>
            <a:r>
              <a:rPr sz="2075" spc="41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block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design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.Select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the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following</a:t>
            </a:r>
            <a:r>
              <a:rPr sz="2075" spc="-47" dirty="0">
                <a:latin typeface="Calibri"/>
                <a:cs typeface="Calibri"/>
              </a:rPr>
              <a:t> IP:</a:t>
            </a:r>
            <a:endParaRPr sz="2075" dirty="0">
              <a:latin typeface="Calibri"/>
              <a:cs typeface="Calibri"/>
            </a:endParaRPr>
          </a:p>
          <a:p>
            <a:pPr marL="885409" indent="-430124">
              <a:spcBef>
                <a:spcPts val="349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Zynq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Processing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System</a:t>
            </a:r>
            <a:r>
              <a:rPr sz="2075" spc="-3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|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our</a:t>
            </a:r>
            <a:r>
              <a:rPr sz="2075" spc="-19" dirty="0">
                <a:latin typeface="Calibri"/>
                <a:cs typeface="Calibri"/>
              </a:rPr>
              <a:t> IP(ImageProcessTop_v1)</a:t>
            </a:r>
            <a:r>
              <a:rPr sz="2075" spc="-5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|AXI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spc="-47" dirty="0">
                <a:latin typeface="Calibri"/>
                <a:cs typeface="Calibri"/>
              </a:rPr>
              <a:t>DMA</a:t>
            </a:r>
            <a:endParaRPr sz="2075" dirty="0">
              <a:latin typeface="Calibri"/>
              <a:cs typeface="Calibri"/>
            </a:endParaRPr>
          </a:p>
          <a:p>
            <a:pPr marL="885409" marR="9585" indent="-431322">
              <a:lnSpc>
                <a:spcPct val="110000"/>
              </a:lnSpc>
              <a:spcBef>
                <a:spcPts val="113"/>
              </a:spcBef>
              <a:buFont typeface="Symbol"/>
              <a:buChar char=""/>
              <a:tabLst>
                <a:tab pos="885409" algn="l"/>
              </a:tabLst>
            </a:pPr>
            <a:r>
              <a:rPr sz="2075" dirty="0">
                <a:latin typeface="Calibri"/>
                <a:cs typeface="Calibri"/>
              </a:rPr>
              <a:t>Then</a:t>
            </a:r>
            <a:r>
              <a:rPr sz="2075" spc="340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run</a:t>
            </a:r>
            <a:r>
              <a:rPr sz="2075" spc="340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connect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automation</a:t>
            </a:r>
            <a:r>
              <a:rPr sz="2075" spc="349" dirty="0">
                <a:latin typeface="Calibri"/>
                <a:cs typeface="Calibri"/>
              </a:rPr>
              <a:t>  </a:t>
            </a:r>
            <a:r>
              <a:rPr sz="2075" dirty="0">
                <a:latin typeface="Calibri"/>
                <a:cs typeface="Calibri"/>
              </a:rPr>
              <a:t>|</a:t>
            </a:r>
            <a:r>
              <a:rPr sz="2075" spc="340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after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that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select</a:t>
            </a:r>
            <a:r>
              <a:rPr sz="2075" spc="340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some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more</a:t>
            </a:r>
            <a:r>
              <a:rPr sz="2075" spc="35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IPs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like</a:t>
            </a:r>
            <a:r>
              <a:rPr sz="2075" spc="35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AXI4</a:t>
            </a:r>
            <a:r>
              <a:rPr sz="2075" spc="415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-</a:t>
            </a:r>
            <a:r>
              <a:rPr sz="2075" spc="321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Data</a:t>
            </a:r>
            <a:r>
              <a:rPr sz="2075" spc="349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width Converter|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AXI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Interconnect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|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Concat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IP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spc="-57" dirty="0">
                <a:latin typeface="Times New Roman"/>
                <a:cs typeface="Times New Roman"/>
              </a:rPr>
              <a:t> </a:t>
            </a:r>
            <a:r>
              <a:rPr sz="2075" dirty="0">
                <a:latin typeface="Calibri"/>
                <a:cs typeface="Calibri"/>
              </a:rPr>
              <a:t>then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again</a:t>
            </a:r>
            <a:r>
              <a:rPr sz="2075" spc="-47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run</a:t>
            </a:r>
            <a:r>
              <a:rPr sz="2075" spc="-1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connect</a:t>
            </a:r>
            <a:r>
              <a:rPr sz="2075" spc="-19" dirty="0">
                <a:latin typeface="Calibri"/>
                <a:cs typeface="Calibri"/>
              </a:rPr>
              <a:t> automation</a:t>
            </a:r>
            <a:endParaRPr sz="2075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815" y="313882"/>
            <a:ext cx="2049942" cy="20489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9755" y="383335"/>
            <a:ext cx="2012801" cy="2012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756" y="5705344"/>
            <a:ext cx="15544800" cy="4721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C23AD4-6D6E-F354-0F3C-EAE6AC51B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" y="546100"/>
            <a:ext cx="18592800" cy="967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5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24" y="241300"/>
            <a:ext cx="9227732" cy="1090548"/>
          </a:xfrm>
          <a:prstGeom prst="rect">
            <a:avLst/>
          </a:prstGeom>
        </p:spPr>
        <p:txBody>
          <a:bodyPr vert="horz" wrap="square" lIns="0" tIns="55111" rIns="0" bIns="0" rtlCol="0">
            <a:spAutoFit/>
          </a:bodyPr>
          <a:lstStyle/>
          <a:p>
            <a:pPr marL="454087" indent="-430124">
              <a:spcBef>
                <a:spcPts val="432"/>
              </a:spcBef>
              <a:buFont typeface="Wingdings"/>
              <a:buChar char=""/>
              <a:tabLst>
                <a:tab pos="454087" algn="l"/>
              </a:tabLst>
            </a:pPr>
            <a:r>
              <a:rPr sz="2075" spc="-19" dirty="0">
                <a:latin typeface="Calibri"/>
                <a:cs typeface="Calibri"/>
              </a:rPr>
              <a:t>Verify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design</a:t>
            </a:r>
            <a:endParaRPr sz="2075" dirty="0">
              <a:latin typeface="Calibri"/>
              <a:cs typeface="Calibri"/>
            </a:endParaRPr>
          </a:p>
          <a:p>
            <a:pPr marL="454087" indent="-430124">
              <a:spcBef>
                <a:spcPts val="255"/>
              </a:spcBef>
              <a:buFont typeface="Wingdings"/>
              <a:buChar char=""/>
              <a:tabLst>
                <a:tab pos="454087" algn="l"/>
              </a:tabLst>
            </a:pPr>
            <a:r>
              <a:rPr sz="2075" spc="-19" dirty="0">
                <a:latin typeface="Calibri"/>
                <a:cs typeface="Calibri"/>
              </a:rPr>
              <a:t>Generate</a:t>
            </a:r>
            <a:r>
              <a:rPr sz="2075" spc="-28" dirty="0">
                <a:latin typeface="Calibri"/>
                <a:cs typeface="Calibri"/>
              </a:rPr>
              <a:t> </a:t>
            </a:r>
            <a:r>
              <a:rPr sz="2075" spc="-19" dirty="0">
                <a:latin typeface="Calibri"/>
                <a:cs typeface="Calibri"/>
              </a:rPr>
              <a:t>Wrapper</a:t>
            </a:r>
            <a:r>
              <a:rPr sz="2075" dirty="0">
                <a:latin typeface="Calibri"/>
                <a:cs typeface="Calibri"/>
              </a:rPr>
              <a:t> [Sorce </a:t>
            </a:r>
            <a:r>
              <a:rPr sz="2075" dirty="0">
                <a:latin typeface="Wingdings"/>
                <a:cs typeface="Wingdings"/>
              </a:rPr>
              <a:t></a:t>
            </a:r>
            <a:r>
              <a:rPr sz="2075" dirty="0">
                <a:latin typeface="Calibri"/>
                <a:cs typeface="Calibri"/>
              </a:rPr>
              <a:t>select </a:t>
            </a:r>
            <a:r>
              <a:rPr sz="2075" spc="-19" dirty="0">
                <a:latin typeface="Calibri"/>
                <a:cs typeface="Calibri"/>
              </a:rPr>
              <a:t>ImageProcessingSystem</a:t>
            </a:r>
            <a:r>
              <a:rPr sz="2075" spc="-19" dirty="0">
                <a:latin typeface="Wingdings"/>
                <a:cs typeface="Wingdings"/>
              </a:rPr>
              <a:t></a:t>
            </a:r>
            <a:r>
              <a:rPr sz="2075" spc="-19" dirty="0">
                <a:latin typeface="Calibri"/>
                <a:cs typeface="Calibri"/>
              </a:rPr>
              <a:t>create</a:t>
            </a:r>
            <a:r>
              <a:rPr sz="2075" spc="-9" dirty="0">
                <a:latin typeface="Calibri"/>
                <a:cs typeface="Calibri"/>
              </a:rPr>
              <a:t> </a:t>
            </a:r>
            <a:r>
              <a:rPr sz="2075" dirty="0">
                <a:latin typeface="Calibri"/>
                <a:cs typeface="Calibri"/>
              </a:rPr>
              <a:t>HDL</a:t>
            </a:r>
            <a:r>
              <a:rPr sz="2075" spc="-19" dirty="0">
                <a:latin typeface="Calibri"/>
                <a:cs typeface="Calibri"/>
              </a:rPr>
              <a:t> wrapper]</a:t>
            </a:r>
            <a:endParaRPr sz="2075" dirty="0">
              <a:latin typeface="Calibri"/>
              <a:cs typeface="Calibri"/>
            </a:endParaRPr>
          </a:p>
          <a:p>
            <a:pPr marL="454087" indent="-430124">
              <a:spcBef>
                <a:spcPts val="255"/>
              </a:spcBef>
              <a:buFont typeface="Wingdings"/>
              <a:buChar char=""/>
              <a:tabLst>
                <a:tab pos="454087" algn="l"/>
              </a:tabLst>
            </a:pPr>
            <a:r>
              <a:rPr sz="2075" spc="-19" dirty="0">
                <a:latin typeface="Calibri"/>
                <a:cs typeface="Calibri"/>
              </a:rPr>
              <a:t>Generate BitStream</a:t>
            </a:r>
            <a:endParaRPr sz="2075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56" y="2070100"/>
            <a:ext cx="16687800" cy="7907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982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Black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SANTOSH PRASAD</dc:creator>
  <cp:lastModifiedBy>SANTOSH PRASAD</cp:lastModifiedBy>
  <cp:revision>2</cp:revision>
  <dcterms:created xsi:type="dcterms:W3CDTF">2025-06-30T06:02:13Z</dcterms:created>
  <dcterms:modified xsi:type="dcterms:W3CDTF">2025-06-30T07:18:26Z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2025-06-30T00:00:00Z</vt:filetime>
  </property>
  <property fmtid="{D5CDD505-2E9C-101B-9397-08002B2CF9AE}" pid="5" name="Producer">
    <vt:lpwstr>Microsoft® Word 2021</vt:lpwstr>
  </property>
</Properties>
</file>