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90" r:id="rId4"/>
  </p:sldMasterIdLst>
  <p:sldIdLst>
    <p:sldId id="256" r:id="rId5"/>
    <p:sldId id="258" r:id="rId6"/>
    <p:sldId id="257" r:id="rId7"/>
    <p:sldId id="259" r:id="rId8"/>
    <p:sldId id="270" r:id="rId9"/>
    <p:sldId id="260" r:id="rId10"/>
    <p:sldId id="262" r:id="rId11"/>
    <p:sldId id="261" r:id="rId12"/>
    <p:sldId id="263" r:id="rId13"/>
    <p:sldId id="264" r:id="rId14"/>
    <p:sldId id="265" r:id="rId15"/>
    <p:sldId id="266"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169440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2937284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1812513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852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1583486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997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E40CEC-5695-4658-873D-BDA3ECFA8C5F}"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2363865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E40CEC-5695-4658-873D-BDA3ECFA8C5F}"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243329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E40CEC-5695-4658-873D-BDA3ECFA8C5F}"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2199256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40CEC-5695-4658-873D-BDA3ECFA8C5F}"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29399043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FE40CEC-5695-4658-873D-BDA3ECFA8C5F}"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367258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30397999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E40CEC-5695-4658-873D-BDA3ECFA8C5F}"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E6F86-CE0F-4CBE-BBD5-6217FD5553C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191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3591782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233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84E6F86-CE0F-4CBE-BBD5-6217FD5553C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91947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24015577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4041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E40CEC-5695-4658-873D-BDA3ECFA8C5F}"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30608951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E40CEC-5695-4658-873D-BDA3ECFA8C5F}"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4E6F86-CE0F-4CBE-BBD5-6217FD5553C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01479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E40CEC-5695-4658-873D-BDA3ECFA8C5F}"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4E6F86-CE0F-4CBE-BBD5-6217FD5553C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87118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40CEC-5695-4658-873D-BDA3ECFA8C5F}"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614620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13503358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FE40CEC-5695-4658-873D-BDA3ECFA8C5F}"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E6F86-CE0F-4CBE-BBD5-6217FD5553C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38779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FE40CEC-5695-4658-873D-BDA3ECFA8C5F}"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2163526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FE40CEC-5695-4658-873D-BDA3ECFA8C5F}"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1966873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79123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44024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19917466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5473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71416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18505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576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40CEC-5695-4658-873D-BDA3ECFA8C5F}"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32685761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3102786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12362762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3980708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E40CEC-5695-4658-873D-BDA3ECFA8C5F}"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46487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E40CEC-5695-4658-873D-BDA3ECFA8C5F}"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17134543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E40CEC-5695-4658-873D-BDA3ECFA8C5F}"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33023737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40CEC-5695-4658-873D-BDA3ECFA8C5F}"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11686270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E40CEC-5695-4658-873D-BDA3ECFA8C5F}"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22687459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E40CEC-5695-4658-873D-BDA3ECFA8C5F}"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30667787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2874625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40CEC-5695-4658-873D-BDA3ECFA8C5F}"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8421048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E40CEC-5695-4658-873D-BDA3ECFA8C5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118382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40CEC-5695-4658-873D-BDA3ECFA8C5F}"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146468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40CEC-5695-4658-873D-BDA3ECFA8C5F}"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4214447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E40CEC-5695-4658-873D-BDA3ECFA8C5F}"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2260550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E40CEC-5695-4658-873D-BDA3ECFA8C5F}"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E6F86-CE0F-4CBE-BBD5-6217FD5553C7}" type="slidenum">
              <a:rPr lang="en-US" smtClean="0"/>
              <a:t>‹#›</a:t>
            </a:fld>
            <a:endParaRPr lang="en-US"/>
          </a:p>
        </p:txBody>
      </p:sp>
    </p:spTree>
    <p:extLst>
      <p:ext uri="{BB962C8B-B14F-4D97-AF65-F5344CB8AC3E}">
        <p14:creationId xmlns:p14="http://schemas.microsoft.com/office/powerpoint/2010/main" val="754150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5.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4.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40CEC-5695-4658-873D-BDA3ECFA8C5F}" type="datetimeFigureOut">
              <a:rPr lang="en-US" smtClean="0"/>
              <a:t>11/18/2022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E6F86-CE0F-4CBE-BBD5-6217FD5553C7}" type="slidenum">
              <a:rPr lang="en-US" smtClean="0"/>
              <a:t>‹#›</a:t>
            </a:fld>
            <a:endParaRPr lang="en-US"/>
          </a:p>
        </p:txBody>
      </p:sp>
    </p:spTree>
    <p:extLst>
      <p:ext uri="{BB962C8B-B14F-4D97-AF65-F5344CB8AC3E}">
        <p14:creationId xmlns:p14="http://schemas.microsoft.com/office/powerpoint/2010/main" val="837989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FE40CEC-5695-4658-873D-BDA3ECFA8C5F}" type="datetimeFigureOut">
              <a:rPr lang="en-US" smtClean="0"/>
              <a:t>11/18/2022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84E6F86-CE0F-4CBE-BBD5-6217FD5553C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75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E40CEC-5695-4658-873D-BDA3ECFA8C5F}" type="datetimeFigureOut">
              <a:rPr lang="en-US" smtClean="0"/>
              <a:t>11/18/2022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4E6F86-CE0F-4CBE-BBD5-6217FD5553C7}" type="slidenum">
              <a:rPr lang="en-US" smtClean="0"/>
              <a:t>‹#›</a:t>
            </a:fld>
            <a:endParaRPr lang="en-US"/>
          </a:p>
        </p:txBody>
      </p:sp>
    </p:spTree>
    <p:extLst>
      <p:ext uri="{BB962C8B-B14F-4D97-AF65-F5344CB8AC3E}">
        <p14:creationId xmlns:p14="http://schemas.microsoft.com/office/powerpoint/2010/main" val="28190647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40CEC-5695-4658-873D-BDA3ECFA8C5F}" type="datetimeFigureOut">
              <a:rPr lang="en-US" smtClean="0"/>
              <a:t>11/18/2022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E6F86-CE0F-4CBE-BBD5-6217FD5553C7}" type="slidenum">
              <a:rPr lang="en-US" smtClean="0"/>
              <a:t>‹#›</a:t>
            </a:fld>
            <a:endParaRPr lang="en-US"/>
          </a:p>
        </p:txBody>
      </p:sp>
    </p:spTree>
    <p:extLst>
      <p:ext uri="{BB962C8B-B14F-4D97-AF65-F5344CB8AC3E}">
        <p14:creationId xmlns:p14="http://schemas.microsoft.com/office/powerpoint/2010/main" val="392110357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106194" cy="1463040"/>
          </a:xfrm>
        </p:spPr>
        <p:txBody>
          <a:bodyPr/>
          <a:lstStyle/>
          <a:p>
            <a:r>
              <a:rPr lang="en-US" dirty="0" smtClean="0"/>
              <a:t>Final Assignment</a:t>
            </a:r>
            <a:endParaRPr lang="en-US" dirty="0"/>
          </a:p>
        </p:txBody>
      </p:sp>
      <p:sp>
        <p:nvSpPr>
          <p:cNvPr id="3" name="Subtitle 2"/>
          <p:cNvSpPr>
            <a:spLocks noGrp="1"/>
          </p:cNvSpPr>
          <p:nvPr>
            <p:ph type="subTitle" idx="1"/>
          </p:nvPr>
        </p:nvSpPr>
        <p:spPr>
          <a:xfrm>
            <a:off x="8582297" y="4878011"/>
            <a:ext cx="3450771" cy="1463040"/>
          </a:xfrm>
        </p:spPr>
        <p:txBody>
          <a:bodyPr>
            <a:normAutofit/>
          </a:bodyPr>
          <a:lstStyle/>
          <a:p>
            <a:pPr algn="ctr"/>
            <a:r>
              <a:rPr lang="en-US" sz="2400" b="1" dirty="0" smtClean="0"/>
              <a:t>Algorithm Design </a:t>
            </a:r>
            <a:r>
              <a:rPr lang="en-US" sz="2400" b="1" smtClean="0"/>
              <a:t>and Analysis</a:t>
            </a:r>
            <a:r>
              <a:rPr lang="en-US" sz="2400" b="1" dirty="0" smtClean="0"/>
              <a:t>: </a:t>
            </a:r>
            <a:endParaRPr lang="en-US" sz="2400" b="1" dirty="0"/>
          </a:p>
        </p:txBody>
      </p:sp>
    </p:spTree>
    <p:extLst>
      <p:ext uri="{BB962C8B-B14F-4D97-AF65-F5344CB8AC3E}">
        <p14:creationId xmlns:p14="http://schemas.microsoft.com/office/powerpoint/2010/main" val="1192857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020330"/>
          </a:xfrm>
        </p:spPr>
        <p:txBody>
          <a:bodyPr/>
          <a:lstStyle/>
          <a:p>
            <a:r>
              <a:rPr lang="en-US" b="1" dirty="0" smtClean="0"/>
              <a:t>Time Complexity Analysis: </a:t>
            </a:r>
            <a:endParaRPr lang="en-US" b="1" dirty="0"/>
          </a:p>
        </p:txBody>
      </p:sp>
      <p:pic>
        <p:nvPicPr>
          <p:cNvPr id="4" name="Picture 3"/>
          <p:cNvPicPr>
            <a:picLocks noChangeAspect="1"/>
          </p:cNvPicPr>
          <p:nvPr/>
        </p:nvPicPr>
        <p:blipFill>
          <a:blip r:embed="rId2"/>
          <a:stretch>
            <a:fillRect/>
          </a:stretch>
        </p:blipFill>
        <p:spPr>
          <a:xfrm>
            <a:off x="496192" y="872836"/>
            <a:ext cx="7927372" cy="5985164"/>
          </a:xfrm>
          <a:prstGeom prst="rect">
            <a:avLst/>
          </a:prstGeom>
        </p:spPr>
      </p:pic>
      <p:pic>
        <p:nvPicPr>
          <p:cNvPr id="5" name="Picture 4"/>
          <p:cNvPicPr>
            <a:picLocks noChangeAspect="1"/>
          </p:cNvPicPr>
          <p:nvPr/>
        </p:nvPicPr>
        <p:blipFill rotWithShape="1">
          <a:blip r:embed="rId2"/>
          <a:srcRect l="44888" t="92735" r="21526" b="-1947"/>
          <a:stretch/>
        </p:blipFill>
        <p:spPr>
          <a:xfrm>
            <a:off x="5526741" y="1733847"/>
            <a:ext cx="10650081" cy="2205317"/>
          </a:xfrm>
          <a:prstGeom prst="rect">
            <a:avLst/>
          </a:prstGeom>
        </p:spPr>
      </p:pic>
    </p:spTree>
    <p:extLst>
      <p:ext uri="{BB962C8B-B14F-4D97-AF65-F5344CB8AC3E}">
        <p14:creationId xmlns:p14="http://schemas.microsoft.com/office/powerpoint/2010/main" val="1522367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402291" cy="1020330"/>
          </a:xfrm>
        </p:spPr>
        <p:txBody>
          <a:bodyPr>
            <a:normAutofit fontScale="90000"/>
          </a:bodyPr>
          <a:lstStyle/>
          <a:p>
            <a:r>
              <a:rPr lang="en-US" b="1" dirty="0" smtClean="0"/>
              <a:t>Time Complexity can optimize By using Binary Search : </a:t>
            </a:r>
            <a:endParaRPr lang="en-US" b="1" dirty="0"/>
          </a:p>
        </p:txBody>
      </p:sp>
      <p:pic>
        <p:nvPicPr>
          <p:cNvPr id="5" name="Picture 4"/>
          <p:cNvPicPr>
            <a:picLocks noChangeAspect="1"/>
          </p:cNvPicPr>
          <p:nvPr/>
        </p:nvPicPr>
        <p:blipFill>
          <a:blip r:embed="rId2"/>
          <a:stretch>
            <a:fillRect/>
          </a:stretch>
        </p:blipFill>
        <p:spPr>
          <a:xfrm>
            <a:off x="440774" y="734290"/>
            <a:ext cx="7927372" cy="5985164"/>
          </a:xfrm>
          <a:prstGeom prst="rect">
            <a:avLst/>
          </a:prstGeom>
        </p:spPr>
      </p:pic>
      <p:cxnSp>
        <p:nvCxnSpPr>
          <p:cNvPr id="6" name="Elbow Connector 5"/>
          <p:cNvCxnSpPr/>
          <p:nvPr/>
        </p:nvCxnSpPr>
        <p:spPr>
          <a:xfrm rot="16200000" flipH="1">
            <a:off x="3872345" y="4343400"/>
            <a:ext cx="1620982" cy="13854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181600" y="3962400"/>
            <a:ext cx="3048000" cy="369332"/>
          </a:xfrm>
          <a:prstGeom prst="rect">
            <a:avLst/>
          </a:prstGeom>
          <a:noFill/>
        </p:spPr>
        <p:txBody>
          <a:bodyPr wrap="square" rtlCol="0">
            <a:spAutoFit/>
          </a:bodyPr>
          <a:lstStyle/>
          <a:p>
            <a:r>
              <a:rPr lang="en-US" dirty="0" smtClean="0"/>
              <a:t>This can be minimize to-- </a:t>
            </a:r>
            <a:r>
              <a:rPr lang="en-US" b="1" dirty="0" err="1" smtClean="0"/>
              <a:t>logn</a:t>
            </a:r>
            <a:r>
              <a:rPr lang="en-US" b="1" dirty="0" smtClean="0"/>
              <a:t> </a:t>
            </a:r>
            <a:endParaRPr lang="en-US" b="1" dirty="0"/>
          </a:p>
        </p:txBody>
      </p:sp>
    </p:spTree>
    <p:extLst>
      <p:ext uri="{BB962C8B-B14F-4D97-AF65-F5344CB8AC3E}">
        <p14:creationId xmlns:p14="http://schemas.microsoft.com/office/powerpoint/2010/main" val="2089319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1890"/>
            <a:ext cx="10515600" cy="1034184"/>
          </a:xfrm>
        </p:spPr>
        <p:txBody>
          <a:bodyPr/>
          <a:lstStyle/>
          <a:p>
            <a:r>
              <a:rPr lang="en-US" b="1" dirty="0" smtClean="0"/>
              <a:t>Binary Search approach: </a:t>
            </a:r>
            <a:endParaRPr lang="en-US" b="1" dirty="0"/>
          </a:p>
        </p:txBody>
      </p:sp>
      <p:sp>
        <p:nvSpPr>
          <p:cNvPr id="3" name="Content Placeholder 2"/>
          <p:cNvSpPr>
            <a:spLocks noGrp="1"/>
          </p:cNvSpPr>
          <p:nvPr>
            <p:ph idx="1"/>
          </p:nvPr>
        </p:nvSpPr>
        <p:spPr>
          <a:xfrm>
            <a:off x="360217" y="1136074"/>
            <a:ext cx="11499273" cy="5486399"/>
          </a:xfrm>
        </p:spPr>
        <p:txBody>
          <a:bodyPr>
            <a:normAutofit fontScale="85000" lnSpcReduction="20000"/>
          </a:bodyPr>
          <a:lstStyle/>
          <a:p>
            <a:pPr lvl="0"/>
            <a:r>
              <a:rPr lang="en-US" dirty="0"/>
              <a:t>Initialize a two dimensional array ‘</a:t>
            </a:r>
            <a:r>
              <a:rPr lang="en-US" dirty="0" err="1"/>
              <a:t>dp</a:t>
            </a:r>
            <a:r>
              <a:rPr lang="en-US" dirty="0"/>
              <a:t>’ with size [n + 1] [k + 1]. [Where n is number of eggs and k is number of floor]</a:t>
            </a:r>
            <a:endParaRPr lang="en-US" sz="2000" dirty="0"/>
          </a:p>
          <a:p>
            <a:pPr lvl="1"/>
            <a:r>
              <a:rPr lang="en-US" dirty="0"/>
              <a:t>For </a:t>
            </a:r>
            <a:r>
              <a:rPr lang="en-US" dirty="0" err="1"/>
              <a:t>i</a:t>
            </a:r>
            <a:r>
              <a:rPr lang="en-US" dirty="0"/>
              <a:t> is equal to 1 to k+1 and j is equal to n+1 </a:t>
            </a:r>
            <a:endParaRPr lang="en-US" sz="1800" dirty="0"/>
          </a:p>
          <a:p>
            <a:pPr lvl="1"/>
            <a:r>
              <a:rPr lang="en-US" dirty="0"/>
              <a:t>If ‘</a:t>
            </a:r>
            <a:r>
              <a:rPr lang="en-US" dirty="0" err="1"/>
              <a:t>i</a:t>
            </a:r>
            <a:r>
              <a:rPr lang="en-US" dirty="0"/>
              <a:t>’ equal to 1, then:</a:t>
            </a:r>
            <a:endParaRPr lang="en-US" sz="1800" dirty="0"/>
          </a:p>
          <a:p>
            <a:r>
              <a:rPr lang="en-US" dirty="0" err="1"/>
              <a:t>dp</a:t>
            </a:r>
            <a:r>
              <a:rPr lang="en-US" dirty="0"/>
              <a:t>[</a:t>
            </a:r>
            <a:r>
              <a:rPr lang="en-US" dirty="0" err="1"/>
              <a:t>i</a:t>
            </a:r>
            <a:r>
              <a:rPr lang="en-US" dirty="0"/>
              <a:t>][j]=j</a:t>
            </a:r>
            <a:endParaRPr lang="en-US" sz="2000" dirty="0"/>
          </a:p>
          <a:p>
            <a:pPr lvl="1"/>
            <a:r>
              <a:rPr lang="en-US" dirty="0"/>
              <a:t>ELSE IF ‘j’ is equal to 1, then:</a:t>
            </a:r>
            <a:endParaRPr lang="en-US" sz="1800" dirty="0"/>
          </a:p>
          <a:p>
            <a:r>
              <a:rPr lang="en-US" dirty="0" err="1"/>
              <a:t>dp</a:t>
            </a:r>
            <a:r>
              <a:rPr lang="en-US" dirty="0"/>
              <a:t>[</a:t>
            </a:r>
            <a:r>
              <a:rPr lang="en-US" dirty="0" err="1"/>
              <a:t>i</a:t>
            </a:r>
            <a:r>
              <a:rPr lang="en-US" dirty="0"/>
              <a:t>][j]=1</a:t>
            </a:r>
            <a:endParaRPr lang="en-US" sz="2000" dirty="0"/>
          </a:p>
          <a:p>
            <a:pPr lvl="1"/>
            <a:r>
              <a:rPr lang="en-US" dirty="0"/>
              <a:t>ELSE</a:t>
            </a:r>
            <a:endParaRPr lang="en-US" sz="1800" dirty="0"/>
          </a:p>
          <a:p>
            <a:pPr lvl="2"/>
            <a:r>
              <a:rPr lang="en-US" dirty="0"/>
              <a:t>Declare local variables </a:t>
            </a:r>
            <a:r>
              <a:rPr lang="en-US" dirty="0" err="1"/>
              <a:t>mr</a:t>
            </a:r>
            <a:r>
              <a:rPr lang="en-US" dirty="0"/>
              <a:t>=j, </a:t>
            </a:r>
            <a:r>
              <a:rPr lang="en-US" dirty="0" err="1"/>
              <a:t>lr</a:t>
            </a:r>
            <a:r>
              <a:rPr lang="en-US" dirty="0"/>
              <a:t> =1, temp =0 and store maximum integer value to </a:t>
            </a:r>
            <a:r>
              <a:rPr lang="en-US" dirty="0" err="1"/>
              <a:t>minn</a:t>
            </a:r>
            <a:r>
              <a:rPr lang="en-US" dirty="0"/>
              <a:t> variable. </a:t>
            </a:r>
            <a:endParaRPr lang="en-US" sz="1600" dirty="0"/>
          </a:p>
          <a:p>
            <a:pPr lvl="2"/>
            <a:r>
              <a:rPr lang="en-US" b="1" dirty="0"/>
              <a:t>WHILE(</a:t>
            </a:r>
            <a:r>
              <a:rPr lang="en-US" b="1" dirty="0" err="1"/>
              <a:t>lr</a:t>
            </a:r>
            <a:r>
              <a:rPr lang="en-US" b="1" dirty="0"/>
              <a:t>&lt;=</a:t>
            </a:r>
            <a:r>
              <a:rPr lang="en-US" b="1" dirty="0" err="1"/>
              <a:t>mr</a:t>
            </a:r>
            <a:r>
              <a:rPr lang="en-US" b="1" dirty="0"/>
              <a:t>) </a:t>
            </a:r>
            <a:r>
              <a:rPr lang="en-US" b="1" dirty="0" smtClean="0"/>
              <a:t>--------- perform </a:t>
            </a:r>
            <a:r>
              <a:rPr lang="en-US" b="1" dirty="0"/>
              <a:t>binary search approach</a:t>
            </a:r>
            <a:endParaRPr lang="en-US" sz="1600" b="1" dirty="0"/>
          </a:p>
          <a:p>
            <a:pPr lvl="3"/>
            <a:r>
              <a:rPr lang="en-US" b="1" dirty="0"/>
              <a:t>INTEGER mid = </a:t>
            </a:r>
            <a:r>
              <a:rPr lang="en-US" b="1" dirty="0" err="1"/>
              <a:t>lr+mr</a:t>
            </a:r>
            <a:r>
              <a:rPr lang="en-US" b="1" dirty="0"/>
              <a:t> /2;</a:t>
            </a:r>
            <a:endParaRPr lang="en-US" sz="1400" b="1" dirty="0"/>
          </a:p>
          <a:p>
            <a:pPr lvl="3"/>
            <a:r>
              <a:rPr lang="en-US" b="1" dirty="0"/>
              <a:t>INTEGER left = </a:t>
            </a:r>
            <a:r>
              <a:rPr lang="en-US" b="1" dirty="0" err="1"/>
              <a:t>dp</a:t>
            </a:r>
            <a:r>
              <a:rPr lang="en-US" b="1" dirty="0"/>
              <a:t>[i-1][mid-1] and right = </a:t>
            </a:r>
            <a:r>
              <a:rPr lang="en-US" b="1" dirty="0" err="1"/>
              <a:t>dp</a:t>
            </a:r>
            <a:r>
              <a:rPr lang="en-US" b="1" dirty="0"/>
              <a:t>[</a:t>
            </a:r>
            <a:r>
              <a:rPr lang="en-US" b="1" dirty="0" err="1"/>
              <a:t>i</a:t>
            </a:r>
            <a:r>
              <a:rPr lang="en-US" b="1" dirty="0"/>
              <a:t>][j-mid]</a:t>
            </a:r>
            <a:endParaRPr lang="en-US" sz="1400" b="1" dirty="0"/>
          </a:p>
          <a:p>
            <a:pPr lvl="3"/>
            <a:r>
              <a:rPr lang="en-US" b="1" dirty="0"/>
              <a:t>Temp =1 + MAXIMUM of left and right</a:t>
            </a:r>
            <a:endParaRPr lang="en-US" sz="1400" b="1" dirty="0"/>
          </a:p>
          <a:p>
            <a:pPr lvl="3"/>
            <a:r>
              <a:rPr lang="en-US" b="1" dirty="0"/>
              <a:t>If left&lt;right then </a:t>
            </a:r>
            <a:r>
              <a:rPr lang="en-US" b="1" dirty="0" err="1"/>
              <a:t>lr</a:t>
            </a:r>
            <a:r>
              <a:rPr lang="en-US" b="1" dirty="0"/>
              <a:t> = mid+1</a:t>
            </a:r>
            <a:endParaRPr lang="en-US" sz="1400" b="1" dirty="0"/>
          </a:p>
          <a:p>
            <a:pPr lvl="3"/>
            <a:r>
              <a:rPr lang="en-US" b="1" dirty="0"/>
              <a:t>else </a:t>
            </a:r>
            <a:r>
              <a:rPr lang="en-US" b="1" dirty="0" err="1"/>
              <a:t>mr</a:t>
            </a:r>
            <a:r>
              <a:rPr lang="en-US" b="1" dirty="0"/>
              <a:t> = mid-1</a:t>
            </a:r>
            <a:endParaRPr lang="en-US" sz="1400" b="1" dirty="0"/>
          </a:p>
          <a:p>
            <a:pPr lvl="3"/>
            <a:r>
              <a:rPr lang="en-US" b="1" dirty="0" err="1"/>
              <a:t>minn</a:t>
            </a:r>
            <a:r>
              <a:rPr lang="en-US" b="1" dirty="0"/>
              <a:t> = MINIMUM of </a:t>
            </a:r>
            <a:r>
              <a:rPr lang="en-US" b="1" dirty="0" err="1"/>
              <a:t>minn</a:t>
            </a:r>
            <a:r>
              <a:rPr lang="en-US" b="1" dirty="0"/>
              <a:t> and temp</a:t>
            </a:r>
            <a:endParaRPr lang="en-US" sz="1400" b="1" dirty="0"/>
          </a:p>
          <a:p>
            <a:pPr lvl="2"/>
            <a:r>
              <a:rPr lang="en-US" dirty="0"/>
              <a:t>Store the </a:t>
            </a:r>
            <a:r>
              <a:rPr lang="en-US" dirty="0" err="1"/>
              <a:t>the</a:t>
            </a:r>
            <a:r>
              <a:rPr lang="en-US" dirty="0"/>
              <a:t> </a:t>
            </a:r>
            <a:r>
              <a:rPr lang="en-US" dirty="0" err="1"/>
              <a:t>minn</a:t>
            </a:r>
            <a:r>
              <a:rPr lang="en-US" dirty="0"/>
              <a:t> value to </a:t>
            </a:r>
            <a:r>
              <a:rPr lang="en-US" dirty="0" err="1"/>
              <a:t>dp</a:t>
            </a:r>
            <a:r>
              <a:rPr lang="en-US" dirty="0"/>
              <a:t>[</a:t>
            </a:r>
            <a:r>
              <a:rPr lang="en-US" dirty="0" err="1"/>
              <a:t>i</a:t>
            </a:r>
            <a:r>
              <a:rPr lang="en-US" dirty="0"/>
              <a:t>][j]</a:t>
            </a:r>
            <a:endParaRPr lang="en-US" sz="1600" dirty="0"/>
          </a:p>
          <a:p>
            <a:r>
              <a:rPr lang="en-US" dirty="0"/>
              <a:t>.</a:t>
            </a:r>
            <a:endParaRPr lang="en-US" sz="2000" dirty="0"/>
          </a:p>
          <a:p>
            <a:pPr lvl="0"/>
            <a:r>
              <a:rPr lang="en-US" dirty="0"/>
              <a:t>Return </a:t>
            </a:r>
            <a:r>
              <a:rPr lang="en-US" dirty="0" err="1"/>
              <a:t>dp</a:t>
            </a:r>
            <a:r>
              <a:rPr lang="en-US" dirty="0"/>
              <a:t>[n][k].</a:t>
            </a:r>
            <a:endParaRPr lang="en-US" sz="2000" dirty="0"/>
          </a:p>
          <a:p>
            <a:pPr marL="0" indent="0">
              <a:buNone/>
            </a:pPr>
            <a:endParaRPr lang="en-US" dirty="0"/>
          </a:p>
        </p:txBody>
      </p:sp>
    </p:spTree>
    <p:extLst>
      <p:ext uri="{BB962C8B-B14F-4D97-AF65-F5344CB8AC3E}">
        <p14:creationId xmlns:p14="http://schemas.microsoft.com/office/powerpoint/2010/main" val="2509670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73670" y="521566"/>
            <a:ext cx="9168259" cy="6100907"/>
          </a:xfrm>
          <a:prstGeom prst="rect">
            <a:avLst/>
          </a:prstGeom>
        </p:spPr>
      </p:pic>
      <p:sp>
        <p:nvSpPr>
          <p:cNvPr id="2" name="Title 1"/>
          <p:cNvSpPr>
            <a:spLocks noGrp="1"/>
          </p:cNvSpPr>
          <p:nvPr>
            <p:ph type="title"/>
          </p:nvPr>
        </p:nvSpPr>
        <p:spPr>
          <a:xfrm>
            <a:off x="0" y="0"/>
            <a:ext cx="10515600" cy="521566"/>
          </a:xfrm>
        </p:spPr>
        <p:txBody>
          <a:bodyPr>
            <a:normAutofit fontScale="90000"/>
          </a:bodyPr>
          <a:lstStyle/>
          <a:p>
            <a:r>
              <a:rPr lang="en-US" b="1" dirty="0" smtClean="0"/>
              <a:t>Time complexity: </a:t>
            </a:r>
            <a:endParaRPr lang="en-US" b="1" dirty="0"/>
          </a:p>
        </p:txBody>
      </p:sp>
      <p:pic>
        <p:nvPicPr>
          <p:cNvPr id="5" name="Content Placeholder 3"/>
          <p:cNvPicPr>
            <a:picLocks noChangeAspect="1"/>
          </p:cNvPicPr>
          <p:nvPr/>
        </p:nvPicPr>
        <p:blipFill rotWithShape="1">
          <a:blip r:embed="rId2"/>
          <a:srcRect l="-4903" t="91664" r="54449" b="-702"/>
          <a:stretch/>
        </p:blipFill>
        <p:spPr>
          <a:xfrm>
            <a:off x="2622176" y="4867836"/>
            <a:ext cx="11025660" cy="1314104"/>
          </a:xfrm>
          <a:prstGeom prst="rect">
            <a:avLst/>
          </a:prstGeom>
        </p:spPr>
      </p:pic>
    </p:spTree>
    <p:extLst>
      <p:ext uri="{BB962C8B-B14F-4D97-AF65-F5344CB8AC3E}">
        <p14:creationId xmlns:p14="http://schemas.microsoft.com/office/powerpoint/2010/main" val="17675334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9491"/>
            <a:ext cx="12192000" cy="1117311"/>
          </a:xfrm>
        </p:spPr>
        <p:txBody>
          <a:bodyPr/>
          <a:lstStyle/>
          <a:p>
            <a:pPr algn="ctr"/>
            <a:r>
              <a:rPr lang="en-US" b="1" dirty="0" smtClean="0"/>
              <a:t>Team Member Contribution:</a:t>
            </a:r>
            <a:endParaRPr lang="en-US" b="1" dirty="0"/>
          </a:p>
        </p:txBody>
      </p:sp>
      <p:sp>
        <p:nvSpPr>
          <p:cNvPr id="3" name="Content Placeholder 2"/>
          <p:cNvSpPr>
            <a:spLocks noGrp="1"/>
          </p:cNvSpPr>
          <p:nvPr>
            <p:ph idx="1"/>
          </p:nvPr>
        </p:nvSpPr>
        <p:spPr>
          <a:xfrm>
            <a:off x="838200" y="1825625"/>
            <a:ext cx="10515600" cy="4741430"/>
          </a:xfrm>
        </p:spPr>
        <p:txBody>
          <a:bodyPr>
            <a:normAutofit/>
          </a:bodyPr>
          <a:lstStyle/>
          <a:p>
            <a:pPr marL="228600" lvl="1">
              <a:lnSpc>
                <a:spcPct val="250000"/>
              </a:lnSpc>
              <a:spcBef>
                <a:spcPts val="1000"/>
              </a:spcBef>
            </a:pPr>
            <a:r>
              <a:rPr lang="en-US" sz="2800" dirty="0" smtClean="0"/>
              <a:t>Design algorithm-----------  Santosh </a:t>
            </a:r>
            <a:r>
              <a:rPr lang="en-US" sz="2800" dirty="0" err="1" smtClean="0"/>
              <a:t>Devkota</a:t>
            </a:r>
            <a:r>
              <a:rPr lang="en-US" sz="2800" dirty="0" smtClean="0"/>
              <a:t> [2120216008]</a:t>
            </a:r>
          </a:p>
          <a:p>
            <a:pPr marL="228600" lvl="1">
              <a:lnSpc>
                <a:spcPct val="250000"/>
              </a:lnSpc>
              <a:spcBef>
                <a:spcPts val="1000"/>
              </a:spcBef>
            </a:pPr>
            <a:r>
              <a:rPr lang="en-US" sz="2800" dirty="0" smtClean="0"/>
              <a:t>Implement source code </a:t>
            </a:r>
            <a:r>
              <a:rPr lang="en-US" sz="2800" dirty="0"/>
              <a:t>----- Muhammed - </a:t>
            </a:r>
            <a:r>
              <a:rPr lang="en-US" sz="2800" dirty="0" err="1"/>
              <a:t>Mù</a:t>
            </a:r>
            <a:r>
              <a:rPr lang="en-US" sz="2800" dirty="0"/>
              <a:t> </a:t>
            </a:r>
            <a:r>
              <a:rPr lang="en-US" sz="2800" dirty="0" err="1"/>
              <a:t>Fēi</a:t>
            </a:r>
            <a:r>
              <a:rPr lang="en-US" sz="2800" dirty="0"/>
              <a:t> [</a:t>
            </a:r>
            <a:r>
              <a:rPr lang="en-US" sz="2800" dirty="0" smtClean="0"/>
              <a:t>2120216007]</a:t>
            </a:r>
          </a:p>
          <a:p>
            <a:pPr marL="228600" lvl="1">
              <a:lnSpc>
                <a:spcPct val="250000"/>
              </a:lnSpc>
              <a:spcBef>
                <a:spcPts val="1000"/>
              </a:spcBef>
            </a:pPr>
            <a:r>
              <a:rPr lang="en-US" sz="2800" dirty="0"/>
              <a:t>Prepare report -------------- </a:t>
            </a:r>
            <a:r>
              <a:rPr lang="en-US" sz="2800" dirty="0" err="1"/>
              <a:t>Inocˆencio</a:t>
            </a:r>
            <a:r>
              <a:rPr lang="en-US" sz="2800" dirty="0"/>
              <a:t> </a:t>
            </a:r>
            <a:r>
              <a:rPr lang="en-US" sz="2800" dirty="0" err="1"/>
              <a:t>Nanlelo</a:t>
            </a:r>
            <a:r>
              <a:rPr lang="en-US" sz="2800" dirty="0"/>
              <a:t> [2120216023]</a:t>
            </a:r>
          </a:p>
          <a:p>
            <a:pPr marL="228600" lvl="1">
              <a:lnSpc>
                <a:spcPct val="250000"/>
              </a:lnSpc>
              <a:spcBef>
                <a:spcPts val="1000"/>
              </a:spcBef>
            </a:pPr>
            <a:endParaRPr lang="en-US" sz="2800" dirty="0"/>
          </a:p>
        </p:txBody>
      </p:sp>
    </p:spTree>
    <p:extLst>
      <p:ext uri="{BB962C8B-B14F-4D97-AF65-F5344CB8AC3E}">
        <p14:creationId xmlns:p14="http://schemas.microsoft.com/office/powerpoint/2010/main" val="3732647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800" dirty="0" smtClean="0"/>
          </a:p>
          <a:p>
            <a:pPr marL="0" indent="0" algn="ctr">
              <a:buNone/>
            </a:pPr>
            <a:r>
              <a:rPr lang="en-US" sz="4800" dirty="0" smtClean="0"/>
              <a:t>Thank you!!</a:t>
            </a:r>
            <a:endParaRPr lang="en-US" sz="4800" dirty="0"/>
          </a:p>
        </p:txBody>
      </p:sp>
    </p:spTree>
    <p:extLst>
      <p:ext uri="{BB962C8B-B14F-4D97-AF65-F5344CB8AC3E}">
        <p14:creationId xmlns:p14="http://schemas.microsoft.com/office/powerpoint/2010/main" val="2116292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9788" y="2215504"/>
            <a:ext cx="7543800" cy="931108"/>
          </a:xfrm>
        </p:spPr>
        <p:txBody>
          <a:bodyPr>
            <a:normAutofit fontScale="90000"/>
          </a:bodyPr>
          <a:lstStyle/>
          <a:p>
            <a:r>
              <a:rPr lang="en-US" b="1" dirty="0" smtClean="0"/>
              <a:t>Super Egg Dropping Problem:</a:t>
            </a:r>
            <a:endParaRPr lang="en-US" b="1" dirty="0"/>
          </a:p>
        </p:txBody>
      </p:sp>
      <p:sp>
        <p:nvSpPr>
          <p:cNvPr id="3" name="Subtitle 2"/>
          <p:cNvSpPr>
            <a:spLocks noGrp="1"/>
          </p:cNvSpPr>
          <p:nvPr>
            <p:ph type="subTitle" idx="1"/>
          </p:nvPr>
        </p:nvSpPr>
        <p:spPr>
          <a:xfrm>
            <a:off x="1121403" y="3566160"/>
            <a:ext cx="9144000" cy="1745429"/>
          </a:xfrm>
        </p:spPr>
        <p:txBody>
          <a:bodyPr>
            <a:normAutofit lnSpcReduction="10000"/>
          </a:bodyPr>
          <a:lstStyle/>
          <a:p>
            <a:r>
              <a:rPr lang="en-US" b="1" dirty="0" smtClean="0"/>
              <a:t>Team Members:</a:t>
            </a:r>
          </a:p>
          <a:p>
            <a:r>
              <a:rPr lang="en-US" dirty="0"/>
              <a:t>Muhammed </a:t>
            </a:r>
            <a:r>
              <a:rPr lang="en-US" dirty="0" err="1" smtClean="0"/>
              <a:t>Mù</a:t>
            </a:r>
            <a:r>
              <a:rPr lang="en-US" dirty="0" smtClean="0"/>
              <a:t> </a:t>
            </a:r>
            <a:r>
              <a:rPr lang="en-US" dirty="0" err="1" smtClean="0"/>
              <a:t>Fēi</a:t>
            </a:r>
            <a:r>
              <a:rPr lang="en-US" dirty="0" smtClean="0"/>
              <a:t> - 2120216007</a:t>
            </a:r>
          </a:p>
          <a:p>
            <a:r>
              <a:rPr lang="en-US" dirty="0" smtClean="0"/>
              <a:t>Santosh Devkota-2120216008</a:t>
            </a:r>
          </a:p>
          <a:p>
            <a:r>
              <a:rPr lang="en-US" dirty="0" err="1"/>
              <a:t>Inocˆencio</a:t>
            </a:r>
            <a:r>
              <a:rPr lang="en-US" dirty="0"/>
              <a:t> </a:t>
            </a:r>
            <a:r>
              <a:rPr lang="en-US" dirty="0" err="1"/>
              <a:t>Nanlelo</a:t>
            </a:r>
            <a:r>
              <a:rPr lang="en-US" dirty="0"/>
              <a:t> - 2120216023</a:t>
            </a:r>
            <a:endParaRPr lang="en-US" dirty="0" smtClean="0"/>
          </a:p>
        </p:txBody>
      </p:sp>
    </p:spTree>
    <p:extLst>
      <p:ext uri="{BB962C8B-B14F-4D97-AF65-F5344CB8AC3E}">
        <p14:creationId xmlns:p14="http://schemas.microsoft.com/office/powerpoint/2010/main" val="382330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310" y="1825625"/>
            <a:ext cx="11097490" cy="4351338"/>
          </a:xfrm>
        </p:spPr>
        <p:txBody>
          <a:bodyPr/>
          <a:lstStyle/>
          <a:p>
            <a:pPr marL="0" indent="0" algn="just">
              <a:buNone/>
            </a:pPr>
            <a:r>
              <a:rPr lang="en-US" b="1" dirty="0"/>
              <a:t>You are given 𝑘 identical eggs and you have access to a building with 𝑛 floors labeled from 1 to 𝑛. You know that there exists a floor 𝑓 where 0 &lt;= 𝑓 &lt;= 𝑛 such that any egg dropped at a floor higher than 𝑓 will break, and any egg dropped at or below floor 𝑓 will not break. Each move, you may take an unbroken egg and drop it from any floor 𝑥 (where 1 &lt;= 𝑥 &lt;= 𝑛). If the egg breaks, you can no longer use it. However, if the egg does not break, you may reuse it in future moves. Return the minimum number of moves that you need to determine with certainty what the value of 𝑓 is. </a:t>
            </a:r>
            <a:endParaRPr lang="en-US" dirty="0"/>
          </a:p>
          <a:p>
            <a:pPr marL="0" indent="0">
              <a:buNone/>
            </a:pPr>
            <a:endParaRPr lang="en-US" dirty="0"/>
          </a:p>
        </p:txBody>
      </p:sp>
      <p:sp>
        <p:nvSpPr>
          <p:cNvPr id="2" name="Title 1"/>
          <p:cNvSpPr>
            <a:spLocks noGrp="1"/>
          </p:cNvSpPr>
          <p:nvPr>
            <p:ph type="title"/>
          </p:nvPr>
        </p:nvSpPr>
        <p:spPr>
          <a:xfrm>
            <a:off x="256310" y="101889"/>
            <a:ext cx="10515600" cy="992620"/>
          </a:xfrm>
        </p:spPr>
        <p:txBody>
          <a:bodyPr/>
          <a:lstStyle/>
          <a:p>
            <a:r>
              <a:rPr lang="en-US" b="1" dirty="0" smtClean="0"/>
              <a:t>Problem:</a:t>
            </a:r>
            <a:endParaRPr lang="en-US" b="1" dirty="0"/>
          </a:p>
        </p:txBody>
      </p:sp>
    </p:spTree>
    <p:extLst>
      <p:ext uri="{BB962C8B-B14F-4D97-AF65-F5344CB8AC3E}">
        <p14:creationId xmlns:p14="http://schemas.microsoft.com/office/powerpoint/2010/main" val="325619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64911"/>
          </a:xfrm>
        </p:spPr>
        <p:txBody>
          <a:bodyPr/>
          <a:lstStyle/>
          <a:p>
            <a:r>
              <a:rPr lang="en-US" b="1" dirty="0" smtClean="0"/>
              <a:t>Analysis of Problem: </a:t>
            </a:r>
            <a:endParaRPr lang="en-US" b="1" dirty="0"/>
          </a:p>
        </p:txBody>
      </p:sp>
      <p:sp>
        <p:nvSpPr>
          <p:cNvPr id="3" name="Content Placeholder 2"/>
          <p:cNvSpPr>
            <a:spLocks noGrp="1"/>
          </p:cNvSpPr>
          <p:nvPr>
            <p:ph idx="1"/>
          </p:nvPr>
        </p:nvSpPr>
        <p:spPr>
          <a:xfrm>
            <a:off x="4914395" y="526899"/>
            <a:ext cx="9378861" cy="1998953"/>
          </a:xfrm>
        </p:spPr>
        <p:txBody>
          <a:bodyPr>
            <a:normAutofit/>
          </a:bodyPr>
          <a:lstStyle/>
          <a:p>
            <a:r>
              <a:rPr lang="en-US" sz="2500" dirty="0" smtClean="0"/>
              <a:t>We have Number of eggs = e</a:t>
            </a:r>
          </a:p>
          <a:p>
            <a:r>
              <a:rPr lang="en-US" sz="2500" dirty="0" smtClean="0"/>
              <a:t>We have Number of floor = f</a:t>
            </a:r>
          </a:p>
          <a:p>
            <a:r>
              <a:rPr lang="en-US" sz="2500" dirty="0" smtClean="0"/>
              <a:t>The critical floor = k (from this and above this floor if </a:t>
            </a:r>
          </a:p>
          <a:p>
            <a:pPr marL="0" indent="0">
              <a:buNone/>
            </a:pPr>
            <a:r>
              <a:rPr lang="en-US" sz="2500" dirty="0" smtClean="0"/>
              <a:t>eggs drops it breaks. </a:t>
            </a:r>
            <a:endParaRPr lang="en-US" sz="2500" dirty="0"/>
          </a:p>
        </p:txBody>
      </p:sp>
      <p:grpSp>
        <p:nvGrpSpPr>
          <p:cNvPr id="4" name="Group 3"/>
          <p:cNvGrpSpPr/>
          <p:nvPr/>
        </p:nvGrpSpPr>
        <p:grpSpPr>
          <a:xfrm>
            <a:off x="674081" y="2031314"/>
            <a:ext cx="3828646" cy="3284667"/>
            <a:chOff x="0" y="0"/>
            <a:chExt cx="2226623" cy="1908051"/>
          </a:xfrm>
        </p:grpSpPr>
        <p:sp>
          <p:nvSpPr>
            <p:cNvPr id="5" name="Rectangle 4"/>
            <p:cNvSpPr/>
            <p:nvPr/>
          </p:nvSpPr>
          <p:spPr>
            <a:xfrm>
              <a:off x="412750" y="6350"/>
              <a:ext cx="463138" cy="1894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 name="Straight Connector 5"/>
            <p:cNvCxnSpPr/>
            <p:nvPr/>
          </p:nvCxnSpPr>
          <p:spPr>
            <a:xfrm flipV="1">
              <a:off x="457200" y="1860550"/>
              <a:ext cx="1769423" cy="47501"/>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Box 2"/>
            <p:cNvSpPr txBox="1">
              <a:spLocks noChangeArrowheads="1"/>
            </p:cNvSpPr>
            <p:nvPr/>
          </p:nvSpPr>
          <p:spPr bwMode="auto">
            <a:xfrm>
              <a:off x="889000" y="1238250"/>
              <a:ext cx="664845" cy="232422"/>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2000" kern="100" dirty="0">
                  <a:effectLst/>
                  <a:latin typeface="Calibri" panose="020F0502020204030204" pitchFamily="34" charset="0"/>
                  <a:ea typeface="Times New Roman" panose="02020603050405020304" pitchFamily="18" charset="0"/>
                  <a:cs typeface="Mangal" panose="02040503050203030202" pitchFamily="18" charset="0"/>
                </a:rPr>
                <a:t>Floor</a:t>
              </a:r>
            </a:p>
          </p:txBody>
        </p:sp>
        <p:sp>
          <p:nvSpPr>
            <p:cNvPr id="9" name="Rectangle 8"/>
            <p:cNvSpPr/>
            <p:nvPr/>
          </p:nvSpPr>
          <p:spPr>
            <a:xfrm>
              <a:off x="425450" y="1485900"/>
              <a:ext cx="451039" cy="190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p:cNvSpPr/>
            <p:nvPr/>
          </p:nvSpPr>
          <p:spPr>
            <a:xfrm>
              <a:off x="425450" y="1073150"/>
              <a:ext cx="451039" cy="190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p:cNvSpPr/>
            <p:nvPr/>
          </p:nvSpPr>
          <p:spPr>
            <a:xfrm>
              <a:off x="425450" y="717550"/>
              <a:ext cx="451039" cy="190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ectangle 11"/>
            <p:cNvSpPr/>
            <p:nvPr/>
          </p:nvSpPr>
          <p:spPr>
            <a:xfrm>
              <a:off x="425450" y="349250"/>
              <a:ext cx="451039" cy="190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 Box 2"/>
            <p:cNvSpPr txBox="1">
              <a:spLocks noChangeArrowheads="1"/>
            </p:cNvSpPr>
            <p:nvPr/>
          </p:nvSpPr>
          <p:spPr bwMode="auto">
            <a:xfrm>
              <a:off x="1623892" y="550310"/>
              <a:ext cx="302260" cy="232422"/>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2000" kern="100" dirty="0">
                  <a:latin typeface="Calibri" panose="020F0502020204030204" pitchFamily="34" charset="0"/>
                  <a:ea typeface="Times New Roman" panose="02020603050405020304" pitchFamily="18" charset="0"/>
                  <a:cs typeface="Mangal" panose="02040503050203030202" pitchFamily="18" charset="0"/>
                </a:rPr>
                <a:t>k</a:t>
              </a:r>
              <a:endParaRPr lang="en-US" sz="2000" kern="1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3" name="Rectangle 12"/>
            <p:cNvSpPr/>
            <p:nvPr/>
          </p:nvSpPr>
          <p:spPr>
            <a:xfrm>
              <a:off x="419100" y="0"/>
              <a:ext cx="451039" cy="190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Text Box 2"/>
            <p:cNvSpPr txBox="1">
              <a:spLocks noChangeArrowheads="1"/>
            </p:cNvSpPr>
            <p:nvPr/>
          </p:nvSpPr>
          <p:spPr bwMode="auto">
            <a:xfrm>
              <a:off x="0" y="533400"/>
              <a:ext cx="397510" cy="187725"/>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1500" kern="100" dirty="0">
                  <a:latin typeface="Calibri" panose="020F0502020204030204" pitchFamily="34" charset="0"/>
                  <a:ea typeface="Times New Roman" panose="02020603050405020304" pitchFamily="18" charset="0"/>
                  <a:cs typeface="Mangal" panose="02040503050203030202" pitchFamily="18" charset="0"/>
                </a:rPr>
                <a:t>f</a:t>
              </a:r>
              <a:endParaRPr lang="en-US" sz="1500" kern="100" dirty="0">
                <a:effectLst/>
                <a:latin typeface="Calibri" panose="020F0502020204030204" pitchFamily="34" charset="0"/>
                <a:ea typeface="Times New Roman" panose="02020603050405020304" pitchFamily="18" charset="0"/>
                <a:cs typeface="Mangal" panose="02040503050203030202" pitchFamily="18" charset="0"/>
              </a:endParaRPr>
            </a:p>
          </p:txBody>
        </p:sp>
      </p:grpSp>
      <p:grpSp>
        <p:nvGrpSpPr>
          <p:cNvPr id="15" name="Group 14"/>
          <p:cNvGrpSpPr/>
          <p:nvPr/>
        </p:nvGrpSpPr>
        <p:grpSpPr>
          <a:xfrm>
            <a:off x="4762593" y="3865271"/>
            <a:ext cx="3732820" cy="1629391"/>
            <a:chOff x="0" y="0"/>
            <a:chExt cx="1591310" cy="698596"/>
          </a:xfrm>
        </p:grpSpPr>
        <p:grpSp>
          <p:nvGrpSpPr>
            <p:cNvPr id="16" name="Group 15"/>
            <p:cNvGrpSpPr/>
            <p:nvPr/>
          </p:nvGrpSpPr>
          <p:grpSpPr>
            <a:xfrm>
              <a:off x="0" y="0"/>
              <a:ext cx="1199407" cy="409698"/>
              <a:chOff x="0" y="0"/>
              <a:chExt cx="1199407" cy="409698"/>
            </a:xfrm>
          </p:grpSpPr>
          <p:sp>
            <p:nvSpPr>
              <p:cNvPr id="19" name="Oval 18"/>
              <p:cNvSpPr/>
              <p:nvPr/>
            </p:nvSpPr>
            <p:spPr>
              <a:xfrm>
                <a:off x="0" y="0"/>
                <a:ext cx="249381" cy="4096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Oval 19"/>
              <p:cNvSpPr/>
              <p:nvPr/>
            </p:nvSpPr>
            <p:spPr>
              <a:xfrm>
                <a:off x="314696" y="0"/>
                <a:ext cx="249381" cy="4096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Oval 20"/>
              <p:cNvSpPr/>
              <p:nvPr/>
            </p:nvSpPr>
            <p:spPr>
              <a:xfrm>
                <a:off x="635329" y="0"/>
                <a:ext cx="248920" cy="4095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Oval 21"/>
              <p:cNvSpPr/>
              <p:nvPr/>
            </p:nvSpPr>
            <p:spPr>
              <a:xfrm>
                <a:off x="950026" y="0"/>
                <a:ext cx="249381" cy="4096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7" name="Text Box 2"/>
            <p:cNvSpPr txBox="1">
              <a:spLocks noChangeArrowheads="1"/>
            </p:cNvSpPr>
            <p:nvPr/>
          </p:nvSpPr>
          <p:spPr bwMode="auto">
            <a:xfrm>
              <a:off x="266700" y="527050"/>
              <a:ext cx="617220" cy="171546"/>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2000" kern="100" dirty="0">
                  <a:effectLst/>
                  <a:latin typeface="Calibri" panose="020F0502020204030204" pitchFamily="34" charset="0"/>
                  <a:ea typeface="Times New Roman" panose="02020603050405020304" pitchFamily="18" charset="0"/>
                  <a:cs typeface="Mangal" panose="02040503050203030202" pitchFamily="18" charset="0"/>
                </a:rPr>
                <a:t>Eggs</a:t>
              </a:r>
            </a:p>
          </p:txBody>
        </p:sp>
        <p:sp>
          <p:nvSpPr>
            <p:cNvPr id="18" name="Text Box 2"/>
            <p:cNvSpPr txBox="1">
              <a:spLocks noChangeArrowheads="1"/>
            </p:cNvSpPr>
            <p:nvPr/>
          </p:nvSpPr>
          <p:spPr bwMode="auto">
            <a:xfrm>
              <a:off x="1193800" y="355600"/>
              <a:ext cx="397510" cy="171546"/>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2000" kern="100" dirty="0">
                  <a:latin typeface="Calibri" panose="020F0502020204030204" pitchFamily="34" charset="0"/>
                  <a:ea typeface="Times New Roman" panose="02020603050405020304" pitchFamily="18" charset="0"/>
                  <a:cs typeface="Mangal" panose="02040503050203030202" pitchFamily="18" charset="0"/>
                </a:rPr>
                <a:t>e</a:t>
              </a:r>
              <a:endParaRPr lang="en-US" sz="2000" kern="100" dirty="0">
                <a:effectLst/>
                <a:latin typeface="Calibri" panose="020F0502020204030204" pitchFamily="34" charset="0"/>
                <a:ea typeface="Times New Roman" panose="02020603050405020304" pitchFamily="18" charset="0"/>
                <a:cs typeface="Mangal" panose="02040503050203030202" pitchFamily="18" charset="0"/>
              </a:endParaRPr>
            </a:p>
          </p:txBody>
        </p:sp>
      </p:grpSp>
      <p:cxnSp>
        <p:nvCxnSpPr>
          <p:cNvPr id="24" name="Straight Arrow Connector 23"/>
          <p:cNvCxnSpPr/>
          <p:nvPr/>
        </p:nvCxnSpPr>
        <p:spPr>
          <a:xfrm>
            <a:off x="2180158" y="3159173"/>
            <a:ext cx="1300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ontent Placeholder 2"/>
          <p:cNvSpPr txBox="1">
            <a:spLocks/>
          </p:cNvSpPr>
          <p:nvPr/>
        </p:nvSpPr>
        <p:spPr>
          <a:xfrm>
            <a:off x="674081" y="5792646"/>
            <a:ext cx="10528788" cy="1341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smtClean="0"/>
              <a:t>Main Problem: </a:t>
            </a:r>
            <a:r>
              <a:rPr lang="en-US" sz="2500" b="1" dirty="0" smtClean="0"/>
              <a:t>We have to find the minimum attempts required to find the critical floor. </a:t>
            </a:r>
            <a:endParaRPr lang="en-US" sz="2500" b="1" dirty="0"/>
          </a:p>
        </p:txBody>
      </p:sp>
    </p:spTree>
    <p:extLst>
      <p:ext uri="{BB962C8B-B14F-4D97-AF65-F5344CB8AC3E}">
        <p14:creationId xmlns:p14="http://schemas.microsoft.com/office/powerpoint/2010/main" val="324851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1000"/>
                                        <p:tgtEl>
                                          <p:spTgt spid="3">
                                            <p:txEl>
                                              <p:pRg st="0" end="0"/>
                                            </p:txEl>
                                          </p:spTgt>
                                        </p:tgtEl>
                                      </p:cBhvr>
                                    </p:animEffect>
                                    <p:anim calcmode="lin" valueType="num">
                                      <p:cBhvr>
                                        <p:cTn id="2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fade">
                                      <p:cBhvr>
                                        <p:cTn id="33" dur="1000"/>
                                        <p:tgtEl>
                                          <p:spTgt spid="3">
                                            <p:txEl>
                                              <p:pRg st="1" end="1"/>
                                            </p:txEl>
                                          </p:spTgt>
                                        </p:tgtEl>
                                      </p:cBhvr>
                                    </p:animEffect>
                                    <p:anim calcmode="lin" valueType="num">
                                      <p:cBhvr>
                                        <p:cTn id="3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fade">
                                      <p:cBhvr>
                                        <p:cTn id="40" dur="1000"/>
                                        <p:tgtEl>
                                          <p:spTgt spid="3">
                                            <p:txEl>
                                              <p:pRg st="2" end="2"/>
                                            </p:txEl>
                                          </p:spTgt>
                                        </p:tgtEl>
                                      </p:cBhvr>
                                    </p:animEffect>
                                    <p:anim calcmode="lin" valueType="num">
                                      <p:cBhvr>
                                        <p:cTn id="4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1000"/>
                                        <p:tgtEl>
                                          <p:spTgt spid="3">
                                            <p:txEl>
                                              <p:pRg st="3" end="3"/>
                                            </p:txEl>
                                          </p:spTgt>
                                        </p:tgtEl>
                                      </p:cBhvr>
                                    </p:animEffect>
                                    <p:anim calcmode="lin" valueType="num">
                                      <p:cBhvr>
                                        <p:cTn id="4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cBhvr additive="base">
                                        <p:cTn id="58" dur="500" fill="hold"/>
                                        <p:tgtEl>
                                          <p:spTgt spid="27"/>
                                        </p:tgtEl>
                                        <p:attrNameLst>
                                          <p:attrName>ppt_x</p:attrName>
                                        </p:attrNameLst>
                                      </p:cBhvr>
                                      <p:tavLst>
                                        <p:tav tm="0">
                                          <p:val>
                                            <p:strVal val="#ppt_x"/>
                                          </p:val>
                                        </p:tav>
                                        <p:tav tm="100000">
                                          <p:val>
                                            <p:strVal val="#ppt_x"/>
                                          </p:val>
                                        </p:tav>
                                      </p:tavLst>
                                    </p:anim>
                                    <p:anim calcmode="lin" valueType="num">
                                      <p:cBhvr additive="base">
                                        <p:cTn id="5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159828" y="5381897"/>
            <a:ext cx="1479367" cy="496389"/>
            <a:chOff x="5159829" y="5381897"/>
            <a:chExt cx="1456508" cy="496389"/>
          </a:xfrm>
        </p:grpSpPr>
        <p:sp>
          <p:nvSpPr>
            <p:cNvPr id="4" name="TextBox 3"/>
            <p:cNvSpPr txBox="1"/>
            <p:nvPr/>
          </p:nvSpPr>
          <p:spPr>
            <a:xfrm>
              <a:off x="5244737" y="5391564"/>
              <a:ext cx="1371600" cy="477054"/>
            </a:xfrm>
            <a:prstGeom prst="rect">
              <a:avLst/>
            </a:prstGeom>
            <a:noFill/>
          </p:spPr>
          <p:txBody>
            <a:bodyPr wrap="square" rtlCol="0">
              <a:spAutoFit/>
            </a:bodyPr>
            <a:lstStyle/>
            <a:p>
              <a:r>
                <a:rPr lang="en-US" sz="2500" dirty="0" smtClean="0"/>
                <a:t>e/f</a:t>
              </a:r>
              <a:endParaRPr lang="en-US" sz="2500" dirty="0"/>
            </a:p>
          </p:txBody>
        </p:sp>
        <p:sp>
          <p:nvSpPr>
            <p:cNvPr id="5" name="Oval 4"/>
            <p:cNvSpPr/>
            <p:nvPr/>
          </p:nvSpPr>
          <p:spPr>
            <a:xfrm>
              <a:off x="5159829" y="5381897"/>
              <a:ext cx="770708" cy="49638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p:cNvCxnSpPr>
            <a:endCxn id="5" idx="2"/>
          </p:cNvCxnSpPr>
          <p:nvPr/>
        </p:nvCxnSpPr>
        <p:spPr>
          <a:xfrm>
            <a:off x="3879669" y="4728754"/>
            <a:ext cx="1280159" cy="901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474029" y="4153988"/>
            <a:ext cx="960120" cy="12279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99464" y="3813375"/>
            <a:ext cx="238398" cy="1620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5858693" y="3930451"/>
            <a:ext cx="757644" cy="1597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016829" y="5018093"/>
            <a:ext cx="836022" cy="477054"/>
          </a:xfrm>
          <a:prstGeom prst="rect">
            <a:avLst/>
          </a:prstGeom>
          <a:noFill/>
        </p:spPr>
        <p:txBody>
          <a:bodyPr wrap="square" rtlCol="0">
            <a:spAutoFit/>
          </a:bodyPr>
          <a:lstStyle/>
          <a:p>
            <a:r>
              <a:rPr lang="en-US" sz="2500" dirty="0" smtClean="0"/>
              <a:t>1</a:t>
            </a:r>
            <a:endParaRPr lang="en-US" sz="2500" dirty="0"/>
          </a:p>
        </p:txBody>
      </p:sp>
      <p:sp>
        <p:nvSpPr>
          <p:cNvPr id="20" name="TextBox 19"/>
          <p:cNvSpPr txBox="1"/>
          <p:nvPr/>
        </p:nvSpPr>
        <p:spPr>
          <a:xfrm>
            <a:off x="4506688" y="4524582"/>
            <a:ext cx="836022" cy="477054"/>
          </a:xfrm>
          <a:prstGeom prst="rect">
            <a:avLst/>
          </a:prstGeom>
          <a:noFill/>
        </p:spPr>
        <p:txBody>
          <a:bodyPr wrap="square" rtlCol="0">
            <a:spAutoFit/>
          </a:bodyPr>
          <a:lstStyle/>
          <a:p>
            <a:r>
              <a:rPr lang="en-US" sz="2500" dirty="0"/>
              <a:t>2</a:t>
            </a:r>
          </a:p>
        </p:txBody>
      </p:sp>
      <p:sp>
        <p:nvSpPr>
          <p:cNvPr id="21" name="TextBox 20"/>
          <p:cNvSpPr txBox="1"/>
          <p:nvPr/>
        </p:nvSpPr>
        <p:spPr>
          <a:xfrm>
            <a:off x="5212082" y="4100758"/>
            <a:ext cx="836022" cy="477054"/>
          </a:xfrm>
          <a:prstGeom prst="rect">
            <a:avLst/>
          </a:prstGeom>
          <a:noFill/>
        </p:spPr>
        <p:txBody>
          <a:bodyPr wrap="square" rtlCol="0">
            <a:spAutoFit/>
          </a:bodyPr>
          <a:lstStyle/>
          <a:p>
            <a:r>
              <a:rPr lang="en-US" sz="2500" dirty="0"/>
              <a:t>3</a:t>
            </a:r>
          </a:p>
        </p:txBody>
      </p:sp>
      <p:sp>
        <p:nvSpPr>
          <p:cNvPr id="22" name="TextBox 21"/>
          <p:cNvSpPr txBox="1"/>
          <p:nvPr/>
        </p:nvSpPr>
        <p:spPr>
          <a:xfrm>
            <a:off x="6025244" y="4271553"/>
            <a:ext cx="836022" cy="477054"/>
          </a:xfrm>
          <a:prstGeom prst="rect">
            <a:avLst/>
          </a:prstGeom>
          <a:noFill/>
        </p:spPr>
        <p:txBody>
          <a:bodyPr wrap="square" rtlCol="0">
            <a:spAutoFit/>
          </a:bodyPr>
          <a:lstStyle/>
          <a:p>
            <a:r>
              <a:rPr lang="en-US" sz="2500" dirty="0"/>
              <a:t>k</a:t>
            </a:r>
          </a:p>
        </p:txBody>
      </p:sp>
      <p:cxnSp>
        <p:nvCxnSpPr>
          <p:cNvPr id="23" name="Straight Connector 22"/>
          <p:cNvCxnSpPr/>
          <p:nvPr/>
        </p:nvCxnSpPr>
        <p:spPr>
          <a:xfrm flipH="1">
            <a:off x="5956667" y="4271553"/>
            <a:ext cx="1750419" cy="13418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60820" y="4534248"/>
            <a:ext cx="836022" cy="477054"/>
          </a:xfrm>
          <a:prstGeom prst="rect">
            <a:avLst/>
          </a:prstGeom>
          <a:noFill/>
        </p:spPr>
        <p:txBody>
          <a:bodyPr wrap="square" rtlCol="0">
            <a:spAutoFit/>
          </a:bodyPr>
          <a:lstStyle/>
          <a:p>
            <a:r>
              <a:rPr lang="en-US" sz="2500" dirty="0"/>
              <a:t>f</a:t>
            </a:r>
          </a:p>
        </p:txBody>
      </p:sp>
      <p:grpSp>
        <p:nvGrpSpPr>
          <p:cNvPr id="28" name="Group 27"/>
          <p:cNvGrpSpPr/>
          <p:nvPr/>
        </p:nvGrpSpPr>
        <p:grpSpPr>
          <a:xfrm>
            <a:off x="5868488" y="2376490"/>
            <a:ext cx="1404256" cy="496389"/>
            <a:chOff x="5159829" y="5381897"/>
            <a:chExt cx="1404256" cy="496389"/>
          </a:xfrm>
        </p:grpSpPr>
        <p:sp>
          <p:nvSpPr>
            <p:cNvPr id="29" name="TextBox 28"/>
            <p:cNvSpPr txBox="1"/>
            <p:nvPr/>
          </p:nvSpPr>
          <p:spPr>
            <a:xfrm>
              <a:off x="5192485" y="5443816"/>
              <a:ext cx="1371600" cy="400110"/>
            </a:xfrm>
            <a:prstGeom prst="rect">
              <a:avLst/>
            </a:prstGeom>
            <a:noFill/>
          </p:spPr>
          <p:txBody>
            <a:bodyPr wrap="square" rtlCol="0">
              <a:spAutoFit/>
            </a:bodyPr>
            <a:lstStyle/>
            <a:p>
              <a:r>
                <a:rPr lang="en-US" sz="2000" dirty="0" smtClean="0"/>
                <a:t>e/f-k</a:t>
              </a:r>
              <a:endParaRPr lang="en-US" sz="2000" dirty="0"/>
            </a:p>
          </p:txBody>
        </p:sp>
        <p:sp>
          <p:nvSpPr>
            <p:cNvPr id="30" name="Oval 29"/>
            <p:cNvSpPr/>
            <p:nvPr/>
          </p:nvSpPr>
          <p:spPr>
            <a:xfrm>
              <a:off x="5159829" y="5381897"/>
              <a:ext cx="770708" cy="49638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2834640" y="4100758"/>
            <a:ext cx="1071155" cy="647849"/>
            <a:chOff x="2834640" y="4100758"/>
            <a:chExt cx="1071155" cy="647849"/>
          </a:xfrm>
        </p:grpSpPr>
        <p:cxnSp>
          <p:nvCxnSpPr>
            <p:cNvPr id="32" name="Straight Connector 31"/>
            <p:cNvCxnSpPr/>
            <p:nvPr/>
          </p:nvCxnSpPr>
          <p:spPr>
            <a:xfrm flipH="1" flipV="1">
              <a:off x="2834640" y="4623760"/>
              <a:ext cx="1045029" cy="1248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3296739" y="4100758"/>
              <a:ext cx="609056" cy="6279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rot="890437">
            <a:off x="2742324" y="2765033"/>
            <a:ext cx="1935204" cy="1171915"/>
            <a:chOff x="2834640" y="4100758"/>
            <a:chExt cx="1071155" cy="647849"/>
          </a:xfrm>
        </p:grpSpPr>
        <p:cxnSp>
          <p:nvCxnSpPr>
            <p:cNvPr id="37" name="Straight Connector 36"/>
            <p:cNvCxnSpPr/>
            <p:nvPr/>
          </p:nvCxnSpPr>
          <p:spPr>
            <a:xfrm flipH="1" flipV="1">
              <a:off x="2834640" y="4623760"/>
              <a:ext cx="1045029" cy="1248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3296739" y="4100758"/>
              <a:ext cx="609056" cy="6279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rot="2089210">
            <a:off x="4709160" y="2916242"/>
            <a:ext cx="1071155" cy="647849"/>
            <a:chOff x="2834640" y="4100758"/>
            <a:chExt cx="1071155" cy="647849"/>
          </a:xfrm>
        </p:grpSpPr>
        <p:cxnSp>
          <p:nvCxnSpPr>
            <p:cNvPr id="40" name="Straight Connector 39"/>
            <p:cNvCxnSpPr/>
            <p:nvPr/>
          </p:nvCxnSpPr>
          <p:spPr>
            <a:xfrm flipH="1" flipV="1">
              <a:off x="2834640" y="4623760"/>
              <a:ext cx="1045029" cy="1248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3296739" y="4100758"/>
              <a:ext cx="609056" cy="6279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rot="3866898">
            <a:off x="6138648" y="3003237"/>
            <a:ext cx="1071155" cy="647849"/>
            <a:chOff x="2834640" y="4100758"/>
            <a:chExt cx="1071155" cy="647849"/>
          </a:xfrm>
        </p:grpSpPr>
        <p:cxnSp>
          <p:nvCxnSpPr>
            <p:cNvPr id="43" name="Straight Connector 42"/>
            <p:cNvCxnSpPr/>
            <p:nvPr/>
          </p:nvCxnSpPr>
          <p:spPr>
            <a:xfrm flipH="1" flipV="1">
              <a:off x="2834640" y="4623760"/>
              <a:ext cx="1045029" cy="1248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3296739" y="4100758"/>
              <a:ext cx="609056" cy="6279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5621786">
            <a:off x="7486005" y="3439863"/>
            <a:ext cx="1071155" cy="647849"/>
            <a:chOff x="2834640" y="4100758"/>
            <a:chExt cx="1071155" cy="647849"/>
          </a:xfrm>
        </p:grpSpPr>
        <p:cxnSp>
          <p:nvCxnSpPr>
            <p:cNvPr id="46" name="Straight Connector 45"/>
            <p:cNvCxnSpPr/>
            <p:nvPr/>
          </p:nvCxnSpPr>
          <p:spPr>
            <a:xfrm flipH="1" flipV="1">
              <a:off x="2834640" y="4623760"/>
              <a:ext cx="1045029" cy="1248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3296739" y="4100758"/>
              <a:ext cx="609056" cy="6279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4797501" y="3304593"/>
            <a:ext cx="805220" cy="269788"/>
            <a:chOff x="4797501" y="3304593"/>
            <a:chExt cx="805220" cy="269788"/>
          </a:xfrm>
        </p:grpSpPr>
        <p:sp>
          <p:nvSpPr>
            <p:cNvPr id="49" name="Half Frame 48"/>
            <p:cNvSpPr/>
            <p:nvPr/>
          </p:nvSpPr>
          <p:spPr>
            <a:xfrm rot="11980372">
              <a:off x="4797501" y="3381181"/>
              <a:ext cx="135884" cy="193200"/>
            </a:xfrm>
            <a:prstGeom prst="half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6" name="Group 55"/>
            <p:cNvGrpSpPr/>
            <p:nvPr/>
          </p:nvGrpSpPr>
          <p:grpSpPr>
            <a:xfrm>
              <a:off x="5445966" y="3304593"/>
              <a:ext cx="156755" cy="130628"/>
              <a:chOff x="8856617" y="1426054"/>
              <a:chExt cx="457200" cy="765302"/>
            </a:xfrm>
          </p:grpSpPr>
          <p:cxnSp>
            <p:nvCxnSpPr>
              <p:cNvPr id="57" name="Straight Connector 56"/>
              <p:cNvCxnSpPr/>
              <p:nvPr/>
            </p:nvCxnSpPr>
            <p:spPr>
              <a:xfrm>
                <a:off x="9102128" y="1426054"/>
                <a:ext cx="0" cy="7653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856617" y="1541417"/>
                <a:ext cx="457200" cy="5094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13" name="Group 112"/>
          <p:cNvGrpSpPr/>
          <p:nvPr/>
        </p:nvGrpSpPr>
        <p:grpSpPr>
          <a:xfrm>
            <a:off x="7486302" y="3536678"/>
            <a:ext cx="786896" cy="491078"/>
            <a:chOff x="7486302" y="3536678"/>
            <a:chExt cx="786896" cy="491078"/>
          </a:xfrm>
        </p:grpSpPr>
        <p:sp>
          <p:nvSpPr>
            <p:cNvPr id="50" name="Half Frame 49"/>
            <p:cNvSpPr/>
            <p:nvPr/>
          </p:nvSpPr>
          <p:spPr>
            <a:xfrm rot="11980372">
              <a:off x="7486302" y="3536678"/>
              <a:ext cx="135884" cy="193200"/>
            </a:xfrm>
            <a:prstGeom prst="half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2" name="Group 61"/>
            <p:cNvGrpSpPr/>
            <p:nvPr/>
          </p:nvGrpSpPr>
          <p:grpSpPr>
            <a:xfrm>
              <a:off x="8116443" y="3897128"/>
              <a:ext cx="156755" cy="130628"/>
              <a:chOff x="8856617" y="1426054"/>
              <a:chExt cx="457200" cy="765302"/>
            </a:xfrm>
          </p:grpSpPr>
          <p:cxnSp>
            <p:nvCxnSpPr>
              <p:cNvPr id="63" name="Straight Connector 62"/>
              <p:cNvCxnSpPr/>
              <p:nvPr/>
            </p:nvCxnSpPr>
            <p:spPr>
              <a:xfrm>
                <a:off x="9102128" y="1426054"/>
                <a:ext cx="0" cy="7653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8856617" y="1541417"/>
                <a:ext cx="457200" cy="5094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12" name="Group 111"/>
          <p:cNvGrpSpPr/>
          <p:nvPr/>
        </p:nvGrpSpPr>
        <p:grpSpPr>
          <a:xfrm>
            <a:off x="6203761" y="3366616"/>
            <a:ext cx="806200" cy="193200"/>
            <a:chOff x="6203761" y="3366616"/>
            <a:chExt cx="806200" cy="193200"/>
          </a:xfrm>
        </p:grpSpPr>
        <p:grpSp>
          <p:nvGrpSpPr>
            <p:cNvPr id="59" name="Group 58"/>
            <p:cNvGrpSpPr/>
            <p:nvPr/>
          </p:nvGrpSpPr>
          <p:grpSpPr>
            <a:xfrm>
              <a:off x="6853206" y="3371440"/>
              <a:ext cx="156755" cy="130628"/>
              <a:chOff x="8856617" y="1426054"/>
              <a:chExt cx="457200" cy="765302"/>
            </a:xfrm>
          </p:grpSpPr>
          <p:cxnSp>
            <p:nvCxnSpPr>
              <p:cNvPr id="60" name="Straight Connector 59"/>
              <p:cNvCxnSpPr/>
              <p:nvPr/>
            </p:nvCxnSpPr>
            <p:spPr>
              <a:xfrm>
                <a:off x="9102128" y="1426054"/>
                <a:ext cx="0" cy="7653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856617" y="1541417"/>
                <a:ext cx="457200" cy="5094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Half Frame 64"/>
            <p:cNvSpPr/>
            <p:nvPr/>
          </p:nvSpPr>
          <p:spPr>
            <a:xfrm rot="11980372">
              <a:off x="6203761" y="3366616"/>
              <a:ext cx="135884" cy="193200"/>
            </a:xfrm>
            <a:prstGeom prst="half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0" name="Group 109"/>
          <p:cNvGrpSpPr/>
          <p:nvPr/>
        </p:nvGrpSpPr>
        <p:grpSpPr>
          <a:xfrm>
            <a:off x="3744216" y="3616485"/>
            <a:ext cx="633976" cy="556392"/>
            <a:chOff x="3744216" y="3616485"/>
            <a:chExt cx="633976" cy="556392"/>
          </a:xfrm>
        </p:grpSpPr>
        <p:grpSp>
          <p:nvGrpSpPr>
            <p:cNvPr id="55" name="Group 54"/>
            <p:cNvGrpSpPr/>
            <p:nvPr/>
          </p:nvGrpSpPr>
          <p:grpSpPr>
            <a:xfrm>
              <a:off x="4221437" y="3616485"/>
              <a:ext cx="156755" cy="130628"/>
              <a:chOff x="8856617" y="1426054"/>
              <a:chExt cx="457200" cy="765302"/>
            </a:xfrm>
          </p:grpSpPr>
          <p:cxnSp>
            <p:nvCxnSpPr>
              <p:cNvPr id="52" name="Straight Connector 51"/>
              <p:cNvCxnSpPr/>
              <p:nvPr/>
            </p:nvCxnSpPr>
            <p:spPr>
              <a:xfrm>
                <a:off x="9102128" y="1426054"/>
                <a:ext cx="0" cy="7653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856617" y="1541417"/>
                <a:ext cx="457200" cy="5094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6" name="Half Frame 65"/>
            <p:cNvSpPr/>
            <p:nvPr/>
          </p:nvSpPr>
          <p:spPr>
            <a:xfrm rot="11980372">
              <a:off x="3744216" y="3979677"/>
              <a:ext cx="135884" cy="193200"/>
            </a:xfrm>
            <a:prstGeom prst="half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7" name="Group 66"/>
          <p:cNvGrpSpPr/>
          <p:nvPr/>
        </p:nvGrpSpPr>
        <p:grpSpPr>
          <a:xfrm>
            <a:off x="6708529" y="2530919"/>
            <a:ext cx="1371600" cy="496389"/>
            <a:chOff x="5074918" y="5381897"/>
            <a:chExt cx="1371600" cy="496389"/>
          </a:xfrm>
        </p:grpSpPr>
        <p:sp>
          <p:nvSpPr>
            <p:cNvPr id="68" name="TextBox 67"/>
            <p:cNvSpPr txBox="1"/>
            <p:nvPr/>
          </p:nvSpPr>
          <p:spPr>
            <a:xfrm>
              <a:off x="5074918" y="5430753"/>
              <a:ext cx="1371600" cy="400110"/>
            </a:xfrm>
            <a:prstGeom prst="rect">
              <a:avLst/>
            </a:prstGeom>
            <a:noFill/>
          </p:spPr>
          <p:txBody>
            <a:bodyPr wrap="square" rtlCol="0">
              <a:spAutoFit/>
            </a:bodyPr>
            <a:lstStyle/>
            <a:p>
              <a:r>
                <a:rPr lang="en-US" sz="2000" dirty="0" smtClean="0"/>
                <a:t>e-1/k-1</a:t>
              </a:r>
              <a:endParaRPr lang="en-US" sz="2000" dirty="0"/>
            </a:p>
          </p:txBody>
        </p:sp>
        <p:sp>
          <p:nvSpPr>
            <p:cNvPr id="69" name="Oval 68"/>
            <p:cNvSpPr/>
            <p:nvPr/>
          </p:nvSpPr>
          <p:spPr>
            <a:xfrm>
              <a:off x="5159829" y="5381897"/>
              <a:ext cx="770708" cy="49638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7583695" y="2732418"/>
            <a:ext cx="1430382" cy="496389"/>
            <a:chOff x="5159829" y="5381897"/>
            <a:chExt cx="1430382" cy="496389"/>
          </a:xfrm>
        </p:grpSpPr>
        <p:sp>
          <p:nvSpPr>
            <p:cNvPr id="71" name="TextBox 70"/>
            <p:cNvSpPr txBox="1"/>
            <p:nvPr/>
          </p:nvSpPr>
          <p:spPr>
            <a:xfrm>
              <a:off x="5218611" y="5430753"/>
              <a:ext cx="1371600" cy="400110"/>
            </a:xfrm>
            <a:prstGeom prst="rect">
              <a:avLst/>
            </a:prstGeom>
            <a:noFill/>
          </p:spPr>
          <p:txBody>
            <a:bodyPr wrap="square" rtlCol="0">
              <a:spAutoFit/>
            </a:bodyPr>
            <a:lstStyle/>
            <a:p>
              <a:r>
                <a:rPr lang="en-US" sz="2000" dirty="0" smtClean="0"/>
                <a:t>e/0</a:t>
              </a:r>
              <a:endParaRPr lang="en-US" sz="2000" dirty="0"/>
            </a:p>
          </p:txBody>
        </p:sp>
        <p:sp>
          <p:nvSpPr>
            <p:cNvPr id="72" name="Oval 71"/>
            <p:cNvSpPr/>
            <p:nvPr/>
          </p:nvSpPr>
          <p:spPr>
            <a:xfrm>
              <a:off x="5159829" y="5381897"/>
              <a:ext cx="770708" cy="49638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8194821" y="3209386"/>
            <a:ext cx="1371600" cy="496389"/>
            <a:chOff x="5074918" y="5381897"/>
            <a:chExt cx="1371600" cy="496389"/>
          </a:xfrm>
        </p:grpSpPr>
        <p:sp>
          <p:nvSpPr>
            <p:cNvPr id="74" name="TextBox 73"/>
            <p:cNvSpPr txBox="1"/>
            <p:nvPr/>
          </p:nvSpPr>
          <p:spPr>
            <a:xfrm>
              <a:off x="5074918" y="5430753"/>
              <a:ext cx="1371600" cy="400110"/>
            </a:xfrm>
            <a:prstGeom prst="rect">
              <a:avLst/>
            </a:prstGeom>
            <a:noFill/>
          </p:spPr>
          <p:txBody>
            <a:bodyPr wrap="square" rtlCol="0">
              <a:spAutoFit/>
            </a:bodyPr>
            <a:lstStyle/>
            <a:p>
              <a:r>
                <a:rPr lang="en-US" sz="2000" dirty="0" smtClean="0"/>
                <a:t>e-1/f-1</a:t>
              </a:r>
              <a:endParaRPr lang="en-US" sz="2000" dirty="0"/>
            </a:p>
          </p:txBody>
        </p:sp>
        <p:sp>
          <p:nvSpPr>
            <p:cNvPr id="75" name="Oval 74"/>
            <p:cNvSpPr/>
            <p:nvPr/>
          </p:nvSpPr>
          <p:spPr>
            <a:xfrm>
              <a:off x="5159829" y="5381897"/>
              <a:ext cx="770708" cy="49638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2115792" y="4205606"/>
            <a:ext cx="1404256" cy="496389"/>
            <a:chOff x="5159829" y="5381897"/>
            <a:chExt cx="1404256" cy="496389"/>
          </a:xfrm>
        </p:grpSpPr>
        <p:sp>
          <p:nvSpPr>
            <p:cNvPr id="77" name="TextBox 76"/>
            <p:cNvSpPr txBox="1"/>
            <p:nvPr/>
          </p:nvSpPr>
          <p:spPr>
            <a:xfrm>
              <a:off x="5192485" y="5443816"/>
              <a:ext cx="1371600" cy="400110"/>
            </a:xfrm>
            <a:prstGeom prst="rect">
              <a:avLst/>
            </a:prstGeom>
            <a:noFill/>
          </p:spPr>
          <p:txBody>
            <a:bodyPr wrap="square" rtlCol="0">
              <a:spAutoFit/>
            </a:bodyPr>
            <a:lstStyle/>
            <a:p>
              <a:r>
                <a:rPr lang="en-US" sz="2000" dirty="0" smtClean="0"/>
                <a:t>e/f-1</a:t>
              </a:r>
              <a:endParaRPr lang="en-US" sz="2000" dirty="0"/>
            </a:p>
          </p:txBody>
        </p:sp>
        <p:sp>
          <p:nvSpPr>
            <p:cNvPr id="78" name="Oval 77"/>
            <p:cNvSpPr/>
            <p:nvPr/>
          </p:nvSpPr>
          <p:spPr>
            <a:xfrm>
              <a:off x="5159829" y="5381897"/>
              <a:ext cx="770708" cy="49638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2500268" y="3696658"/>
            <a:ext cx="1371600" cy="496389"/>
            <a:chOff x="5127170" y="5381897"/>
            <a:chExt cx="1371600" cy="496389"/>
          </a:xfrm>
        </p:grpSpPr>
        <p:sp>
          <p:nvSpPr>
            <p:cNvPr id="80" name="TextBox 79"/>
            <p:cNvSpPr txBox="1"/>
            <p:nvPr/>
          </p:nvSpPr>
          <p:spPr>
            <a:xfrm>
              <a:off x="5127170" y="5443816"/>
              <a:ext cx="1371600" cy="369332"/>
            </a:xfrm>
            <a:prstGeom prst="rect">
              <a:avLst/>
            </a:prstGeom>
            <a:noFill/>
          </p:spPr>
          <p:txBody>
            <a:bodyPr wrap="square" rtlCol="0">
              <a:spAutoFit/>
            </a:bodyPr>
            <a:lstStyle/>
            <a:p>
              <a:r>
                <a:rPr lang="en-US" dirty="0" smtClean="0"/>
                <a:t>e-1/0</a:t>
              </a:r>
              <a:endParaRPr lang="en-US" dirty="0"/>
            </a:p>
          </p:txBody>
        </p:sp>
        <p:sp>
          <p:nvSpPr>
            <p:cNvPr id="81" name="Oval 80"/>
            <p:cNvSpPr/>
            <p:nvPr/>
          </p:nvSpPr>
          <p:spPr>
            <a:xfrm>
              <a:off x="5159829" y="5381897"/>
              <a:ext cx="770708" cy="49638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3130775" y="4296859"/>
            <a:ext cx="385081" cy="572516"/>
            <a:chOff x="3130775" y="4296859"/>
            <a:chExt cx="385081" cy="572516"/>
          </a:xfrm>
        </p:grpSpPr>
        <p:sp>
          <p:nvSpPr>
            <p:cNvPr id="48" name="Half Frame 47"/>
            <p:cNvSpPr/>
            <p:nvPr/>
          </p:nvSpPr>
          <p:spPr>
            <a:xfrm rot="11980372">
              <a:off x="3130775" y="4676175"/>
              <a:ext cx="135884" cy="193200"/>
            </a:xfrm>
            <a:prstGeom prst="half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2" name="Group 81"/>
            <p:cNvGrpSpPr/>
            <p:nvPr/>
          </p:nvGrpSpPr>
          <p:grpSpPr>
            <a:xfrm>
              <a:off x="3359101" y="4296859"/>
              <a:ext cx="156755" cy="130628"/>
              <a:chOff x="8856617" y="1426054"/>
              <a:chExt cx="457200" cy="765302"/>
            </a:xfrm>
          </p:grpSpPr>
          <p:cxnSp>
            <p:nvCxnSpPr>
              <p:cNvPr id="83" name="Straight Connector 82"/>
              <p:cNvCxnSpPr/>
              <p:nvPr/>
            </p:nvCxnSpPr>
            <p:spPr>
              <a:xfrm>
                <a:off x="9102128" y="1426054"/>
                <a:ext cx="0" cy="7653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8856617" y="1541417"/>
                <a:ext cx="457200" cy="5094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5" name="Group 84"/>
          <p:cNvGrpSpPr/>
          <p:nvPr/>
        </p:nvGrpSpPr>
        <p:grpSpPr>
          <a:xfrm>
            <a:off x="2020043" y="2961191"/>
            <a:ext cx="1371600" cy="496389"/>
            <a:chOff x="5127170" y="5381897"/>
            <a:chExt cx="1371600" cy="496389"/>
          </a:xfrm>
        </p:grpSpPr>
        <p:sp>
          <p:nvSpPr>
            <p:cNvPr id="86" name="TextBox 85"/>
            <p:cNvSpPr txBox="1"/>
            <p:nvPr/>
          </p:nvSpPr>
          <p:spPr>
            <a:xfrm>
              <a:off x="5127170" y="5443816"/>
              <a:ext cx="1371600" cy="369332"/>
            </a:xfrm>
            <a:prstGeom prst="rect">
              <a:avLst/>
            </a:prstGeom>
            <a:noFill/>
          </p:spPr>
          <p:txBody>
            <a:bodyPr wrap="square" rtlCol="0">
              <a:spAutoFit/>
            </a:bodyPr>
            <a:lstStyle/>
            <a:p>
              <a:r>
                <a:rPr lang="en-US" dirty="0" smtClean="0"/>
                <a:t>e/f-2</a:t>
              </a:r>
              <a:endParaRPr lang="en-US" dirty="0"/>
            </a:p>
          </p:txBody>
        </p:sp>
        <p:sp>
          <p:nvSpPr>
            <p:cNvPr id="87" name="Oval 86"/>
            <p:cNvSpPr/>
            <p:nvPr/>
          </p:nvSpPr>
          <p:spPr>
            <a:xfrm>
              <a:off x="5159829" y="5381897"/>
              <a:ext cx="770708" cy="49638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3063240" y="2244343"/>
            <a:ext cx="1371600" cy="496389"/>
            <a:chOff x="5127170" y="5381897"/>
            <a:chExt cx="1371600" cy="496389"/>
          </a:xfrm>
        </p:grpSpPr>
        <p:sp>
          <p:nvSpPr>
            <p:cNvPr id="89" name="TextBox 88"/>
            <p:cNvSpPr txBox="1"/>
            <p:nvPr/>
          </p:nvSpPr>
          <p:spPr>
            <a:xfrm>
              <a:off x="5127170" y="5443816"/>
              <a:ext cx="1371600" cy="369332"/>
            </a:xfrm>
            <a:prstGeom prst="rect">
              <a:avLst/>
            </a:prstGeom>
            <a:noFill/>
          </p:spPr>
          <p:txBody>
            <a:bodyPr wrap="square" rtlCol="0">
              <a:spAutoFit/>
            </a:bodyPr>
            <a:lstStyle/>
            <a:p>
              <a:r>
                <a:rPr lang="en-US" dirty="0" smtClean="0"/>
                <a:t>e-1/1</a:t>
              </a:r>
              <a:endParaRPr lang="en-US" dirty="0"/>
            </a:p>
          </p:txBody>
        </p:sp>
        <p:sp>
          <p:nvSpPr>
            <p:cNvPr id="90" name="Oval 89"/>
            <p:cNvSpPr/>
            <p:nvPr/>
          </p:nvSpPr>
          <p:spPr>
            <a:xfrm>
              <a:off x="5159829" y="5381897"/>
              <a:ext cx="770708" cy="49638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4131880" y="2570840"/>
            <a:ext cx="1371600" cy="496389"/>
            <a:chOff x="5127170" y="5381897"/>
            <a:chExt cx="1371600" cy="496389"/>
          </a:xfrm>
        </p:grpSpPr>
        <p:sp>
          <p:nvSpPr>
            <p:cNvPr id="92" name="TextBox 91"/>
            <p:cNvSpPr txBox="1"/>
            <p:nvPr/>
          </p:nvSpPr>
          <p:spPr>
            <a:xfrm>
              <a:off x="5127170" y="5443816"/>
              <a:ext cx="1371600" cy="369332"/>
            </a:xfrm>
            <a:prstGeom prst="rect">
              <a:avLst/>
            </a:prstGeom>
            <a:noFill/>
          </p:spPr>
          <p:txBody>
            <a:bodyPr wrap="square" rtlCol="0">
              <a:spAutoFit/>
            </a:bodyPr>
            <a:lstStyle/>
            <a:p>
              <a:r>
                <a:rPr lang="en-US" dirty="0" smtClean="0"/>
                <a:t>e/f-3</a:t>
              </a:r>
              <a:endParaRPr lang="en-US" dirty="0"/>
            </a:p>
          </p:txBody>
        </p:sp>
        <p:sp>
          <p:nvSpPr>
            <p:cNvPr id="93" name="Oval 92"/>
            <p:cNvSpPr/>
            <p:nvPr/>
          </p:nvSpPr>
          <p:spPr>
            <a:xfrm>
              <a:off x="5159829" y="5381897"/>
              <a:ext cx="770708" cy="49638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4971028" y="2387786"/>
            <a:ext cx="1371600" cy="496389"/>
            <a:chOff x="5127170" y="5381897"/>
            <a:chExt cx="1371600" cy="496389"/>
          </a:xfrm>
        </p:grpSpPr>
        <p:sp>
          <p:nvSpPr>
            <p:cNvPr id="95" name="TextBox 94"/>
            <p:cNvSpPr txBox="1"/>
            <p:nvPr/>
          </p:nvSpPr>
          <p:spPr>
            <a:xfrm>
              <a:off x="5127170" y="5443816"/>
              <a:ext cx="1371600" cy="369332"/>
            </a:xfrm>
            <a:prstGeom prst="rect">
              <a:avLst/>
            </a:prstGeom>
            <a:noFill/>
          </p:spPr>
          <p:txBody>
            <a:bodyPr wrap="square" rtlCol="0">
              <a:spAutoFit/>
            </a:bodyPr>
            <a:lstStyle/>
            <a:p>
              <a:r>
                <a:rPr lang="en-US" dirty="0" smtClean="0"/>
                <a:t>e-1/2</a:t>
              </a:r>
              <a:endParaRPr lang="en-US" dirty="0"/>
            </a:p>
          </p:txBody>
        </p:sp>
        <p:sp>
          <p:nvSpPr>
            <p:cNvPr id="96" name="Oval 95"/>
            <p:cNvSpPr/>
            <p:nvPr/>
          </p:nvSpPr>
          <p:spPr>
            <a:xfrm>
              <a:off x="5159829" y="5381897"/>
              <a:ext cx="770708" cy="49638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1184693" y="1616398"/>
            <a:ext cx="7946984" cy="2561469"/>
            <a:chOff x="1184693" y="1616398"/>
            <a:chExt cx="7946984" cy="2561469"/>
          </a:xfrm>
        </p:grpSpPr>
        <p:sp>
          <p:nvSpPr>
            <p:cNvPr id="102" name="TextBox 101"/>
            <p:cNvSpPr txBox="1"/>
            <p:nvPr/>
          </p:nvSpPr>
          <p:spPr>
            <a:xfrm>
              <a:off x="1184693" y="3808535"/>
              <a:ext cx="953589" cy="369332"/>
            </a:xfrm>
            <a:prstGeom prst="rect">
              <a:avLst/>
            </a:prstGeom>
            <a:noFill/>
          </p:spPr>
          <p:txBody>
            <a:bodyPr wrap="square" rtlCol="0">
              <a:spAutoFit/>
            </a:bodyPr>
            <a:lstStyle/>
            <a:p>
              <a:r>
                <a:rPr lang="en-US" dirty="0" smtClean="0"/>
                <a:t>MAX1</a:t>
              </a:r>
              <a:endParaRPr lang="en-US" dirty="0"/>
            </a:p>
          </p:txBody>
        </p:sp>
        <p:sp>
          <p:nvSpPr>
            <p:cNvPr id="103" name="TextBox 102"/>
            <p:cNvSpPr txBox="1"/>
            <p:nvPr/>
          </p:nvSpPr>
          <p:spPr>
            <a:xfrm>
              <a:off x="2015039" y="2008485"/>
              <a:ext cx="953589" cy="369332"/>
            </a:xfrm>
            <a:prstGeom prst="rect">
              <a:avLst/>
            </a:prstGeom>
            <a:noFill/>
          </p:spPr>
          <p:txBody>
            <a:bodyPr wrap="square" rtlCol="0">
              <a:spAutoFit/>
            </a:bodyPr>
            <a:lstStyle/>
            <a:p>
              <a:r>
                <a:rPr lang="en-US" dirty="0" smtClean="0"/>
                <a:t>MAX2</a:t>
              </a:r>
              <a:endParaRPr lang="en-US" dirty="0"/>
            </a:p>
          </p:txBody>
        </p:sp>
        <p:sp>
          <p:nvSpPr>
            <p:cNvPr id="104" name="TextBox 103"/>
            <p:cNvSpPr txBox="1"/>
            <p:nvPr/>
          </p:nvSpPr>
          <p:spPr>
            <a:xfrm>
              <a:off x="4313256" y="1851166"/>
              <a:ext cx="953589" cy="369332"/>
            </a:xfrm>
            <a:prstGeom prst="rect">
              <a:avLst/>
            </a:prstGeom>
            <a:noFill/>
          </p:spPr>
          <p:txBody>
            <a:bodyPr wrap="square" rtlCol="0">
              <a:spAutoFit/>
            </a:bodyPr>
            <a:lstStyle/>
            <a:p>
              <a:r>
                <a:rPr lang="en-US" dirty="0" smtClean="0"/>
                <a:t>MAX3</a:t>
              </a:r>
              <a:endParaRPr lang="en-US" dirty="0"/>
            </a:p>
          </p:txBody>
        </p:sp>
        <p:sp>
          <p:nvSpPr>
            <p:cNvPr id="105" name="TextBox 104"/>
            <p:cNvSpPr txBox="1"/>
            <p:nvPr/>
          </p:nvSpPr>
          <p:spPr>
            <a:xfrm>
              <a:off x="6206041" y="1616398"/>
              <a:ext cx="953589" cy="369332"/>
            </a:xfrm>
            <a:prstGeom prst="rect">
              <a:avLst/>
            </a:prstGeom>
            <a:noFill/>
          </p:spPr>
          <p:txBody>
            <a:bodyPr wrap="square" rtlCol="0">
              <a:spAutoFit/>
            </a:bodyPr>
            <a:lstStyle/>
            <a:p>
              <a:r>
                <a:rPr lang="en-US" dirty="0" smtClean="0"/>
                <a:t>MAX4</a:t>
              </a:r>
              <a:endParaRPr lang="en-US" dirty="0"/>
            </a:p>
          </p:txBody>
        </p:sp>
        <p:sp>
          <p:nvSpPr>
            <p:cNvPr id="106" name="TextBox 105"/>
            <p:cNvSpPr txBox="1"/>
            <p:nvPr/>
          </p:nvSpPr>
          <p:spPr>
            <a:xfrm>
              <a:off x="8178088" y="2034990"/>
              <a:ext cx="953589" cy="369332"/>
            </a:xfrm>
            <a:prstGeom prst="rect">
              <a:avLst/>
            </a:prstGeom>
            <a:noFill/>
          </p:spPr>
          <p:txBody>
            <a:bodyPr wrap="square" rtlCol="0">
              <a:spAutoFit/>
            </a:bodyPr>
            <a:lstStyle/>
            <a:p>
              <a:r>
                <a:rPr lang="en-US" dirty="0" smtClean="0"/>
                <a:t>MAX5</a:t>
              </a:r>
              <a:endParaRPr lang="en-US" dirty="0"/>
            </a:p>
          </p:txBody>
        </p:sp>
      </p:grpSp>
      <p:grpSp>
        <p:nvGrpSpPr>
          <p:cNvPr id="114" name="Group 113"/>
          <p:cNvGrpSpPr/>
          <p:nvPr/>
        </p:nvGrpSpPr>
        <p:grpSpPr>
          <a:xfrm>
            <a:off x="1946366" y="2177914"/>
            <a:ext cx="6851204" cy="2524715"/>
            <a:chOff x="1946366" y="2177914"/>
            <a:chExt cx="6851204" cy="2524715"/>
          </a:xfrm>
        </p:grpSpPr>
        <p:sp>
          <p:nvSpPr>
            <p:cNvPr id="97" name="Freeform 96"/>
            <p:cNvSpPr/>
            <p:nvPr/>
          </p:nvSpPr>
          <p:spPr>
            <a:xfrm>
              <a:off x="1946366" y="3683726"/>
              <a:ext cx="640080" cy="1018903"/>
            </a:xfrm>
            <a:custGeom>
              <a:avLst/>
              <a:gdLst>
                <a:gd name="connsiteX0" fmla="*/ 0 w 640080"/>
                <a:gd name="connsiteY0" fmla="*/ 1018903 h 1018903"/>
                <a:gd name="connsiteX1" fmla="*/ 13063 w 640080"/>
                <a:gd name="connsiteY1" fmla="*/ 535577 h 1018903"/>
                <a:gd name="connsiteX2" fmla="*/ 39188 w 640080"/>
                <a:gd name="connsiteY2" fmla="*/ 431074 h 1018903"/>
                <a:gd name="connsiteX3" fmla="*/ 78377 w 640080"/>
                <a:gd name="connsiteY3" fmla="*/ 404948 h 1018903"/>
                <a:gd name="connsiteX4" fmla="*/ 169817 w 640080"/>
                <a:gd name="connsiteY4" fmla="*/ 287383 h 1018903"/>
                <a:gd name="connsiteX5" fmla="*/ 222068 w 640080"/>
                <a:gd name="connsiteY5" fmla="*/ 222068 h 1018903"/>
                <a:gd name="connsiteX6" fmla="*/ 261257 w 640080"/>
                <a:gd name="connsiteY6" fmla="*/ 182880 h 1018903"/>
                <a:gd name="connsiteX7" fmla="*/ 352697 w 640080"/>
                <a:gd name="connsiteY7" fmla="*/ 143691 h 1018903"/>
                <a:gd name="connsiteX8" fmla="*/ 391885 w 640080"/>
                <a:gd name="connsiteY8" fmla="*/ 117565 h 1018903"/>
                <a:gd name="connsiteX9" fmla="*/ 470263 w 640080"/>
                <a:gd name="connsiteY9" fmla="*/ 91440 h 1018903"/>
                <a:gd name="connsiteX10" fmla="*/ 509451 w 640080"/>
                <a:gd name="connsiteY10" fmla="*/ 52251 h 1018903"/>
                <a:gd name="connsiteX11" fmla="*/ 587828 w 640080"/>
                <a:gd name="connsiteY11" fmla="*/ 26125 h 1018903"/>
                <a:gd name="connsiteX12" fmla="*/ 627017 w 640080"/>
                <a:gd name="connsiteY12" fmla="*/ 13063 h 1018903"/>
                <a:gd name="connsiteX13" fmla="*/ 640080 w 640080"/>
                <a:gd name="connsiteY13" fmla="*/ 0 h 101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0080" h="1018903">
                  <a:moveTo>
                    <a:pt x="0" y="1018903"/>
                  </a:moveTo>
                  <a:cubicBezTo>
                    <a:pt x="4354" y="857794"/>
                    <a:pt x="5397" y="696562"/>
                    <a:pt x="13063" y="535577"/>
                  </a:cubicBezTo>
                  <a:cubicBezTo>
                    <a:pt x="13187" y="532981"/>
                    <a:pt x="28803" y="444055"/>
                    <a:pt x="39188" y="431074"/>
                  </a:cubicBezTo>
                  <a:cubicBezTo>
                    <a:pt x="48996" y="418815"/>
                    <a:pt x="65314" y="413657"/>
                    <a:pt x="78377" y="404948"/>
                  </a:cubicBezTo>
                  <a:cubicBezTo>
                    <a:pt x="140875" y="311200"/>
                    <a:pt x="108425" y="348773"/>
                    <a:pt x="169817" y="287383"/>
                  </a:cubicBezTo>
                  <a:cubicBezTo>
                    <a:pt x="191261" y="223051"/>
                    <a:pt x="167528" y="267518"/>
                    <a:pt x="222068" y="222068"/>
                  </a:cubicBezTo>
                  <a:cubicBezTo>
                    <a:pt x="236260" y="210241"/>
                    <a:pt x="246224" y="193618"/>
                    <a:pt x="261257" y="182880"/>
                  </a:cubicBezTo>
                  <a:cubicBezTo>
                    <a:pt x="289507" y="162702"/>
                    <a:pt x="320715" y="154352"/>
                    <a:pt x="352697" y="143691"/>
                  </a:cubicBezTo>
                  <a:cubicBezTo>
                    <a:pt x="365760" y="134982"/>
                    <a:pt x="377539" y="123941"/>
                    <a:pt x="391885" y="117565"/>
                  </a:cubicBezTo>
                  <a:cubicBezTo>
                    <a:pt x="417051" y="106380"/>
                    <a:pt x="470263" y="91440"/>
                    <a:pt x="470263" y="91440"/>
                  </a:cubicBezTo>
                  <a:cubicBezTo>
                    <a:pt x="483326" y="78377"/>
                    <a:pt x="493302" y="61223"/>
                    <a:pt x="509451" y="52251"/>
                  </a:cubicBezTo>
                  <a:cubicBezTo>
                    <a:pt x="533524" y="38877"/>
                    <a:pt x="561702" y="34833"/>
                    <a:pt x="587828" y="26125"/>
                  </a:cubicBezTo>
                  <a:cubicBezTo>
                    <a:pt x="600891" y="21771"/>
                    <a:pt x="617280" y="22800"/>
                    <a:pt x="627017" y="13063"/>
                  </a:cubicBezTo>
                  <a:lnTo>
                    <a:pt x="640080"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2142711" y="2244343"/>
              <a:ext cx="1119831" cy="720350"/>
            </a:xfrm>
            <a:custGeom>
              <a:avLst/>
              <a:gdLst>
                <a:gd name="connsiteX0" fmla="*/ 0 w 640080"/>
                <a:gd name="connsiteY0" fmla="*/ 1018903 h 1018903"/>
                <a:gd name="connsiteX1" fmla="*/ 13063 w 640080"/>
                <a:gd name="connsiteY1" fmla="*/ 535577 h 1018903"/>
                <a:gd name="connsiteX2" fmla="*/ 39188 w 640080"/>
                <a:gd name="connsiteY2" fmla="*/ 431074 h 1018903"/>
                <a:gd name="connsiteX3" fmla="*/ 78377 w 640080"/>
                <a:gd name="connsiteY3" fmla="*/ 404948 h 1018903"/>
                <a:gd name="connsiteX4" fmla="*/ 169817 w 640080"/>
                <a:gd name="connsiteY4" fmla="*/ 287383 h 1018903"/>
                <a:gd name="connsiteX5" fmla="*/ 222068 w 640080"/>
                <a:gd name="connsiteY5" fmla="*/ 222068 h 1018903"/>
                <a:gd name="connsiteX6" fmla="*/ 261257 w 640080"/>
                <a:gd name="connsiteY6" fmla="*/ 182880 h 1018903"/>
                <a:gd name="connsiteX7" fmla="*/ 352697 w 640080"/>
                <a:gd name="connsiteY7" fmla="*/ 143691 h 1018903"/>
                <a:gd name="connsiteX8" fmla="*/ 391885 w 640080"/>
                <a:gd name="connsiteY8" fmla="*/ 117565 h 1018903"/>
                <a:gd name="connsiteX9" fmla="*/ 470263 w 640080"/>
                <a:gd name="connsiteY9" fmla="*/ 91440 h 1018903"/>
                <a:gd name="connsiteX10" fmla="*/ 509451 w 640080"/>
                <a:gd name="connsiteY10" fmla="*/ 52251 h 1018903"/>
                <a:gd name="connsiteX11" fmla="*/ 587828 w 640080"/>
                <a:gd name="connsiteY11" fmla="*/ 26125 h 1018903"/>
                <a:gd name="connsiteX12" fmla="*/ 627017 w 640080"/>
                <a:gd name="connsiteY12" fmla="*/ 13063 h 1018903"/>
                <a:gd name="connsiteX13" fmla="*/ 640080 w 640080"/>
                <a:gd name="connsiteY13" fmla="*/ 0 h 101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0080" h="1018903">
                  <a:moveTo>
                    <a:pt x="0" y="1018903"/>
                  </a:moveTo>
                  <a:cubicBezTo>
                    <a:pt x="4354" y="857794"/>
                    <a:pt x="5397" y="696562"/>
                    <a:pt x="13063" y="535577"/>
                  </a:cubicBezTo>
                  <a:cubicBezTo>
                    <a:pt x="13187" y="532981"/>
                    <a:pt x="28803" y="444055"/>
                    <a:pt x="39188" y="431074"/>
                  </a:cubicBezTo>
                  <a:cubicBezTo>
                    <a:pt x="48996" y="418815"/>
                    <a:pt x="65314" y="413657"/>
                    <a:pt x="78377" y="404948"/>
                  </a:cubicBezTo>
                  <a:cubicBezTo>
                    <a:pt x="140875" y="311200"/>
                    <a:pt x="108425" y="348773"/>
                    <a:pt x="169817" y="287383"/>
                  </a:cubicBezTo>
                  <a:cubicBezTo>
                    <a:pt x="191261" y="223051"/>
                    <a:pt x="167528" y="267518"/>
                    <a:pt x="222068" y="222068"/>
                  </a:cubicBezTo>
                  <a:cubicBezTo>
                    <a:pt x="236260" y="210241"/>
                    <a:pt x="246224" y="193618"/>
                    <a:pt x="261257" y="182880"/>
                  </a:cubicBezTo>
                  <a:cubicBezTo>
                    <a:pt x="289507" y="162702"/>
                    <a:pt x="320715" y="154352"/>
                    <a:pt x="352697" y="143691"/>
                  </a:cubicBezTo>
                  <a:cubicBezTo>
                    <a:pt x="365760" y="134982"/>
                    <a:pt x="377539" y="123941"/>
                    <a:pt x="391885" y="117565"/>
                  </a:cubicBezTo>
                  <a:cubicBezTo>
                    <a:pt x="417051" y="106380"/>
                    <a:pt x="470263" y="91440"/>
                    <a:pt x="470263" y="91440"/>
                  </a:cubicBezTo>
                  <a:cubicBezTo>
                    <a:pt x="483326" y="78377"/>
                    <a:pt x="493302" y="61223"/>
                    <a:pt x="509451" y="52251"/>
                  </a:cubicBezTo>
                  <a:cubicBezTo>
                    <a:pt x="533524" y="38877"/>
                    <a:pt x="561702" y="34833"/>
                    <a:pt x="587828" y="26125"/>
                  </a:cubicBezTo>
                  <a:cubicBezTo>
                    <a:pt x="600891" y="21771"/>
                    <a:pt x="617280" y="22800"/>
                    <a:pt x="627017" y="13063"/>
                  </a:cubicBezTo>
                  <a:lnTo>
                    <a:pt x="640080"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61099">
              <a:off x="6104678" y="2189549"/>
              <a:ext cx="1195452" cy="532375"/>
            </a:xfrm>
            <a:custGeom>
              <a:avLst/>
              <a:gdLst>
                <a:gd name="connsiteX0" fmla="*/ 0 w 640080"/>
                <a:gd name="connsiteY0" fmla="*/ 1018903 h 1018903"/>
                <a:gd name="connsiteX1" fmla="*/ 13063 w 640080"/>
                <a:gd name="connsiteY1" fmla="*/ 535577 h 1018903"/>
                <a:gd name="connsiteX2" fmla="*/ 39188 w 640080"/>
                <a:gd name="connsiteY2" fmla="*/ 431074 h 1018903"/>
                <a:gd name="connsiteX3" fmla="*/ 78377 w 640080"/>
                <a:gd name="connsiteY3" fmla="*/ 404948 h 1018903"/>
                <a:gd name="connsiteX4" fmla="*/ 169817 w 640080"/>
                <a:gd name="connsiteY4" fmla="*/ 287383 h 1018903"/>
                <a:gd name="connsiteX5" fmla="*/ 222068 w 640080"/>
                <a:gd name="connsiteY5" fmla="*/ 222068 h 1018903"/>
                <a:gd name="connsiteX6" fmla="*/ 261257 w 640080"/>
                <a:gd name="connsiteY6" fmla="*/ 182880 h 1018903"/>
                <a:gd name="connsiteX7" fmla="*/ 352697 w 640080"/>
                <a:gd name="connsiteY7" fmla="*/ 143691 h 1018903"/>
                <a:gd name="connsiteX8" fmla="*/ 391885 w 640080"/>
                <a:gd name="connsiteY8" fmla="*/ 117565 h 1018903"/>
                <a:gd name="connsiteX9" fmla="*/ 470263 w 640080"/>
                <a:gd name="connsiteY9" fmla="*/ 91440 h 1018903"/>
                <a:gd name="connsiteX10" fmla="*/ 509451 w 640080"/>
                <a:gd name="connsiteY10" fmla="*/ 52251 h 1018903"/>
                <a:gd name="connsiteX11" fmla="*/ 587828 w 640080"/>
                <a:gd name="connsiteY11" fmla="*/ 26125 h 1018903"/>
                <a:gd name="connsiteX12" fmla="*/ 627017 w 640080"/>
                <a:gd name="connsiteY12" fmla="*/ 13063 h 1018903"/>
                <a:gd name="connsiteX13" fmla="*/ 640080 w 640080"/>
                <a:gd name="connsiteY13" fmla="*/ 0 h 101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0080" h="1018903">
                  <a:moveTo>
                    <a:pt x="0" y="1018903"/>
                  </a:moveTo>
                  <a:cubicBezTo>
                    <a:pt x="4354" y="857794"/>
                    <a:pt x="5397" y="696562"/>
                    <a:pt x="13063" y="535577"/>
                  </a:cubicBezTo>
                  <a:cubicBezTo>
                    <a:pt x="13187" y="532981"/>
                    <a:pt x="28803" y="444055"/>
                    <a:pt x="39188" y="431074"/>
                  </a:cubicBezTo>
                  <a:cubicBezTo>
                    <a:pt x="48996" y="418815"/>
                    <a:pt x="65314" y="413657"/>
                    <a:pt x="78377" y="404948"/>
                  </a:cubicBezTo>
                  <a:cubicBezTo>
                    <a:pt x="140875" y="311200"/>
                    <a:pt x="108425" y="348773"/>
                    <a:pt x="169817" y="287383"/>
                  </a:cubicBezTo>
                  <a:cubicBezTo>
                    <a:pt x="191261" y="223051"/>
                    <a:pt x="167528" y="267518"/>
                    <a:pt x="222068" y="222068"/>
                  </a:cubicBezTo>
                  <a:cubicBezTo>
                    <a:pt x="236260" y="210241"/>
                    <a:pt x="246224" y="193618"/>
                    <a:pt x="261257" y="182880"/>
                  </a:cubicBezTo>
                  <a:cubicBezTo>
                    <a:pt x="289507" y="162702"/>
                    <a:pt x="320715" y="154352"/>
                    <a:pt x="352697" y="143691"/>
                  </a:cubicBezTo>
                  <a:cubicBezTo>
                    <a:pt x="365760" y="134982"/>
                    <a:pt x="377539" y="123941"/>
                    <a:pt x="391885" y="117565"/>
                  </a:cubicBezTo>
                  <a:cubicBezTo>
                    <a:pt x="417051" y="106380"/>
                    <a:pt x="470263" y="91440"/>
                    <a:pt x="470263" y="91440"/>
                  </a:cubicBezTo>
                  <a:cubicBezTo>
                    <a:pt x="483326" y="78377"/>
                    <a:pt x="493302" y="61223"/>
                    <a:pt x="509451" y="52251"/>
                  </a:cubicBezTo>
                  <a:cubicBezTo>
                    <a:pt x="533524" y="38877"/>
                    <a:pt x="561702" y="34833"/>
                    <a:pt x="587828" y="26125"/>
                  </a:cubicBezTo>
                  <a:cubicBezTo>
                    <a:pt x="600891" y="21771"/>
                    <a:pt x="617280" y="22800"/>
                    <a:pt x="627017" y="13063"/>
                  </a:cubicBezTo>
                  <a:lnTo>
                    <a:pt x="640080"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rot="18640107">
              <a:off x="4341966" y="2203163"/>
              <a:ext cx="660560" cy="610061"/>
            </a:xfrm>
            <a:custGeom>
              <a:avLst/>
              <a:gdLst>
                <a:gd name="connsiteX0" fmla="*/ 0 w 734223"/>
                <a:gd name="connsiteY0" fmla="*/ 156754 h 731520"/>
                <a:gd name="connsiteX1" fmla="*/ 78377 w 734223"/>
                <a:gd name="connsiteY1" fmla="*/ 91440 h 731520"/>
                <a:gd name="connsiteX2" fmla="*/ 117566 w 734223"/>
                <a:gd name="connsiteY2" fmla="*/ 78377 h 731520"/>
                <a:gd name="connsiteX3" fmla="*/ 169817 w 734223"/>
                <a:gd name="connsiteY3" fmla="*/ 52252 h 731520"/>
                <a:gd name="connsiteX4" fmla="*/ 339635 w 734223"/>
                <a:gd name="connsiteY4" fmla="*/ 13063 h 731520"/>
                <a:gd name="connsiteX5" fmla="*/ 391886 w 734223"/>
                <a:gd name="connsiteY5" fmla="*/ 0 h 731520"/>
                <a:gd name="connsiteX6" fmla="*/ 574766 w 734223"/>
                <a:gd name="connsiteY6" fmla="*/ 26126 h 731520"/>
                <a:gd name="connsiteX7" fmla="*/ 613955 w 734223"/>
                <a:gd name="connsiteY7" fmla="*/ 52252 h 731520"/>
                <a:gd name="connsiteX8" fmla="*/ 666206 w 734223"/>
                <a:gd name="connsiteY8" fmla="*/ 130629 h 731520"/>
                <a:gd name="connsiteX9" fmla="*/ 692332 w 734223"/>
                <a:gd name="connsiteY9" fmla="*/ 209006 h 731520"/>
                <a:gd name="connsiteX10" fmla="*/ 705395 w 734223"/>
                <a:gd name="connsiteY10" fmla="*/ 248194 h 731520"/>
                <a:gd name="connsiteX11" fmla="*/ 718457 w 734223"/>
                <a:gd name="connsiteY11" fmla="*/ 300446 h 731520"/>
                <a:gd name="connsiteX12" fmla="*/ 731520 w 734223"/>
                <a:gd name="connsiteY12"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4223" h="731520">
                  <a:moveTo>
                    <a:pt x="0" y="156754"/>
                  </a:moveTo>
                  <a:cubicBezTo>
                    <a:pt x="26126" y="134983"/>
                    <a:pt x="50081" y="110304"/>
                    <a:pt x="78377" y="91440"/>
                  </a:cubicBezTo>
                  <a:cubicBezTo>
                    <a:pt x="89834" y="83802"/>
                    <a:pt x="104910" y="83801"/>
                    <a:pt x="117566" y="78377"/>
                  </a:cubicBezTo>
                  <a:cubicBezTo>
                    <a:pt x="135464" y="70706"/>
                    <a:pt x="151517" y="58907"/>
                    <a:pt x="169817" y="52252"/>
                  </a:cubicBezTo>
                  <a:cubicBezTo>
                    <a:pt x="257790" y="20262"/>
                    <a:pt x="254164" y="30157"/>
                    <a:pt x="339635" y="13063"/>
                  </a:cubicBezTo>
                  <a:cubicBezTo>
                    <a:pt x="357239" y="9542"/>
                    <a:pt x="374469" y="4354"/>
                    <a:pt x="391886" y="0"/>
                  </a:cubicBezTo>
                  <a:cubicBezTo>
                    <a:pt x="428598" y="3337"/>
                    <a:pt x="524505" y="996"/>
                    <a:pt x="574766" y="26126"/>
                  </a:cubicBezTo>
                  <a:cubicBezTo>
                    <a:pt x="588808" y="33147"/>
                    <a:pt x="600892" y="43543"/>
                    <a:pt x="613955" y="52252"/>
                  </a:cubicBezTo>
                  <a:cubicBezTo>
                    <a:pt x="631372" y="78378"/>
                    <a:pt x="656277" y="100841"/>
                    <a:pt x="666206" y="130629"/>
                  </a:cubicBezTo>
                  <a:lnTo>
                    <a:pt x="692332" y="209006"/>
                  </a:lnTo>
                  <a:cubicBezTo>
                    <a:pt x="696686" y="222069"/>
                    <a:pt x="702056" y="234836"/>
                    <a:pt x="705395" y="248194"/>
                  </a:cubicBezTo>
                  <a:lnTo>
                    <a:pt x="718457" y="300446"/>
                  </a:lnTo>
                  <a:cubicBezTo>
                    <a:pt x="743060" y="521875"/>
                    <a:pt x="731520" y="378582"/>
                    <a:pt x="731520" y="73152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rot="20385131">
              <a:off x="8120966" y="2407554"/>
              <a:ext cx="676604" cy="998624"/>
            </a:xfrm>
            <a:custGeom>
              <a:avLst/>
              <a:gdLst>
                <a:gd name="connsiteX0" fmla="*/ 0 w 734223"/>
                <a:gd name="connsiteY0" fmla="*/ 156754 h 731520"/>
                <a:gd name="connsiteX1" fmla="*/ 78377 w 734223"/>
                <a:gd name="connsiteY1" fmla="*/ 91440 h 731520"/>
                <a:gd name="connsiteX2" fmla="*/ 117566 w 734223"/>
                <a:gd name="connsiteY2" fmla="*/ 78377 h 731520"/>
                <a:gd name="connsiteX3" fmla="*/ 169817 w 734223"/>
                <a:gd name="connsiteY3" fmla="*/ 52252 h 731520"/>
                <a:gd name="connsiteX4" fmla="*/ 339635 w 734223"/>
                <a:gd name="connsiteY4" fmla="*/ 13063 h 731520"/>
                <a:gd name="connsiteX5" fmla="*/ 391886 w 734223"/>
                <a:gd name="connsiteY5" fmla="*/ 0 h 731520"/>
                <a:gd name="connsiteX6" fmla="*/ 574766 w 734223"/>
                <a:gd name="connsiteY6" fmla="*/ 26126 h 731520"/>
                <a:gd name="connsiteX7" fmla="*/ 613955 w 734223"/>
                <a:gd name="connsiteY7" fmla="*/ 52252 h 731520"/>
                <a:gd name="connsiteX8" fmla="*/ 666206 w 734223"/>
                <a:gd name="connsiteY8" fmla="*/ 130629 h 731520"/>
                <a:gd name="connsiteX9" fmla="*/ 692332 w 734223"/>
                <a:gd name="connsiteY9" fmla="*/ 209006 h 731520"/>
                <a:gd name="connsiteX10" fmla="*/ 705395 w 734223"/>
                <a:gd name="connsiteY10" fmla="*/ 248194 h 731520"/>
                <a:gd name="connsiteX11" fmla="*/ 718457 w 734223"/>
                <a:gd name="connsiteY11" fmla="*/ 300446 h 731520"/>
                <a:gd name="connsiteX12" fmla="*/ 731520 w 734223"/>
                <a:gd name="connsiteY12"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4223" h="731520">
                  <a:moveTo>
                    <a:pt x="0" y="156754"/>
                  </a:moveTo>
                  <a:cubicBezTo>
                    <a:pt x="26126" y="134983"/>
                    <a:pt x="50081" y="110304"/>
                    <a:pt x="78377" y="91440"/>
                  </a:cubicBezTo>
                  <a:cubicBezTo>
                    <a:pt x="89834" y="83802"/>
                    <a:pt x="104910" y="83801"/>
                    <a:pt x="117566" y="78377"/>
                  </a:cubicBezTo>
                  <a:cubicBezTo>
                    <a:pt x="135464" y="70706"/>
                    <a:pt x="151517" y="58907"/>
                    <a:pt x="169817" y="52252"/>
                  </a:cubicBezTo>
                  <a:cubicBezTo>
                    <a:pt x="257790" y="20262"/>
                    <a:pt x="254164" y="30157"/>
                    <a:pt x="339635" y="13063"/>
                  </a:cubicBezTo>
                  <a:cubicBezTo>
                    <a:pt x="357239" y="9542"/>
                    <a:pt x="374469" y="4354"/>
                    <a:pt x="391886" y="0"/>
                  </a:cubicBezTo>
                  <a:cubicBezTo>
                    <a:pt x="428598" y="3337"/>
                    <a:pt x="524505" y="996"/>
                    <a:pt x="574766" y="26126"/>
                  </a:cubicBezTo>
                  <a:cubicBezTo>
                    <a:pt x="588808" y="33147"/>
                    <a:pt x="600892" y="43543"/>
                    <a:pt x="613955" y="52252"/>
                  </a:cubicBezTo>
                  <a:cubicBezTo>
                    <a:pt x="631372" y="78378"/>
                    <a:pt x="656277" y="100841"/>
                    <a:pt x="666206" y="130629"/>
                  </a:cubicBezTo>
                  <a:lnTo>
                    <a:pt x="692332" y="209006"/>
                  </a:lnTo>
                  <a:cubicBezTo>
                    <a:pt x="696686" y="222069"/>
                    <a:pt x="702056" y="234836"/>
                    <a:pt x="705395" y="248194"/>
                  </a:cubicBezTo>
                  <a:lnTo>
                    <a:pt x="718457" y="300446"/>
                  </a:lnTo>
                  <a:cubicBezTo>
                    <a:pt x="743060" y="521875"/>
                    <a:pt x="731520" y="378582"/>
                    <a:pt x="731520" y="73152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TextBox 107"/>
          <p:cNvSpPr txBox="1"/>
          <p:nvPr/>
        </p:nvSpPr>
        <p:spPr>
          <a:xfrm>
            <a:off x="2490019" y="152132"/>
            <a:ext cx="9327245" cy="523220"/>
          </a:xfrm>
          <a:prstGeom prst="rect">
            <a:avLst/>
          </a:prstGeom>
          <a:noFill/>
        </p:spPr>
        <p:txBody>
          <a:bodyPr wrap="square" rtlCol="0">
            <a:spAutoFit/>
          </a:bodyPr>
          <a:lstStyle/>
          <a:p>
            <a:r>
              <a:rPr lang="en-US" sz="2800" dirty="0" smtClean="0"/>
              <a:t>1+ MIN [MAX1, MAX2, MAX3,MAX4]= Guaranteed attempt </a:t>
            </a:r>
            <a:endParaRPr lang="en-US" sz="2800" dirty="0"/>
          </a:p>
        </p:txBody>
      </p:sp>
      <p:sp>
        <p:nvSpPr>
          <p:cNvPr id="116" name="TextBox 115"/>
          <p:cNvSpPr txBox="1"/>
          <p:nvPr/>
        </p:nvSpPr>
        <p:spPr>
          <a:xfrm>
            <a:off x="1590219" y="6323967"/>
            <a:ext cx="9327245" cy="523220"/>
          </a:xfrm>
          <a:prstGeom prst="rect">
            <a:avLst/>
          </a:prstGeom>
          <a:noFill/>
        </p:spPr>
        <p:txBody>
          <a:bodyPr wrap="square" rtlCol="0">
            <a:spAutoFit/>
          </a:bodyPr>
          <a:lstStyle/>
          <a:p>
            <a:r>
              <a:rPr lang="en-US" sz="2800" dirty="0" smtClean="0"/>
              <a:t>Logic Behind the Solution: </a:t>
            </a:r>
            <a:endParaRPr lang="en-US" sz="2800" dirty="0"/>
          </a:p>
        </p:txBody>
      </p:sp>
    </p:spTree>
    <p:extLst>
      <p:ext uri="{BB962C8B-B14F-4D97-AF65-F5344CB8AC3E}">
        <p14:creationId xmlns:p14="http://schemas.microsoft.com/office/powerpoint/2010/main" val="324771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barn(inVertical)">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anim calcmode="lin" valueType="num">
                                      <p:cBhvr>
                                        <p:cTn id="51" dur="1000" fill="hold"/>
                                        <p:tgtEl>
                                          <p:spTgt spid="21"/>
                                        </p:tgtEl>
                                        <p:attrNameLst>
                                          <p:attrName>ppt_x</p:attrName>
                                        </p:attrNameLst>
                                      </p:cBhvr>
                                      <p:tavLst>
                                        <p:tav tm="0">
                                          <p:val>
                                            <p:strVal val="#ppt_x"/>
                                          </p:val>
                                        </p:tav>
                                        <p:tav tm="100000">
                                          <p:val>
                                            <p:strVal val="#ppt_x"/>
                                          </p:val>
                                        </p:tav>
                                      </p:tavLst>
                                    </p:anim>
                                    <p:anim calcmode="lin" valueType="num">
                                      <p:cBhvr>
                                        <p:cTn id="5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fill="hold"/>
                                        <p:tgtEl>
                                          <p:spTgt spid="15"/>
                                        </p:tgtEl>
                                        <p:attrNameLst>
                                          <p:attrName>ppt_x</p:attrName>
                                        </p:attrNameLst>
                                      </p:cBhvr>
                                      <p:tavLst>
                                        <p:tav tm="0">
                                          <p:val>
                                            <p:strVal val="#ppt_x"/>
                                          </p:val>
                                        </p:tav>
                                        <p:tav tm="100000">
                                          <p:val>
                                            <p:strVal val="#ppt_x"/>
                                          </p:val>
                                        </p:tav>
                                      </p:tavLst>
                                    </p:anim>
                                    <p:anim calcmode="lin" valueType="num">
                                      <p:cBhvr additive="base">
                                        <p:cTn id="6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1000"/>
                                        <p:tgtEl>
                                          <p:spTgt spid="23"/>
                                        </p:tgtEl>
                                      </p:cBhvr>
                                    </p:animEffect>
                                    <p:anim calcmode="lin" valueType="num">
                                      <p:cBhvr>
                                        <p:cTn id="70" dur="1000" fill="hold"/>
                                        <p:tgtEl>
                                          <p:spTgt spid="23"/>
                                        </p:tgtEl>
                                        <p:attrNameLst>
                                          <p:attrName>ppt_x</p:attrName>
                                        </p:attrNameLst>
                                      </p:cBhvr>
                                      <p:tavLst>
                                        <p:tav tm="0">
                                          <p:val>
                                            <p:strVal val="#ppt_x"/>
                                          </p:val>
                                        </p:tav>
                                        <p:tav tm="100000">
                                          <p:val>
                                            <p:strVal val="#ppt_x"/>
                                          </p:val>
                                        </p:tav>
                                      </p:tavLst>
                                    </p:anim>
                                    <p:anim calcmode="lin" valueType="num">
                                      <p:cBhvr>
                                        <p:cTn id="7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6"/>
                                        </p:tgtEl>
                                        <p:attrNameLst>
                                          <p:attrName>style.visibility</p:attrName>
                                        </p:attrNameLst>
                                      </p:cBhvr>
                                      <p:to>
                                        <p:strVal val="visible"/>
                                      </p:to>
                                    </p:set>
                                    <p:anim calcmode="lin" valueType="num">
                                      <p:cBhvr additive="base">
                                        <p:cTn id="76" dur="500" fill="hold"/>
                                        <p:tgtEl>
                                          <p:spTgt spid="26"/>
                                        </p:tgtEl>
                                        <p:attrNameLst>
                                          <p:attrName>ppt_x</p:attrName>
                                        </p:attrNameLst>
                                      </p:cBhvr>
                                      <p:tavLst>
                                        <p:tav tm="0">
                                          <p:val>
                                            <p:strVal val="#ppt_x"/>
                                          </p:val>
                                        </p:tav>
                                        <p:tav tm="100000">
                                          <p:val>
                                            <p:strVal val="#ppt_x"/>
                                          </p:val>
                                        </p:tav>
                                      </p:tavLst>
                                    </p:anim>
                                    <p:anim calcmode="lin" valueType="num">
                                      <p:cBhvr additive="base">
                                        <p:cTn id="7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35"/>
                                        </p:tgtEl>
                                        <p:attrNameLst>
                                          <p:attrName>style.visibility</p:attrName>
                                        </p:attrNameLst>
                                      </p:cBhvr>
                                      <p:to>
                                        <p:strVal val="visible"/>
                                      </p:to>
                                    </p:set>
                                    <p:anim calcmode="lin" valueType="num">
                                      <p:cBhvr additive="base">
                                        <p:cTn id="82" dur="500" fill="hold"/>
                                        <p:tgtEl>
                                          <p:spTgt spid="35"/>
                                        </p:tgtEl>
                                        <p:attrNameLst>
                                          <p:attrName>ppt_x</p:attrName>
                                        </p:attrNameLst>
                                      </p:cBhvr>
                                      <p:tavLst>
                                        <p:tav tm="0">
                                          <p:val>
                                            <p:strVal val="#ppt_x"/>
                                          </p:val>
                                        </p:tav>
                                        <p:tav tm="100000">
                                          <p:val>
                                            <p:strVal val="#ppt_x"/>
                                          </p:val>
                                        </p:tav>
                                      </p:tavLst>
                                    </p:anim>
                                    <p:anim calcmode="lin" valueType="num">
                                      <p:cBhvr additive="base">
                                        <p:cTn id="8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fade">
                                      <p:cBhvr>
                                        <p:cTn id="88" dur="1000"/>
                                        <p:tgtEl>
                                          <p:spTgt spid="36"/>
                                        </p:tgtEl>
                                      </p:cBhvr>
                                    </p:animEffect>
                                    <p:anim calcmode="lin" valueType="num">
                                      <p:cBhvr>
                                        <p:cTn id="89" dur="1000" fill="hold"/>
                                        <p:tgtEl>
                                          <p:spTgt spid="36"/>
                                        </p:tgtEl>
                                        <p:attrNameLst>
                                          <p:attrName>ppt_x</p:attrName>
                                        </p:attrNameLst>
                                      </p:cBhvr>
                                      <p:tavLst>
                                        <p:tav tm="0">
                                          <p:val>
                                            <p:strVal val="#ppt_x"/>
                                          </p:val>
                                        </p:tav>
                                        <p:tav tm="100000">
                                          <p:val>
                                            <p:strVal val="#ppt_x"/>
                                          </p:val>
                                        </p:tav>
                                      </p:tavLst>
                                    </p:anim>
                                    <p:anim calcmode="lin" valueType="num">
                                      <p:cBhvr>
                                        <p:cTn id="90"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fade">
                                      <p:cBhvr>
                                        <p:cTn id="95" dur="1000"/>
                                        <p:tgtEl>
                                          <p:spTgt spid="39"/>
                                        </p:tgtEl>
                                      </p:cBhvr>
                                    </p:animEffect>
                                    <p:anim calcmode="lin" valueType="num">
                                      <p:cBhvr>
                                        <p:cTn id="96" dur="1000" fill="hold"/>
                                        <p:tgtEl>
                                          <p:spTgt spid="39"/>
                                        </p:tgtEl>
                                        <p:attrNameLst>
                                          <p:attrName>ppt_x</p:attrName>
                                        </p:attrNameLst>
                                      </p:cBhvr>
                                      <p:tavLst>
                                        <p:tav tm="0">
                                          <p:val>
                                            <p:strVal val="#ppt_x"/>
                                          </p:val>
                                        </p:tav>
                                        <p:tav tm="100000">
                                          <p:val>
                                            <p:strVal val="#ppt_x"/>
                                          </p:val>
                                        </p:tav>
                                      </p:tavLst>
                                    </p:anim>
                                    <p:anim calcmode="lin" valueType="num">
                                      <p:cBhvr>
                                        <p:cTn id="97"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fade">
                                      <p:cBhvr>
                                        <p:cTn id="102" dur="1000"/>
                                        <p:tgtEl>
                                          <p:spTgt spid="42"/>
                                        </p:tgtEl>
                                      </p:cBhvr>
                                    </p:animEffect>
                                    <p:anim calcmode="lin" valueType="num">
                                      <p:cBhvr>
                                        <p:cTn id="103" dur="1000" fill="hold"/>
                                        <p:tgtEl>
                                          <p:spTgt spid="42"/>
                                        </p:tgtEl>
                                        <p:attrNameLst>
                                          <p:attrName>ppt_x</p:attrName>
                                        </p:attrNameLst>
                                      </p:cBhvr>
                                      <p:tavLst>
                                        <p:tav tm="0">
                                          <p:val>
                                            <p:strVal val="#ppt_x"/>
                                          </p:val>
                                        </p:tav>
                                        <p:tav tm="100000">
                                          <p:val>
                                            <p:strVal val="#ppt_x"/>
                                          </p:val>
                                        </p:tav>
                                      </p:tavLst>
                                    </p:anim>
                                    <p:anim calcmode="lin" valueType="num">
                                      <p:cBhvr>
                                        <p:cTn id="10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45"/>
                                        </p:tgtEl>
                                        <p:attrNameLst>
                                          <p:attrName>style.visibility</p:attrName>
                                        </p:attrNameLst>
                                      </p:cBhvr>
                                      <p:to>
                                        <p:strVal val="visible"/>
                                      </p:to>
                                    </p:set>
                                    <p:animEffect transition="in" filter="fade">
                                      <p:cBhvr>
                                        <p:cTn id="109" dur="1000"/>
                                        <p:tgtEl>
                                          <p:spTgt spid="45"/>
                                        </p:tgtEl>
                                      </p:cBhvr>
                                    </p:animEffect>
                                    <p:anim calcmode="lin" valueType="num">
                                      <p:cBhvr>
                                        <p:cTn id="110" dur="1000" fill="hold"/>
                                        <p:tgtEl>
                                          <p:spTgt spid="45"/>
                                        </p:tgtEl>
                                        <p:attrNameLst>
                                          <p:attrName>ppt_x</p:attrName>
                                        </p:attrNameLst>
                                      </p:cBhvr>
                                      <p:tavLst>
                                        <p:tav tm="0">
                                          <p:val>
                                            <p:strVal val="#ppt_x"/>
                                          </p:val>
                                        </p:tav>
                                        <p:tav tm="100000">
                                          <p:val>
                                            <p:strVal val="#ppt_x"/>
                                          </p:val>
                                        </p:tav>
                                      </p:tavLst>
                                    </p:anim>
                                    <p:anim calcmode="lin" valueType="num">
                                      <p:cBhvr>
                                        <p:cTn id="11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nodeType="clickEffect">
                                  <p:stCondLst>
                                    <p:cond delay="0"/>
                                  </p:stCondLst>
                                  <p:childTnLst>
                                    <p:set>
                                      <p:cBhvr>
                                        <p:cTn id="115" dur="1" fill="hold">
                                          <p:stCondLst>
                                            <p:cond delay="0"/>
                                          </p:stCondLst>
                                        </p:cTn>
                                        <p:tgtEl>
                                          <p:spTgt spid="109"/>
                                        </p:tgtEl>
                                        <p:attrNameLst>
                                          <p:attrName>style.visibility</p:attrName>
                                        </p:attrNameLst>
                                      </p:cBhvr>
                                      <p:to>
                                        <p:strVal val="visible"/>
                                      </p:to>
                                    </p:set>
                                    <p:anim calcmode="lin" valueType="num">
                                      <p:cBhvr additive="base">
                                        <p:cTn id="116" dur="500" fill="hold"/>
                                        <p:tgtEl>
                                          <p:spTgt spid="109"/>
                                        </p:tgtEl>
                                        <p:attrNameLst>
                                          <p:attrName>ppt_x</p:attrName>
                                        </p:attrNameLst>
                                      </p:cBhvr>
                                      <p:tavLst>
                                        <p:tav tm="0">
                                          <p:val>
                                            <p:strVal val="#ppt_x"/>
                                          </p:val>
                                        </p:tav>
                                        <p:tav tm="100000">
                                          <p:val>
                                            <p:strVal val="#ppt_x"/>
                                          </p:val>
                                        </p:tav>
                                      </p:tavLst>
                                    </p:anim>
                                    <p:anim calcmode="lin" valueType="num">
                                      <p:cBhvr additive="base">
                                        <p:cTn id="117"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nodeType="clickEffect">
                                  <p:stCondLst>
                                    <p:cond delay="0"/>
                                  </p:stCondLst>
                                  <p:childTnLst>
                                    <p:set>
                                      <p:cBhvr>
                                        <p:cTn id="121" dur="1" fill="hold">
                                          <p:stCondLst>
                                            <p:cond delay="0"/>
                                          </p:stCondLst>
                                        </p:cTn>
                                        <p:tgtEl>
                                          <p:spTgt spid="110"/>
                                        </p:tgtEl>
                                        <p:attrNameLst>
                                          <p:attrName>style.visibility</p:attrName>
                                        </p:attrNameLst>
                                      </p:cBhvr>
                                      <p:to>
                                        <p:strVal val="visible"/>
                                      </p:to>
                                    </p:set>
                                    <p:anim calcmode="lin" valueType="num">
                                      <p:cBhvr additive="base">
                                        <p:cTn id="122" dur="500" fill="hold"/>
                                        <p:tgtEl>
                                          <p:spTgt spid="110"/>
                                        </p:tgtEl>
                                        <p:attrNameLst>
                                          <p:attrName>ppt_x</p:attrName>
                                        </p:attrNameLst>
                                      </p:cBhvr>
                                      <p:tavLst>
                                        <p:tav tm="0">
                                          <p:val>
                                            <p:strVal val="#ppt_x"/>
                                          </p:val>
                                        </p:tav>
                                        <p:tav tm="100000">
                                          <p:val>
                                            <p:strVal val="#ppt_x"/>
                                          </p:val>
                                        </p:tav>
                                      </p:tavLst>
                                    </p:anim>
                                    <p:anim calcmode="lin" valueType="num">
                                      <p:cBhvr additive="base">
                                        <p:cTn id="123"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111"/>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112"/>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113"/>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nodeType="clickEffect">
                                  <p:stCondLst>
                                    <p:cond delay="0"/>
                                  </p:stCondLst>
                                  <p:childTnLst>
                                    <p:set>
                                      <p:cBhvr>
                                        <p:cTn id="139" dur="1" fill="hold">
                                          <p:stCondLst>
                                            <p:cond delay="0"/>
                                          </p:stCondLst>
                                        </p:cTn>
                                        <p:tgtEl>
                                          <p:spTgt spid="76"/>
                                        </p:tgtEl>
                                        <p:attrNameLst>
                                          <p:attrName>style.visibility</p:attrName>
                                        </p:attrNameLst>
                                      </p:cBhvr>
                                      <p:to>
                                        <p:strVal val="visible"/>
                                      </p:to>
                                    </p:set>
                                    <p:anim calcmode="lin" valueType="num">
                                      <p:cBhvr additive="base">
                                        <p:cTn id="140" dur="500" fill="hold"/>
                                        <p:tgtEl>
                                          <p:spTgt spid="76"/>
                                        </p:tgtEl>
                                        <p:attrNameLst>
                                          <p:attrName>ppt_x</p:attrName>
                                        </p:attrNameLst>
                                      </p:cBhvr>
                                      <p:tavLst>
                                        <p:tav tm="0">
                                          <p:val>
                                            <p:strVal val="#ppt_x"/>
                                          </p:val>
                                        </p:tav>
                                        <p:tav tm="100000">
                                          <p:val>
                                            <p:strVal val="#ppt_x"/>
                                          </p:val>
                                        </p:tav>
                                      </p:tavLst>
                                    </p:anim>
                                    <p:anim calcmode="lin" valueType="num">
                                      <p:cBhvr additive="base">
                                        <p:cTn id="141"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nodeType="clickEffect">
                                  <p:stCondLst>
                                    <p:cond delay="0"/>
                                  </p:stCondLst>
                                  <p:childTnLst>
                                    <p:set>
                                      <p:cBhvr>
                                        <p:cTn id="145" dur="1" fill="hold">
                                          <p:stCondLst>
                                            <p:cond delay="0"/>
                                          </p:stCondLst>
                                        </p:cTn>
                                        <p:tgtEl>
                                          <p:spTgt spid="85"/>
                                        </p:tgtEl>
                                        <p:attrNameLst>
                                          <p:attrName>style.visibility</p:attrName>
                                        </p:attrNameLst>
                                      </p:cBhvr>
                                      <p:to>
                                        <p:strVal val="visible"/>
                                      </p:to>
                                    </p:set>
                                    <p:anim calcmode="lin" valueType="num">
                                      <p:cBhvr additive="base">
                                        <p:cTn id="146" dur="500" fill="hold"/>
                                        <p:tgtEl>
                                          <p:spTgt spid="85"/>
                                        </p:tgtEl>
                                        <p:attrNameLst>
                                          <p:attrName>ppt_x</p:attrName>
                                        </p:attrNameLst>
                                      </p:cBhvr>
                                      <p:tavLst>
                                        <p:tav tm="0">
                                          <p:val>
                                            <p:strVal val="#ppt_x"/>
                                          </p:val>
                                        </p:tav>
                                        <p:tav tm="100000">
                                          <p:val>
                                            <p:strVal val="#ppt_x"/>
                                          </p:val>
                                        </p:tav>
                                      </p:tavLst>
                                    </p:anim>
                                    <p:anim calcmode="lin" valueType="num">
                                      <p:cBhvr additive="base">
                                        <p:cTn id="147"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ntr" presetSubtype="4" fill="hold" nodeType="clickEffect">
                                  <p:stCondLst>
                                    <p:cond delay="0"/>
                                  </p:stCondLst>
                                  <p:childTnLst>
                                    <p:set>
                                      <p:cBhvr>
                                        <p:cTn id="151" dur="1" fill="hold">
                                          <p:stCondLst>
                                            <p:cond delay="0"/>
                                          </p:stCondLst>
                                        </p:cTn>
                                        <p:tgtEl>
                                          <p:spTgt spid="91"/>
                                        </p:tgtEl>
                                        <p:attrNameLst>
                                          <p:attrName>style.visibility</p:attrName>
                                        </p:attrNameLst>
                                      </p:cBhvr>
                                      <p:to>
                                        <p:strVal val="visible"/>
                                      </p:to>
                                    </p:set>
                                    <p:anim calcmode="lin" valueType="num">
                                      <p:cBhvr additive="base">
                                        <p:cTn id="152" dur="500" fill="hold"/>
                                        <p:tgtEl>
                                          <p:spTgt spid="91"/>
                                        </p:tgtEl>
                                        <p:attrNameLst>
                                          <p:attrName>ppt_x</p:attrName>
                                        </p:attrNameLst>
                                      </p:cBhvr>
                                      <p:tavLst>
                                        <p:tav tm="0">
                                          <p:val>
                                            <p:strVal val="#ppt_x"/>
                                          </p:val>
                                        </p:tav>
                                        <p:tav tm="100000">
                                          <p:val>
                                            <p:strVal val="#ppt_x"/>
                                          </p:val>
                                        </p:tav>
                                      </p:tavLst>
                                    </p:anim>
                                    <p:anim calcmode="lin" valueType="num">
                                      <p:cBhvr additive="base">
                                        <p:cTn id="153"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 presetClass="entr" presetSubtype="4" fill="hold" nodeType="clickEffect">
                                  <p:stCondLst>
                                    <p:cond delay="0"/>
                                  </p:stCondLst>
                                  <p:childTnLst>
                                    <p:set>
                                      <p:cBhvr>
                                        <p:cTn id="157" dur="1" fill="hold">
                                          <p:stCondLst>
                                            <p:cond delay="0"/>
                                          </p:stCondLst>
                                        </p:cTn>
                                        <p:tgtEl>
                                          <p:spTgt spid="28"/>
                                        </p:tgtEl>
                                        <p:attrNameLst>
                                          <p:attrName>style.visibility</p:attrName>
                                        </p:attrNameLst>
                                      </p:cBhvr>
                                      <p:to>
                                        <p:strVal val="visible"/>
                                      </p:to>
                                    </p:set>
                                    <p:anim calcmode="lin" valueType="num">
                                      <p:cBhvr additive="base">
                                        <p:cTn id="158" dur="500" fill="hold"/>
                                        <p:tgtEl>
                                          <p:spTgt spid="28"/>
                                        </p:tgtEl>
                                        <p:attrNameLst>
                                          <p:attrName>ppt_x</p:attrName>
                                        </p:attrNameLst>
                                      </p:cBhvr>
                                      <p:tavLst>
                                        <p:tav tm="0">
                                          <p:val>
                                            <p:strVal val="#ppt_x"/>
                                          </p:val>
                                        </p:tav>
                                        <p:tav tm="100000">
                                          <p:val>
                                            <p:strVal val="#ppt_x"/>
                                          </p:val>
                                        </p:tav>
                                      </p:tavLst>
                                    </p:anim>
                                    <p:anim calcmode="lin" valueType="num">
                                      <p:cBhvr additive="base">
                                        <p:cTn id="15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nodeType="clickEffect">
                                  <p:stCondLst>
                                    <p:cond delay="0"/>
                                  </p:stCondLst>
                                  <p:childTnLst>
                                    <p:set>
                                      <p:cBhvr>
                                        <p:cTn id="163" dur="1" fill="hold">
                                          <p:stCondLst>
                                            <p:cond delay="0"/>
                                          </p:stCondLst>
                                        </p:cTn>
                                        <p:tgtEl>
                                          <p:spTgt spid="70"/>
                                        </p:tgtEl>
                                        <p:attrNameLst>
                                          <p:attrName>style.visibility</p:attrName>
                                        </p:attrNameLst>
                                      </p:cBhvr>
                                      <p:to>
                                        <p:strVal val="visible"/>
                                      </p:to>
                                    </p:set>
                                    <p:anim calcmode="lin" valueType="num">
                                      <p:cBhvr additive="base">
                                        <p:cTn id="164" dur="500" fill="hold"/>
                                        <p:tgtEl>
                                          <p:spTgt spid="70"/>
                                        </p:tgtEl>
                                        <p:attrNameLst>
                                          <p:attrName>ppt_x</p:attrName>
                                        </p:attrNameLst>
                                      </p:cBhvr>
                                      <p:tavLst>
                                        <p:tav tm="0">
                                          <p:val>
                                            <p:strVal val="#ppt_x"/>
                                          </p:val>
                                        </p:tav>
                                        <p:tav tm="100000">
                                          <p:val>
                                            <p:strVal val="#ppt_x"/>
                                          </p:val>
                                        </p:tav>
                                      </p:tavLst>
                                    </p:anim>
                                    <p:anim calcmode="lin" valueType="num">
                                      <p:cBhvr additive="base">
                                        <p:cTn id="165"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 presetClass="entr" presetSubtype="4" fill="hold" nodeType="clickEffect">
                                  <p:stCondLst>
                                    <p:cond delay="0"/>
                                  </p:stCondLst>
                                  <p:childTnLst>
                                    <p:set>
                                      <p:cBhvr>
                                        <p:cTn id="169" dur="1" fill="hold">
                                          <p:stCondLst>
                                            <p:cond delay="0"/>
                                          </p:stCondLst>
                                        </p:cTn>
                                        <p:tgtEl>
                                          <p:spTgt spid="79"/>
                                        </p:tgtEl>
                                        <p:attrNameLst>
                                          <p:attrName>style.visibility</p:attrName>
                                        </p:attrNameLst>
                                      </p:cBhvr>
                                      <p:to>
                                        <p:strVal val="visible"/>
                                      </p:to>
                                    </p:set>
                                    <p:anim calcmode="lin" valueType="num">
                                      <p:cBhvr additive="base">
                                        <p:cTn id="170" dur="500" fill="hold"/>
                                        <p:tgtEl>
                                          <p:spTgt spid="79"/>
                                        </p:tgtEl>
                                        <p:attrNameLst>
                                          <p:attrName>ppt_x</p:attrName>
                                        </p:attrNameLst>
                                      </p:cBhvr>
                                      <p:tavLst>
                                        <p:tav tm="0">
                                          <p:val>
                                            <p:strVal val="#ppt_x"/>
                                          </p:val>
                                        </p:tav>
                                        <p:tav tm="100000">
                                          <p:val>
                                            <p:strVal val="#ppt_x"/>
                                          </p:val>
                                        </p:tav>
                                      </p:tavLst>
                                    </p:anim>
                                    <p:anim calcmode="lin" valueType="num">
                                      <p:cBhvr additive="base">
                                        <p:cTn id="171"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2" presetClass="entr" presetSubtype="4" fill="hold" nodeType="clickEffect">
                                  <p:stCondLst>
                                    <p:cond delay="0"/>
                                  </p:stCondLst>
                                  <p:childTnLst>
                                    <p:set>
                                      <p:cBhvr>
                                        <p:cTn id="175" dur="1" fill="hold">
                                          <p:stCondLst>
                                            <p:cond delay="0"/>
                                          </p:stCondLst>
                                        </p:cTn>
                                        <p:tgtEl>
                                          <p:spTgt spid="88"/>
                                        </p:tgtEl>
                                        <p:attrNameLst>
                                          <p:attrName>style.visibility</p:attrName>
                                        </p:attrNameLst>
                                      </p:cBhvr>
                                      <p:to>
                                        <p:strVal val="visible"/>
                                      </p:to>
                                    </p:set>
                                    <p:anim calcmode="lin" valueType="num">
                                      <p:cBhvr additive="base">
                                        <p:cTn id="176" dur="500" fill="hold"/>
                                        <p:tgtEl>
                                          <p:spTgt spid="88"/>
                                        </p:tgtEl>
                                        <p:attrNameLst>
                                          <p:attrName>ppt_x</p:attrName>
                                        </p:attrNameLst>
                                      </p:cBhvr>
                                      <p:tavLst>
                                        <p:tav tm="0">
                                          <p:val>
                                            <p:strVal val="#ppt_x"/>
                                          </p:val>
                                        </p:tav>
                                        <p:tav tm="100000">
                                          <p:val>
                                            <p:strVal val="#ppt_x"/>
                                          </p:val>
                                        </p:tav>
                                      </p:tavLst>
                                    </p:anim>
                                    <p:anim calcmode="lin" valueType="num">
                                      <p:cBhvr additive="base">
                                        <p:cTn id="177"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nodeType="clickEffect">
                                  <p:stCondLst>
                                    <p:cond delay="0"/>
                                  </p:stCondLst>
                                  <p:childTnLst>
                                    <p:set>
                                      <p:cBhvr>
                                        <p:cTn id="181" dur="1" fill="hold">
                                          <p:stCondLst>
                                            <p:cond delay="0"/>
                                          </p:stCondLst>
                                        </p:cTn>
                                        <p:tgtEl>
                                          <p:spTgt spid="94"/>
                                        </p:tgtEl>
                                        <p:attrNameLst>
                                          <p:attrName>style.visibility</p:attrName>
                                        </p:attrNameLst>
                                      </p:cBhvr>
                                      <p:to>
                                        <p:strVal val="visible"/>
                                      </p:to>
                                    </p:set>
                                    <p:anim calcmode="lin" valueType="num">
                                      <p:cBhvr additive="base">
                                        <p:cTn id="182" dur="500" fill="hold"/>
                                        <p:tgtEl>
                                          <p:spTgt spid="94"/>
                                        </p:tgtEl>
                                        <p:attrNameLst>
                                          <p:attrName>ppt_x</p:attrName>
                                        </p:attrNameLst>
                                      </p:cBhvr>
                                      <p:tavLst>
                                        <p:tav tm="0">
                                          <p:val>
                                            <p:strVal val="#ppt_x"/>
                                          </p:val>
                                        </p:tav>
                                        <p:tav tm="100000">
                                          <p:val>
                                            <p:strVal val="#ppt_x"/>
                                          </p:val>
                                        </p:tav>
                                      </p:tavLst>
                                    </p:anim>
                                    <p:anim calcmode="lin" valueType="num">
                                      <p:cBhvr additive="base">
                                        <p:cTn id="183"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2" presetClass="entr" presetSubtype="4" fill="hold" nodeType="clickEffect">
                                  <p:stCondLst>
                                    <p:cond delay="0"/>
                                  </p:stCondLst>
                                  <p:childTnLst>
                                    <p:set>
                                      <p:cBhvr>
                                        <p:cTn id="187" dur="1" fill="hold">
                                          <p:stCondLst>
                                            <p:cond delay="0"/>
                                          </p:stCondLst>
                                        </p:cTn>
                                        <p:tgtEl>
                                          <p:spTgt spid="67"/>
                                        </p:tgtEl>
                                        <p:attrNameLst>
                                          <p:attrName>style.visibility</p:attrName>
                                        </p:attrNameLst>
                                      </p:cBhvr>
                                      <p:to>
                                        <p:strVal val="visible"/>
                                      </p:to>
                                    </p:set>
                                    <p:anim calcmode="lin" valueType="num">
                                      <p:cBhvr additive="base">
                                        <p:cTn id="188" dur="500" fill="hold"/>
                                        <p:tgtEl>
                                          <p:spTgt spid="67"/>
                                        </p:tgtEl>
                                        <p:attrNameLst>
                                          <p:attrName>ppt_x</p:attrName>
                                        </p:attrNameLst>
                                      </p:cBhvr>
                                      <p:tavLst>
                                        <p:tav tm="0">
                                          <p:val>
                                            <p:strVal val="#ppt_x"/>
                                          </p:val>
                                        </p:tav>
                                        <p:tav tm="100000">
                                          <p:val>
                                            <p:strVal val="#ppt_x"/>
                                          </p:val>
                                        </p:tav>
                                      </p:tavLst>
                                    </p:anim>
                                    <p:anim calcmode="lin" valueType="num">
                                      <p:cBhvr additive="base">
                                        <p:cTn id="189"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190" fill="hold">
                      <p:stCondLst>
                        <p:cond delay="indefinite"/>
                      </p:stCondLst>
                      <p:childTnLst>
                        <p:par>
                          <p:cTn id="191" fill="hold">
                            <p:stCondLst>
                              <p:cond delay="0"/>
                            </p:stCondLst>
                            <p:childTnLst>
                              <p:par>
                                <p:cTn id="192" presetID="2" presetClass="entr" presetSubtype="4" fill="hold" nodeType="clickEffect">
                                  <p:stCondLst>
                                    <p:cond delay="0"/>
                                  </p:stCondLst>
                                  <p:childTnLst>
                                    <p:set>
                                      <p:cBhvr>
                                        <p:cTn id="193" dur="1" fill="hold">
                                          <p:stCondLst>
                                            <p:cond delay="0"/>
                                          </p:stCondLst>
                                        </p:cTn>
                                        <p:tgtEl>
                                          <p:spTgt spid="73"/>
                                        </p:tgtEl>
                                        <p:attrNameLst>
                                          <p:attrName>style.visibility</p:attrName>
                                        </p:attrNameLst>
                                      </p:cBhvr>
                                      <p:to>
                                        <p:strVal val="visible"/>
                                      </p:to>
                                    </p:set>
                                    <p:anim calcmode="lin" valueType="num">
                                      <p:cBhvr additive="base">
                                        <p:cTn id="194" dur="500" fill="hold"/>
                                        <p:tgtEl>
                                          <p:spTgt spid="73"/>
                                        </p:tgtEl>
                                        <p:attrNameLst>
                                          <p:attrName>ppt_x</p:attrName>
                                        </p:attrNameLst>
                                      </p:cBhvr>
                                      <p:tavLst>
                                        <p:tav tm="0">
                                          <p:val>
                                            <p:strVal val="#ppt_x"/>
                                          </p:val>
                                        </p:tav>
                                        <p:tav tm="100000">
                                          <p:val>
                                            <p:strVal val="#ppt_x"/>
                                          </p:val>
                                        </p:tav>
                                      </p:tavLst>
                                    </p:anim>
                                    <p:anim calcmode="lin" valueType="num">
                                      <p:cBhvr additive="base">
                                        <p:cTn id="195"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42" presetClass="entr" presetSubtype="0" fill="hold" nodeType="clickEffect">
                                  <p:stCondLst>
                                    <p:cond delay="0"/>
                                  </p:stCondLst>
                                  <p:childTnLst>
                                    <p:set>
                                      <p:cBhvr>
                                        <p:cTn id="199" dur="1" fill="hold">
                                          <p:stCondLst>
                                            <p:cond delay="0"/>
                                          </p:stCondLst>
                                        </p:cTn>
                                        <p:tgtEl>
                                          <p:spTgt spid="114"/>
                                        </p:tgtEl>
                                        <p:attrNameLst>
                                          <p:attrName>style.visibility</p:attrName>
                                        </p:attrNameLst>
                                      </p:cBhvr>
                                      <p:to>
                                        <p:strVal val="visible"/>
                                      </p:to>
                                    </p:set>
                                    <p:animEffect transition="in" filter="fade">
                                      <p:cBhvr>
                                        <p:cTn id="200" dur="1000"/>
                                        <p:tgtEl>
                                          <p:spTgt spid="114"/>
                                        </p:tgtEl>
                                      </p:cBhvr>
                                    </p:animEffect>
                                    <p:anim calcmode="lin" valueType="num">
                                      <p:cBhvr>
                                        <p:cTn id="201" dur="1000" fill="hold"/>
                                        <p:tgtEl>
                                          <p:spTgt spid="114"/>
                                        </p:tgtEl>
                                        <p:attrNameLst>
                                          <p:attrName>ppt_x</p:attrName>
                                        </p:attrNameLst>
                                      </p:cBhvr>
                                      <p:tavLst>
                                        <p:tav tm="0">
                                          <p:val>
                                            <p:strVal val="#ppt_x"/>
                                          </p:val>
                                        </p:tav>
                                        <p:tav tm="100000">
                                          <p:val>
                                            <p:strVal val="#ppt_x"/>
                                          </p:val>
                                        </p:tav>
                                      </p:tavLst>
                                    </p:anim>
                                    <p:anim calcmode="lin" valueType="num">
                                      <p:cBhvr>
                                        <p:cTn id="202" dur="1000" fill="hold"/>
                                        <p:tgtEl>
                                          <p:spTgt spid="114"/>
                                        </p:tgtEl>
                                        <p:attrNameLst>
                                          <p:attrName>ppt_y</p:attrName>
                                        </p:attrNameLst>
                                      </p:cBhvr>
                                      <p:tavLst>
                                        <p:tav tm="0">
                                          <p:val>
                                            <p:strVal val="#ppt_y+.1"/>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42" presetClass="entr" presetSubtype="0" fill="hold" nodeType="clickEffect">
                                  <p:stCondLst>
                                    <p:cond delay="0"/>
                                  </p:stCondLst>
                                  <p:childTnLst>
                                    <p:set>
                                      <p:cBhvr>
                                        <p:cTn id="206" dur="1" fill="hold">
                                          <p:stCondLst>
                                            <p:cond delay="0"/>
                                          </p:stCondLst>
                                        </p:cTn>
                                        <p:tgtEl>
                                          <p:spTgt spid="115"/>
                                        </p:tgtEl>
                                        <p:attrNameLst>
                                          <p:attrName>style.visibility</p:attrName>
                                        </p:attrNameLst>
                                      </p:cBhvr>
                                      <p:to>
                                        <p:strVal val="visible"/>
                                      </p:to>
                                    </p:set>
                                    <p:animEffect transition="in" filter="fade">
                                      <p:cBhvr>
                                        <p:cTn id="207" dur="1000"/>
                                        <p:tgtEl>
                                          <p:spTgt spid="115"/>
                                        </p:tgtEl>
                                      </p:cBhvr>
                                    </p:animEffect>
                                    <p:anim calcmode="lin" valueType="num">
                                      <p:cBhvr>
                                        <p:cTn id="208" dur="1000" fill="hold"/>
                                        <p:tgtEl>
                                          <p:spTgt spid="115"/>
                                        </p:tgtEl>
                                        <p:attrNameLst>
                                          <p:attrName>ppt_x</p:attrName>
                                        </p:attrNameLst>
                                      </p:cBhvr>
                                      <p:tavLst>
                                        <p:tav tm="0">
                                          <p:val>
                                            <p:strVal val="#ppt_x"/>
                                          </p:val>
                                        </p:tav>
                                        <p:tav tm="100000">
                                          <p:val>
                                            <p:strVal val="#ppt_x"/>
                                          </p:val>
                                        </p:tav>
                                      </p:tavLst>
                                    </p:anim>
                                    <p:anim calcmode="lin" valueType="num">
                                      <p:cBhvr>
                                        <p:cTn id="209"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210" fill="hold">
                      <p:stCondLst>
                        <p:cond delay="indefinite"/>
                      </p:stCondLst>
                      <p:childTnLst>
                        <p:par>
                          <p:cTn id="211" fill="hold">
                            <p:stCondLst>
                              <p:cond delay="0"/>
                            </p:stCondLst>
                            <p:childTnLst>
                              <p:par>
                                <p:cTn id="212" presetID="16" presetClass="entr" presetSubtype="21" fill="hold" grpId="0" nodeType="clickEffect">
                                  <p:stCondLst>
                                    <p:cond delay="0"/>
                                  </p:stCondLst>
                                  <p:childTnLst>
                                    <p:set>
                                      <p:cBhvr>
                                        <p:cTn id="213" dur="1" fill="hold">
                                          <p:stCondLst>
                                            <p:cond delay="0"/>
                                          </p:stCondLst>
                                        </p:cTn>
                                        <p:tgtEl>
                                          <p:spTgt spid="108"/>
                                        </p:tgtEl>
                                        <p:attrNameLst>
                                          <p:attrName>style.visibility</p:attrName>
                                        </p:attrNameLst>
                                      </p:cBhvr>
                                      <p:to>
                                        <p:strVal val="visible"/>
                                      </p:to>
                                    </p:set>
                                    <p:animEffect transition="in" filter="barn(inVertical)">
                                      <p:cBhvr>
                                        <p:cTn id="214"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6" grpId="0"/>
      <p:bldP spid="108" grpId="0"/>
      <p:bldP spid="1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92620"/>
          </a:xfrm>
        </p:spPr>
        <p:txBody>
          <a:bodyPr/>
          <a:lstStyle/>
          <a:p>
            <a:r>
              <a:rPr lang="en-US" b="1" dirty="0" smtClean="0"/>
              <a:t>Core idea to Solve this problem: </a:t>
            </a:r>
            <a:endParaRPr lang="en-US" b="1" dirty="0"/>
          </a:p>
        </p:txBody>
      </p:sp>
      <p:sp>
        <p:nvSpPr>
          <p:cNvPr id="3" name="Content Placeholder 2"/>
          <p:cNvSpPr>
            <a:spLocks noGrp="1"/>
          </p:cNvSpPr>
          <p:nvPr>
            <p:ph idx="1"/>
          </p:nvPr>
        </p:nvSpPr>
        <p:spPr>
          <a:xfrm>
            <a:off x="235528" y="778361"/>
            <a:ext cx="11457704" cy="1576143"/>
          </a:xfrm>
        </p:spPr>
        <p:txBody>
          <a:bodyPr>
            <a:normAutofit fontScale="77500" lnSpcReduction="20000"/>
          </a:bodyPr>
          <a:lstStyle/>
          <a:p>
            <a:r>
              <a:rPr lang="en-US" dirty="0" smtClean="0"/>
              <a:t>We perform Project estimation, Project: find the critical floor, we estimate the minimum attempt that we find the critical floor. </a:t>
            </a:r>
          </a:p>
          <a:p>
            <a:r>
              <a:rPr lang="en-US" dirty="0" smtClean="0"/>
              <a:t>While estimating: depends on our luck whether egg breaks or not so we assume the worst will happen</a:t>
            </a:r>
          </a:p>
          <a:p>
            <a:r>
              <a:rPr lang="en-US" dirty="0" smtClean="0"/>
              <a:t>We select the best from the worst which gives our plan is 100% successful</a:t>
            </a:r>
          </a:p>
        </p:txBody>
      </p:sp>
      <p:grpSp>
        <p:nvGrpSpPr>
          <p:cNvPr id="25" name="Group 24"/>
          <p:cNvGrpSpPr/>
          <p:nvPr/>
        </p:nvGrpSpPr>
        <p:grpSpPr>
          <a:xfrm>
            <a:off x="6068290" y="2589846"/>
            <a:ext cx="5624942" cy="1960511"/>
            <a:chOff x="734291" y="2473128"/>
            <a:chExt cx="5624942" cy="1960511"/>
          </a:xfrm>
        </p:grpSpPr>
        <p:sp>
          <p:nvSpPr>
            <p:cNvPr id="7" name="TextBox 6"/>
            <p:cNvSpPr txBox="1"/>
            <p:nvPr/>
          </p:nvSpPr>
          <p:spPr>
            <a:xfrm>
              <a:off x="969818" y="3283527"/>
              <a:ext cx="1080655" cy="553998"/>
            </a:xfrm>
            <a:prstGeom prst="rect">
              <a:avLst/>
            </a:prstGeom>
            <a:noFill/>
          </p:spPr>
          <p:txBody>
            <a:bodyPr wrap="square" rtlCol="0">
              <a:spAutoFit/>
            </a:bodyPr>
            <a:lstStyle/>
            <a:p>
              <a:r>
                <a:rPr lang="en-US" sz="3000" dirty="0" smtClean="0"/>
                <a:t>e, f</a:t>
              </a:r>
              <a:endParaRPr lang="en-US" sz="3000" dirty="0"/>
            </a:p>
          </p:txBody>
        </p:sp>
        <p:sp>
          <p:nvSpPr>
            <p:cNvPr id="8" name="TextBox 7"/>
            <p:cNvSpPr txBox="1"/>
            <p:nvPr/>
          </p:nvSpPr>
          <p:spPr>
            <a:xfrm>
              <a:off x="4765964" y="2473128"/>
              <a:ext cx="1080655" cy="553998"/>
            </a:xfrm>
            <a:prstGeom prst="rect">
              <a:avLst/>
            </a:prstGeom>
            <a:noFill/>
          </p:spPr>
          <p:txBody>
            <a:bodyPr wrap="square" rtlCol="0">
              <a:spAutoFit/>
            </a:bodyPr>
            <a:lstStyle/>
            <a:p>
              <a:r>
                <a:rPr lang="en-US" sz="3000" dirty="0" smtClean="0"/>
                <a:t>e, f-k</a:t>
              </a:r>
              <a:endParaRPr lang="en-US" sz="3000" dirty="0"/>
            </a:p>
          </p:txBody>
        </p:sp>
        <p:sp>
          <p:nvSpPr>
            <p:cNvPr id="9" name="TextBox 8"/>
            <p:cNvSpPr txBox="1"/>
            <p:nvPr/>
          </p:nvSpPr>
          <p:spPr>
            <a:xfrm>
              <a:off x="4717469" y="3837525"/>
              <a:ext cx="1641764" cy="553998"/>
            </a:xfrm>
            <a:prstGeom prst="rect">
              <a:avLst/>
            </a:prstGeom>
            <a:noFill/>
          </p:spPr>
          <p:txBody>
            <a:bodyPr wrap="square" rtlCol="0">
              <a:spAutoFit/>
            </a:bodyPr>
            <a:lstStyle/>
            <a:p>
              <a:r>
                <a:rPr lang="en-US" sz="3000" dirty="0" smtClean="0"/>
                <a:t>e-1, k-1</a:t>
              </a:r>
              <a:endParaRPr lang="en-US" sz="3000" dirty="0"/>
            </a:p>
          </p:txBody>
        </p:sp>
        <p:cxnSp>
          <p:nvCxnSpPr>
            <p:cNvPr id="11" name="Straight Connector 10"/>
            <p:cNvCxnSpPr/>
            <p:nvPr/>
          </p:nvCxnSpPr>
          <p:spPr>
            <a:xfrm>
              <a:off x="1801093" y="3602182"/>
              <a:ext cx="171796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519055" y="2895600"/>
              <a:ext cx="990592" cy="70658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532917" y="3602182"/>
              <a:ext cx="1094501" cy="51234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407191" y="3006528"/>
              <a:ext cx="644244" cy="553998"/>
            </a:xfrm>
            <a:prstGeom prst="rect">
              <a:avLst/>
            </a:prstGeom>
            <a:noFill/>
          </p:spPr>
          <p:txBody>
            <a:bodyPr wrap="square" rtlCol="0">
              <a:spAutoFit/>
            </a:bodyPr>
            <a:lstStyle/>
            <a:p>
              <a:r>
                <a:rPr lang="en-US" sz="3000" dirty="0"/>
                <a:t>k</a:t>
              </a:r>
            </a:p>
          </p:txBody>
        </p:sp>
        <p:sp>
          <p:nvSpPr>
            <p:cNvPr id="18" name="Oval 17"/>
            <p:cNvSpPr/>
            <p:nvPr/>
          </p:nvSpPr>
          <p:spPr>
            <a:xfrm>
              <a:off x="734291" y="3283527"/>
              <a:ext cx="1066802" cy="55399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724398" y="3837525"/>
              <a:ext cx="1385463" cy="55399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627418" y="2473128"/>
              <a:ext cx="1385463" cy="55399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44526" y="2597543"/>
              <a:ext cx="1416630" cy="553998"/>
            </a:xfrm>
            <a:prstGeom prst="rect">
              <a:avLst/>
            </a:prstGeom>
            <a:noFill/>
          </p:spPr>
          <p:txBody>
            <a:bodyPr wrap="square" rtlCol="0">
              <a:spAutoFit/>
            </a:bodyPr>
            <a:lstStyle/>
            <a:p>
              <a:r>
                <a:rPr lang="en-US" sz="3000" dirty="0" smtClean="0"/>
                <a:t>survive</a:t>
              </a:r>
              <a:endParaRPr lang="en-US" sz="3000" dirty="0"/>
            </a:p>
          </p:txBody>
        </p:sp>
        <p:sp>
          <p:nvSpPr>
            <p:cNvPr id="24" name="TextBox 23"/>
            <p:cNvSpPr txBox="1"/>
            <p:nvPr/>
          </p:nvSpPr>
          <p:spPr>
            <a:xfrm>
              <a:off x="3349334" y="3879641"/>
              <a:ext cx="1416630" cy="553998"/>
            </a:xfrm>
            <a:prstGeom prst="rect">
              <a:avLst/>
            </a:prstGeom>
            <a:noFill/>
          </p:spPr>
          <p:txBody>
            <a:bodyPr wrap="square" rtlCol="0">
              <a:spAutoFit/>
            </a:bodyPr>
            <a:lstStyle/>
            <a:p>
              <a:r>
                <a:rPr lang="en-US" sz="3000" dirty="0" smtClean="0"/>
                <a:t>breaks</a:t>
              </a:r>
              <a:endParaRPr lang="en-US" sz="3000" dirty="0"/>
            </a:p>
          </p:txBody>
        </p:sp>
      </p:grpSp>
      <p:sp>
        <p:nvSpPr>
          <p:cNvPr id="27" name="Content Placeholder 2"/>
          <p:cNvSpPr txBox="1">
            <a:spLocks/>
          </p:cNvSpPr>
          <p:nvPr/>
        </p:nvSpPr>
        <p:spPr>
          <a:xfrm>
            <a:off x="199153" y="5493603"/>
            <a:ext cx="9123218" cy="9466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We use Dynamic memorization strategy or tabular method:  </a:t>
            </a:r>
          </a:p>
        </p:txBody>
      </p:sp>
      <p:sp>
        <p:nvSpPr>
          <p:cNvPr id="26" name="Content Placeholder 2"/>
          <p:cNvSpPr txBox="1">
            <a:spLocks/>
          </p:cNvSpPr>
          <p:nvPr/>
        </p:nvSpPr>
        <p:spPr>
          <a:xfrm>
            <a:off x="199153" y="2216727"/>
            <a:ext cx="5701145" cy="270675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Base cases are:</a:t>
            </a:r>
          </a:p>
          <a:p>
            <a:pPr marL="0" indent="0">
              <a:buNone/>
            </a:pPr>
            <a:r>
              <a:rPr lang="en-US" b="1" dirty="0" smtClean="0"/>
              <a:t>Floor/egg		attempts</a:t>
            </a:r>
            <a:r>
              <a:rPr lang="en-US" dirty="0" smtClean="0"/>
              <a:t> </a:t>
            </a:r>
          </a:p>
          <a:p>
            <a:pPr marL="0" indent="0">
              <a:buNone/>
            </a:pPr>
            <a:r>
              <a:rPr lang="en-US" dirty="0" smtClean="0"/>
              <a:t>f = 0 			0</a:t>
            </a:r>
          </a:p>
          <a:p>
            <a:pPr marL="0" indent="0">
              <a:buNone/>
            </a:pPr>
            <a:r>
              <a:rPr lang="en-US" dirty="0" smtClean="0"/>
              <a:t>f= 1			1</a:t>
            </a:r>
          </a:p>
          <a:p>
            <a:pPr marL="0" indent="0">
              <a:buNone/>
            </a:pPr>
            <a:r>
              <a:rPr lang="en-US" dirty="0" smtClean="0"/>
              <a:t>e =0			we cannot perform </a:t>
            </a:r>
          </a:p>
          <a:p>
            <a:pPr marL="0" indent="0">
              <a:buNone/>
            </a:pPr>
            <a:r>
              <a:rPr lang="en-US" dirty="0" smtClean="0"/>
              <a:t>e =1			f</a:t>
            </a:r>
            <a:endParaRPr lang="en-US" dirty="0"/>
          </a:p>
        </p:txBody>
      </p:sp>
    </p:spTree>
    <p:extLst>
      <p:ext uri="{BB962C8B-B14F-4D97-AF65-F5344CB8AC3E}">
        <p14:creationId xmlns:p14="http://schemas.microsoft.com/office/powerpoint/2010/main" val="8645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1000"/>
                                        <p:tgtEl>
                                          <p:spTgt spid="27"/>
                                        </p:tgtEl>
                                      </p:cBhvr>
                                    </p:animEffect>
                                    <p:anim calcmode="lin" valueType="num">
                                      <p:cBhvr>
                                        <p:cTn id="40" dur="1000" fill="hold"/>
                                        <p:tgtEl>
                                          <p:spTgt spid="27"/>
                                        </p:tgtEl>
                                        <p:attrNameLst>
                                          <p:attrName>ppt_x</p:attrName>
                                        </p:attrNameLst>
                                      </p:cBhvr>
                                      <p:tavLst>
                                        <p:tav tm="0">
                                          <p:val>
                                            <p:strVal val="#ppt_x"/>
                                          </p:val>
                                        </p:tav>
                                        <p:tav tm="100000">
                                          <p:val>
                                            <p:strVal val="#ppt_x"/>
                                          </p:val>
                                        </p:tav>
                                      </p:tavLst>
                                    </p:anim>
                                    <p:anim calcmode="lin" valueType="num">
                                      <p:cBhvr>
                                        <p:cTn id="4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arn(inVertical)">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27"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075748"/>
          </a:xfrm>
        </p:spPr>
        <p:txBody>
          <a:bodyPr/>
          <a:lstStyle/>
          <a:p>
            <a:r>
              <a:rPr lang="en-US" b="1"/>
              <a:t>Pseudo code:</a:t>
            </a:r>
            <a:endParaRPr lang="en-US"/>
          </a:p>
        </p:txBody>
      </p:sp>
      <p:pic>
        <p:nvPicPr>
          <p:cNvPr id="4" name="Content Placeholder 3"/>
          <p:cNvPicPr>
            <a:picLocks noGrp="1" noChangeAspect="1"/>
          </p:cNvPicPr>
          <p:nvPr>
            <p:ph idx="1"/>
          </p:nvPr>
        </p:nvPicPr>
        <p:blipFill>
          <a:blip r:embed="rId2"/>
          <a:stretch>
            <a:fillRect/>
          </a:stretch>
        </p:blipFill>
        <p:spPr>
          <a:xfrm>
            <a:off x="305306" y="1075748"/>
            <a:ext cx="9365166" cy="5096452"/>
          </a:xfrm>
          <a:prstGeom prst="rect">
            <a:avLst/>
          </a:prstGeom>
        </p:spPr>
      </p:pic>
    </p:spTree>
    <p:extLst>
      <p:ext uri="{BB962C8B-B14F-4D97-AF65-F5344CB8AC3E}">
        <p14:creationId xmlns:p14="http://schemas.microsoft.com/office/powerpoint/2010/main" val="2914598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51057"/>
          </a:xfrm>
        </p:spPr>
        <p:txBody>
          <a:bodyPr>
            <a:normAutofit fontScale="90000"/>
          </a:bodyPr>
          <a:lstStyle/>
          <a:p>
            <a:r>
              <a:rPr lang="en-US" dirty="0" smtClean="0"/>
              <a:t>Table to solve: suppose given (</a:t>
            </a:r>
            <a:r>
              <a:rPr lang="en-US" b="1" dirty="0" smtClean="0"/>
              <a:t>3 eggs and 7 floor</a:t>
            </a:r>
            <a:r>
              <a:rPr lang="en-US"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4185979"/>
              </p:ext>
            </p:extLst>
          </p:nvPr>
        </p:nvGraphicFramePr>
        <p:xfrm>
          <a:off x="588097" y="951057"/>
          <a:ext cx="9733536" cy="2829000"/>
        </p:xfrm>
        <a:graphic>
          <a:graphicData uri="http://schemas.openxmlformats.org/drawingml/2006/table">
            <a:tbl>
              <a:tblPr firstRow="1" bandRow="1">
                <a:tableStyleId>{5C22544A-7EE6-4342-B048-85BDC9FD1C3A}</a:tableStyleId>
              </a:tblPr>
              <a:tblGrid>
                <a:gridCol w="1081504">
                  <a:extLst>
                    <a:ext uri="{9D8B030D-6E8A-4147-A177-3AD203B41FA5}">
                      <a16:colId xmlns:a16="http://schemas.microsoft.com/office/drawing/2014/main" val="3752180012"/>
                    </a:ext>
                  </a:extLst>
                </a:gridCol>
                <a:gridCol w="1081504">
                  <a:extLst>
                    <a:ext uri="{9D8B030D-6E8A-4147-A177-3AD203B41FA5}">
                      <a16:colId xmlns:a16="http://schemas.microsoft.com/office/drawing/2014/main" val="1084462864"/>
                    </a:ext>
                  </a:extLst>
                </a:gridCol>
                <a:gridCol w="1081504">
                  <a:extLst>
                    <a:ext uri="{9D8B030D-6E8A-4147-A177-3AD203B41FA5}">
                      <a16:colId xmlns:a16="http://schemas.microsoft.com/office/drawing/2014/main" val="760066741"/>
                    </a:ext>
                  </a:extLst>
                </a:gridCol>
                <a:gridCol w="1081504">
                  <a:extLst>
                    <a:ext uri="{9D8B030D-6E8A-4147-A177-3AD203B41FA5}">
                      <a16:colId xmlns:a16="http://schemas.microsoft.com/office/drawing/2014/main" val="269555370"/>
                    </a:ext>
                  </a:extLst>
                </a:gridCol>
                <a:gridCol w="1081504">
                  <a:extLst>
                    <a:ext uri="{9D8B030D-6E8A-4147-A177-3AD203B41FA5}">
                      <a16:colId xmlns:a16="http://schemas.microsoft.com/office/drawing/2014/main" val="3389064423"/>
                    </a:ext>
                  </a:extLst>
                </a:gridCol>
                <a:gridCol w="1081504">
                  <a:extLst>
                    <a:ext uri="{9D8B030D-6E8A-4147-A177-3AD203B41FA5}">
                      <a16:colId xmlns:a16="http://schemas.microsoft.com/office/drawing/2014/main" val="3469421060"/>
                    </a:ext>
                  </a:extLst>
                </a:gridCol>
                <a:gridCol w="1081504">
                  <a:extLst>
                    <a:ext uri="{9D8B030D-6E8A-4147-A177-3AD203B41FA5}">
                      <a16:colId xmlns:a16="http://schemas.microsoft.com/office/drawing/2014/main" val="256897160"/>
                    </a:ext>
                  </a:extLst>
                </a:gridCol>
                <a:gridCol w="1081504">
                  <a:extLst>
                    <a:ext uri="{9D8B030D-6E8A-4147-A177-3AD203B41FA5}">
                      <a16:colId xmlns:a16="http://schemas.microsoft.com/office/drawing/2014/main" val="1087038664"/>
                    </a:ext>
                  </a:extLst>
                </a:gridCol>
                <a:gridCol w="1081504">
                  <a:extLst>
                    <a:ext uri="{9D8B030D-6E8A-4147-A177-3AD203B41FA5}">
                      <a16:colId xmlns:a16="http://schemas.microsoft.com/office/drawing/2014/main" val="185159099"/>
                    </a:ext>
                  </a:extLst>
                </a:gridCol>
              </a:tblGrid>
              <a:tr h="56580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000" dirty="0" smtClean="0">
                          <a:solidFill>
                            <a:schemeClr val="tx1"/>
                          </a:solidFill>
                        </a:rPr>
                        <a:t>0</a:t>
                      </a:r>
                      <a:endParaRPr lang="en-US" sz="3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1</a:t>
                      </a:r>
                      <a:endParaRPr lang="en-US" sz="3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2</a:t>
                      </a:r>
                      <a:endParaRPr lang="en-US" sz="3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3</a:t>
                      </a:r>
                      <a:endParaRPr lang="en-US" sz="3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4</a:t>
                      </a:r>
                      <a:endParaRPr lang="en-US" sz="3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5</a:t>
                      </a:r>
                      <a:endParaRPr lang="en-US" sz="3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6</a:t>
                      </a:r>
                      <a:endParaRPr lang="en-US" sz="3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7</a:t>
                      </a:r>
                      <a:endParaRPr lang="en-US" sz="3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2056580"/>
                  </a:ext>
                </a:extLst>
              </a:tr>
              <a:tr h="565800">
                <a:tc>
                  <a:txBody>
                    <a:bodyPr/>
                    <a:lstStyle/>
                    <a:p>
                      <a:pPr algn="r"/>
                      <a:r>
                        <a:rPr lang="en-US" sz="3000" dirty="0" smtClean="0">
                          <a:solidFill>
                            <a:schemeClr val="tx1"/>
                          </a:solidFill>
                        </a:rPr>
                        <a:t>0</a:t>
                      </a:r>
                      <a:endParaRPr lang="en-US" sz="3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000" dirty="0" smtClean="0">
                          <a:solidFill>
                            <a:schemeClr val="tx1"/>
                          </a:solidFill>
                        </a:rPr>
                        <a:t>0</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7631203"/>
                  </a:ext>
                </a:extLst>
              </a:tr>
              <a:tr h="565800">
                <a:tc>
                  <a:txBody>
                    <a:bodyPr/>
                    <a:lstStyle/>
                    <a:p>
                      <a:pPr algn="r"/>
                      <a:r>
                        <a:rPr lang="en-US" sz="3000" dirty="0" smtClean="0">
                          <a:solidFill>
                            <a:schemeClr val="tx1"/>
                          </a:solidFill>
                        </a:rPr>
                        <a:t>1</a:t>
                      </a:r>
                      <a:endParaRPr lang="en-US" sz="3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000" dirty="0" smtClean="0">
                          <a:solidFill>
                            <a:schemeClr val="tx1"/>
                          </a:solidFill>
                        </a:rPr>
                        <a:t>0</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1</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2</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3</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4</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5</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6</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7</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0029899"/>
                  </a:ext>
                </a:extLst>
              </a:tr>
              <a:tr h="565800">
                <a:tc>
                  <a:txBody>
                    <a:bodyPr/>
                    <a:lstStyle/>
                    <a:p>
                      <a:pPr algn="r"/>
                      <a:r>
                        <a:rPr lang="en-US" sz="3000" dirty="0" smtClean="0">
                          <a:solidFill>
                            <a:schemeClr val="tx1"/>
                          </a:solidFill>
                        </a:rPr>
                        <a:t>2</a:t>
                      </a:r>
                      <a:endParaRPr lang="en-US" sz="3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000" dirty="0" smtClean="0">
                          <a:solidFill>
                            <a:schemeClr val="tx1"/>
                          </a:solidFill>
                        </a:rPr>
                        <a:t>0</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1</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3000" kern="1200" dirty="0" smtClean="0">
                          <a:solidFill>
                            <a:schemeClr val="tx1"/>
                          </a:solidFill>
                          <a:latin typeface="+mn-lt"/>
                          <a:ea typeface="+mn-ea"/>
                          <a:cs typeface="+mn-cs"/>
                        </a:rPr>
                        <a:t>2</a:t>
                      </a:r>
                      <a:endParaRPr lang="en-US" sz="3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3000" kern="1200" dirty="0" smtClean="0">
                          <a:solidFill>
                            <a:schemeClr val="tx1"/>
                          </a:solidFill>
                          <a:latin typeface="+mn-lt"/>
                          <a:ea typeface="+mn-ea"/>
                          <a:cs typeface="+mn-cs"/>
                        </a:rPr>
                        <a:t>2</a:t>
                      </a:r>
                      <a:endParaRPr lang="en-US" sz="3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3000" kern="1200" dirty="0" smtClean="0">
                          <a:solidFill>
                            <a:schemeClr val="tx1"/>
                          </a:solidFill>
                          <a:latin typeface="+mn-lt"/>
                          <a:ea typeface="+mn-ea"/>
                          <a:cs typeface="+mn-cs"/>
                        </a:rPr>
                        <a:t>3</a:t>
                      </a:r>
                      <a:endParaRPr lang="en-US" sz="3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3000" kern="1200" dirty="0" smtClean="0">
                          <a:solidFill>
                            <a:schemeClr val="tx1"/>
                          </a:solidFill>
                          <a:latin typeface="+mn-lt"/>
                          <a:ea typeface="+mn-ea"/>
                          <a:cs typeface="+mn-cs"/>
                        </a:rPr>
                        <a:t>3</a:t>
                      </a:r>
                      <a:endParaRPr lang="en-US" sz="3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3</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3</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214325"/>
                  </a:ext>
                </a:extLst>
              </a:tr>
              <a:tr h="565800">
                <a:tc>
                  <a:txBody>
                    <a:bodyPr/>
                    <a:lstStyle/>
                    <a:p>
                      <a:pPr algn="r"/>
                      <a:r>
                        <a:rPr lang="en-US" sz="3000" dirty="0" smtClean="0">
                          <a:solidFill>
                            <a:schemeClr val="tx1"/>
                          </a:solidFill>
                        </a:rPr>
                        <a:t>3</a:t>
                      </a:r>
                      <a:endParaRPr lang="en-US" sz="3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000" dirty="0" smtClean="0">
                          <a:solidFill>
                            <a:schemeClr val="tx1"/>
                          </a:solidFill>
                        </a:rPr>
                        <a:t>0</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1</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2</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2</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3</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3</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3</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smtClean="0">
                          <a:solidFill>
                            <a:schemeClr val="tx1"/>
                          </a:solidFill>
                        </a:rPr>
                        <a:t>3</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3862448"/>
                  </a:ext>
                </a:extLst>
              </a:tr>
            </a:tbl>
          </a:graphicData>
        </a:graphic>
      </p:graphicFrame>
      <p:sp>
        <p:nvSpPr>
          <p:cNvPr id="6" name="Title 1"/>
          <p:cNvSpPr txBox="1">
            <a:spLocks/>
          </p:cNvSpPr>
          <p:nvPr/>
        </p:nvSpPr>
        <p:spPr>
          <a:xfrm>
            <a:off x="197065" y="4405746"/>
            <a:ext cx="10515600" cy="95105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7" name="Rectangle 6"/>
          <p:cNvSpPr/>
          <p:nvPr/>
        </p:nvSpPr>
        <p:spPr>
          <a:xfrm>
            <a:off x="197065" y="4405746"/>
            <a:ext cx="10515600" cy="1938992"/>
          </a:xfrm>
          <a:prstGeom prst="rect">
            <a:avLst/>
          </a:prstGeom>
        </p:spPr>
        <p:txBody>
          <a:bodyPr wrap="square">
            <a:spAutoFit/>
          </a:bodyPr>
          <a:lstStyle/>
          <a:p>
            <a:pPr>
              <a:spcBef>
                <a:spcPts val="0"/>
              </a:spcBef>
              <a:spcAft>
                <a:spcPts val="0"/>
              </a:spcAft>
            </a:pPr>
            <a:r>
              <a:rPr lang="en-US" sz="20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ELSE </a:t>
            </a:r>
            <a:r>
              <a:rPr lang="en-US" sz="20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kern="0" dirty="0" err="1" smtClean="0">
                <a:effectLst/>
                <a:latin typeface="Times New Roman" panose="02020603050405020304" pitchFamily="18" charset="0"/>
                <a:ea typeface="Times New Roman" panose="02020603050405020304" pitchFamily="18" charset="0"/>
                <a:cs typeface="Times New Roman" panose="02020603050405020304" pitchFamily="18" charset="0"/>
              </a:rPr>
              <a:t>dp</a:t>
            </a:r>
            <a:r>
              <a:rPr lang="en-US" sz="20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[n+1]</a:t>
            </a:r>
            <a:r>
              <a:rPr lang="en-US" sz="2000" kern="0" dirty="0" smtClean="0">
                <a:latin typeface="Times New Roman" panose="02020603050405020304" pitchFamily="18" charset="0"/>
                <a:ea typeface="Times New Roman" panose="02020603050405020304" pitchFamily="18" charset="0"/>
                <a:cs typeface="Times New Roman" panose="02020603050405020304" pitchFamily="18" charset="0"/>
              </a:rPr>
              <a:t>[k+1]</a:t>
            </a:r>
            <a:endParaRPr lang="en-US" sz="2000" kern="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buSzPts val="1000"/>
              <a:buFont typeface="Wingdings" panose="05000000000000000000" pitchFamily="2" charset="2"/>
              <a:buChar char=""/>
              <a:tabLst>
                <a:tab pos="1371600" algn="l"/>
              </a:tabLst>
            </a:pPr>
            <a:r>
              <a:rPr lang="en-US" sz="2000" kern="0" dirty="0" smtClean="0">
                <a:effectLst/>
                <a:latin typeface="Times New Roman" panose="02020603050405020304" pitchFamily="18" charset="0"/>
                <a:ea typeface="Times New Roman" panose="02020603050405020304" pitchFamily="18" charset="0"/>
                <a:cs typeface="Mangal" panose="02040503050203030202" pitchFamily="18" charset="0"/>
              </a:rPr>
              <a:t>Set a mini with maximum Integer value </a:t>
            </a:r>
            <a:endParaRPr lang="en-US" sz="2000" kern="100" dirty="0" smtClean="0">
              <a:effectLst/>
              <a:latin typeface="Calibri" panose="020F0502020204030204" pitchFamily="34" charset="0"/>
              <a:ea typeface="Times New Roman" panose="02020603050405020304" pitchFamily="18" charset="0"/>
              <a:cs typeface="Mangal" panose="02040503050203030202" pitchFamily="18" charset="0"/>
            </a:endParaRPr>
          </a:p>
          <a:p>
            <a:pPr marL="1143000" lvl="2" indent="-228600">
              <a:buSzPts val="1000"/>
              <a:buFont typeface="Wingdings" panose="05000000000000000000" pitchFamily="2" charset="2"/>
              <a:buChar char=""/>
              <a:tabLst>
                <a:tab pos="1371600" algn="l"/>
              </a:tabLst>
            </a:pPr>
            <a:r>
              <a:rPr lang="en-US" sz="2000" kern="0" dirty="0" smtClean="0">
                <a:effectLst/>
                <a:latin typeface="Times New Roman" panose="02020603050405020304" pitchFamily="18" charset="0"/>
                <a:ea typeface="Times New Roman" panose="02020603050405020304" pitchFamily="18" charset="0"/>
                <a:cs typeface="Mangal" panose="02040503050203030202" pitchFamily="18" charset="0"/>
              </a:rPr>
              <a:t>For new Integer variable </a:t>
            </a:r>
            <a:r>
              <a:rPr lang="en-US" sz="2000" kern="0" dirty="0" err="1" smtClean="0">
                <a:effectLst/>
                <a:latin typeface="Times New Roman" panose="02020603050405020304" pitchFamily="18" charset="0"/>
                <a:ea typeface="Times New Roman" panose="02020603050405020304" pitchFamily="18" charset="0"/>
                <a:cs typeface="Mangal" panose="02040503050203030202" pitchFamily="18" charset="0"/>
              </a:rPr>
              <a:t>mj</a:t>
            </a:r>
            <a:r>
              <a:rPr lang="en-US" sz="2000" kern="0" dirty="0" smtClean="0">
                <a:effectLst/>
                <a:latin typeface="Times New Roman" panose="02020603050405020304" pitchFamily="18" charset="0"/>
                <a:ea typeface="Times New Roman" panose="02020603050405020304" pitchFamily="18" charset="0"/>
                <a:cs typeface="Mangal" panose="02040503050203030202" pitchFamily="18" charset="0"/>
              </a:rPr>
              <a:t> = j-1 to </a:t>
            </a:r>
            <a:r>
              <a:rPr lang="en-US" sz="2000" kern="0" dirty="0" err="1" smtClean="0">
                <a:effectLst/>
                <a:latin typeface="Times New Roman" panose="02020603050405020304" pitchFamily="18" charset="0"/>
                <a:ea typeface="Times New Roman" panose="02020603050405020304" pitchFamily="18" charset="0"/>
                <a:cs typeface="Mangal" panose="02040503050203030202" pitchFamily="18" charset="0"/>
              </a:rPr>
              <a:t>mj</a:t>
            </a:r>
            <a:r>
              <a:rPr lang="en-US" sz="2000" kern="0" dirty="0" smtClean="0">
                <a:effectLst/>
                <a:latin typeface="Times New Roman" panose="02020603050405020304" pitchFamily="18" charset="0"/>
                <a:ea typeface="Times New Roman" panose="02020603050405020304" pitchFamily="18" charset="0"/>
                <a:cs typeface="Mangal" panose="02040503050203030202" pitchFamily="18" charset="0"/>
              </a:rPr>
              <a:t>&gt;=0 and </a:t>
            </a:r>
            <a:r>
              <a:rPr lang="en-US" sz="2000" kern="0" dirty="0" err="1" smtClean="0">
                <a:effectLst/>
                <a:latin typeface="Times New Roman" panose="02020603050405020304" pitchFamily="18" charset="0"/>
                <a:ea typeface="Times New Roman" panose="02020603050405020304" pitchFamily="18" charset="0"/>
                <a:cs typeface="Mangal" panose="02040503050203030202" pitchFamily="18" charset="0"/>
              </a:rPr>
              <a:t>pj</a:t>
            </a:r>
            <a:r>
              <a:rPr lang="en-US" sz="2000" kern="0" dirty="0" smtClean="0">
                <a:effectLst/>
                <a:latin typeface="Times New Roman" panose="02020603050405020304" pitchFamily="18" charset="0"/>
                <a:ea typeface="Times New Roman" panose="02020603050405020304" pitchFamily="18" charset="0"/>
                <a:cs typeface="Mangal" panose="02040503050203030202" pitchFamily="18" charset="0"/>
              </a:rPr>
              <a:t> = 0 to </a:t>
            </a:r>
            <a:r>
              <a:rPr lang="en-US" sz="2000" kern="0" dirty="0" err="1" smtClean="0">
                <a:effectLst/>
                <a:latin typeface="Times New Roman" panose="02020603050405020304" pitchFamily="18" charset="0"/>
                <a:ea typeface="Times New Roman" panose="02020603050405020304" pitchFamily="18" charset="0"/>
                <a:cs typeface="Mangal" panose="02040503050203030202" pitchFamily="18" charset="0"/>
              </a:rPr>
              <a:t>pj</a:t>
            </a:r>
            <a:r>
              <a:rPr lang="en-US" sz="2000" kern="0" dirty="0" smtClean="0">
                <a:effectLst/>
                <a:latin typeface="Times New Roman" panose="02020603050405020304" pitchFamily="18" charset="0"/>
                <a:ea typeface="Times New Roman" panose="02020603050405020304" pitchFamily="18" charset="0"/>
                <a:cs typeface="Mangal" panose="02040503050203030202" pitchFamily="18" charset="0"/>
              </a:rPr>
              <a:t>&lt;=</a:t>
            </a:r>
            <a:r>
              <a:rPr lang="en-US" sz="2000" kern="0" dirty="0" err="1" smtClean="0">
                <a:effectLst/>
                <a:latin typeface="Times New Roman" panose="02020603050405020304" pitchFamily="18" charset="0"/>
                <a:ea typeface="Times New Roman" panose="02020603050405020304" pitchFamily="18" charset="0"/>
                <a:cs typeface="Mangal" panose="02040503050203030202" pitchFamily="18" charset="0"/>
              </a:rPr>
              <a:t>i</a:t>
            </a:r>
            <a:endParaRPr lang="en-US" sz="2000" kern="100" dirty="0" smtClean="0">
              <a:effectLst/>
              <a:latin typeface="Calibri" panose="020F0502020204030204" pitchFamily="34" charset="0"/>
              <a:ea typeface="Times New Roman" panose="02020603050405020304" pitchFamily="18" charset="0"/>
              <a:cs typeface="Mangal" panose="02040503050203030202" pitchFamily="18" charset="0"/>
            </a:endParaRPr>
          </a:p>
          <a:p>
            <a:pPr marL="1600200" lvl="3" indent="-228600">
              <a:buSzPts val="1000"/>
              <a:buFont typeface="Wingdings" panose="05000000000000000000" pitchFamily="2" charset="2"/>
              <a:buChar char=""/>
              <a:tabLst>
                <a:tab pos="1828800" algn="l"/>
              </a:tabLst>
            </a:pPr>
            <a:r>
              <a:rPr lang="en-US" sz="2000" kern="0" dirty="0" smtClean="0">
                <a:effectLst/>
                <a:latin typeface="Times New Roman" panose="02020603050405020304" pitchFamily="18" charset="0"/>
                <a:ea typeface="Times New Roman" panose="02020603050405020304" pitchFamily="18" charset="0"/>
                <a:cs typeface="Mangal" panose="02040503050203030202" pitchFamily="18" charset="0"/>
              </a:rPr>
              <a:t>Find the maximum of </a:t>
            </a:r>
            <a:r>
              <a:rPr lang="en-US" sz="2000" b="1" kern="0" dirty="0" err="1" smtClean="0">
                <a:effectLst/>
                <a:latin typeface="Times New Roman" panose="02020603050405020304" pitchFamily="18" charset="0"/>
                <a:ea typeface="Times New Roman" panose="02020603050405020304" pitchFamily="18" charset="0"/>
                <a:cs typeface="Mangal" panose="02040503050203030202" pitchFamily="18" charset="0"/>
              </a:rPr>
              <a:t>dp</a:t>
            </a:r>
            <a:r>
              <a:rPr lang="en-US" sz="2000" b="1" kern="0" dirty="0" smtClean="0">
                <a:effectLst/>
                <a:latin typeface="Times New Roman" panose="02020603050405020304" pitchFamily="18" charset="0"/>
                <a:ea typeface="Times New Roman" panose="02020603050405020304" pitchFamily="18" charset="0"/>
                <a:cs typeface="Mangal" panose="02040503050203030202" pitchFamily="18" charset="0"/>
              </a:rPr>
              <a:t>[</a:t>
            </a:r>
            <a:r>
              <a:rPr lang="en-US" sz="2000" b="1" kern="0" dirty="0" err="1" smtClean="0">
                <a:effectLst/>
                <a:latin typeface="Times New Roman" panose="02020603050405020304" pitchFamily="18" charset="0"/>
                <a:ea typeface="Times New Roman" panose="02020603050405020304" pitchFamily="18" charset="0"/>
                <a:cs typeface="Mangal" panose="02040503050203030202" pitchFamily="18" charset="0"/>
              </a:rPr>
              <a:t>i</a:t>
            </a:r>
            <a:r>
              <a:rPr lang="en-US" sz="2000" b="1" kern="0" dirty="0" smtClean="0">
                <a:effectLst/>
                <a:latin typeface="Times New Roman" panose="02020603050405020304" pitchFamily="18" charset="0"/>
                <a:ea typeface="Times New Roman" panose="02020603050405020304" pitchFamily="18" charset="0"/>
                <a:cs typeface="Mangal" panose="02040503050203030202" pitchFamily="18" charset="0"/>
              </a:rPr>
              <a:t>][</a:t>
            </a:r>
            <a:r>
              <a:rPr lang="en-US" sz="2000" b="1" kern="0" dirty="0" err="1" smtClean="0">
                <a:effectLst/>
                <a:latin typeface="Times New Roman" panose="02020603050405020304" pitchFamily="18" charset="0"/>
                <a:ea typeface="Times New Roman" panose="02020603050405020304" pitchFamily="18" charset="0"/>
                <a:cs typeface="Mangal" panose="02040503050203030202" pitchFamily="18" charset="0"/>
              </a:rPr>
              <a:t>mj</a:t>
            </a:r>
            <a:r>
              <a:rPr lang="en-US" sz="2000" b="1" kern="0" dirty="0" smtClean="0">
                <a:effectLst/>
                <a:latin typeface="Times New Roman" panose="02020603050405020304" pitchFamily="18" charset="0"/>
                <a:ea typeface="Times New Roman" panose="02020603050405020304" pitchFamily="18" charset="0"/>
                <a:cs typeface="Mangal" panose="02040503050203030202" pitchFamily="18" charset="0"/>
              </a:rPr>
              <a:t>] </a:t>
            </a:r>
            <a:r>
              <a:rPr lang="en-US" sz="2000" b="1" kern="0" dirty="0">
                <a:latin typeface="Times New Roman" panose="02020603050405020304" pitchFamily="18" charset="0"/>
                <a:ea typeface="Times New Roman" panose="02020603050405020304" pitchFamily="18" charset="0"/>
                <a:cs typeface="Mangal" panose="02040503050203030202" pitchFamily="18" charset="0"/>
              </a:rPr>
              <a:t>and</a:t>
            </a:r>
            <a:r>
              <a:rPr lang="en-US" sz="2000" b="1" kern="0" dirty="0" smtClean="0">
                <a:effectLst/>
                <a:latin typeface="Times New Roman" panose="02020603050405020304" pitchFamily="18" charset="0"/>
                <a:ea typeface="Times New Roman" panose="02020603050405020304" pitchFamily="18" charset="0"/>
                <a:cs typeface="Mangal" panose="02040503050203030202" pitchFamily="18" charset="0"/>
              </a:rPr>
              <a:t> </a:t>
            </a:r>
            <a:r>
              <a:rPr lang="en-US" sz="2000" b="1" kern="0" dirty="0" err="1" smtClean="0">
                <a:effectLst/>
                <a:latin typeface="Times New Roman" panose="02020603050405020304" pitchFamily="18" charset="0"/>
                <a:ea typeface="Times New Roman" panose="02020603050405020304" pitchFamily="18" charset="0"/>
                <a:cs typeface="Mangal" panose="02040503050203030202" pitchFamily="18" charset="0"/>
              </a:rPr>
              <a:t>dp</a:t>
            </a:r>
            <a:r>
              <a:rPr lang="en-US" sz="2000" b="1" kern="0" dirty="0" smtClean="0">
                <a:effectLst/>
                <a:latin typeface="Times New Roman" panose="02020603050405020304" pitchFamily="18" charset="0"/>
                <a:ea typeface="Times New Roman" panose="02020603050405020304" pitchFamily="18" charset="0"/>
                <a:cs typeface="Mangal" panose="02040503050203030202" pitchFamily="18" charset="0"/>
              </a:rPr>
              <a:t> [i-1][</a:t>
            </a:r>
            <a:r>
              <a:rPr lang="en-US" sz="2000" b="1" kern="0" dirty="0" err="1" smtClean="0">
                <a:effectLst/>
                <a:latin typeface="Times New Roman" panose="02020603050405020304" pitchFamily="18" charset="0"/>
                <a:ea typeface="Times New Roman" panose="02020603050405020304" pitchFamily="18" charset="0"/>
                <a:cs typeface="Mangal" panose="02040503050203030202" pitchFamily="18" charset="0"/>
              </a:rPr>
              <a:t>pj</a:t>
            </a:r>
            <a:r>
              <a:rPr lang="en-US" sz="2000" b="1" kern="0" dirty="0" smtClean="0">
                <a:effectLst/>
                <a:latin typeface="Times New Roman" panose="02020603050405020304" pitchFamily="18" charset="0"/>
                <a:ea typeface="Times New Roman" panose="02020603050405020304" pitchFamily="18" charset="0"/>
                <a:cs typeface="Mangal" panose="02040503050203030202" pitchFamily="18" charset="0"/>
              </a:rPr>
              <a:t>] </a:t>
            </a:r>
            <a:r>
              <a:rPr lang="en-US" sz="2000" kern="0" dirty="0" smtClean="0">
                <a:effectLst/>
                <a:latin typeface="Times New Roman" panose="02020603050405020304" pitchFamily="18" charset="0"/>
                <a:ea typeface="Times New Roman" panose="02020603050405020304" pitchFamily="18" charset="0"/>
                <a:cs typeface="Mangal" panose="02040503050203030202" pitchFamily="18" charset="0"/>
              </a:rPr>
              <a:t>and store into new variable Val</a:t>
            </a:r>
            <a:endParaRPr lang="en-US" sz="2000" kern="100" dirty="0" smtClean="0">
              <a:effectLst/>
              <a:latin typeface="Calibri" panose="020F0502020204030204" pitchFamily="34" charset="0"/>
              <a:ea typeface="Times New Roman" panose="02020603050405020304" pitchFamily="18" charset="0"/>
              <a:cs typeface="Mangal" panose="02040503050203030202" pitchFamily="18" charset="0"/>
            </a:endParaRPr>
          </a:p>
          <a:p>
            <a:pPr marL="1600200" lvl="3" indent="-228600">
              <a:buSzPts val="1000"/>
              <a:buFont typeface="Wingdings" panose="05000000000000000000" pitchFamily="2" charset="2"/>
              <a:buChar char=""/>
              <a:tabLst>
                <a:tab pos="1828800" algn="l"/>
              </a:tabLst>
            </a:pPr>
            <a:r>
              <a:rPr lang="en-US" sz="2000" kern="0" dirty="0" smtClean="0">
                <a:effectLst/>
                <a:latin typeface="Times New Roman" panose="02020603050405020304" pitchFamily="18" charset="0"/>
                <a:ea typeface="Times New Roman" panose="02020603050405020304" pitchFamily="18" charset="0"/>
                <a:cs typeface="Mangal" panose="02040503050203030202" pitchFamily="18" charset="0"/>
              </a:rPr>
              <a:t>Store the minimum of Val and mini to variable mini.</a:t>
            </a:r>
            <a:endParaRPr lang="en-US" sz="2000" kern="100" dirty="0" smtClean="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buSzPts val="1000"/>
              <a:buFont typeface="Symbol" panose="05050102010706020507" pitchFamily="18" charset="2"/>
              <a:buChar char=""/>
              <a:tabLst>
                <a:tab pos="457200" algn="l"/>
              </a:tabLst>
            </a:pPr>
            <a:r>
              <a:rPr lang="en-US" sz="2000" kern="0" dirty="0" smtClean="0">
                <a:effectLst/>
                <a:latin typeface="Times New Roman" panose="02020603050405020304" pitchFamily="18" charset="0"/>
                <a:ea typeface="Times New Roman" panose="02020603050405020304" pitchFamily="18" charset="0"/>
                <a:cs typeface="Mangal" panose="02040503050203030202" pitchFamily="18" charset="0"/>
              </a:rPr>
              <a:t>Store the value of mini by </a:t>
            </a:r>
            <a:r>
              <a:rPr lang="en-US" sz="2000" kern="0" dirty="0" smtClean="0">
                <a:latin typeface="Times New Roman" panose="02020603050405020304" pitchFamily="18" charset="0"/>
                <a:ea typeface="Times New Roman" panose="02020603050405020304" pitchFamily="18" charset="0"/>
                <a:cs typeface="Mangal" panose="02040503050203030202" pitchFamily="18" charset="0"/>
              </a:rPr>
              <a:t>adding 1 </a:t>
            </a:r>
            <a:r>
              <a:rPr lang="en-US" sz="2000" kern="0" dirty="0" smtClean="0">
                <a:effectLst/>
                <a:latin typeface="Times New Roman" panose="02020603050405020304" pitchFamily="18" charset="0"/>
                <a:ea typeface="Times New Roman" panose="02020603050405020304" pitchFamily="18" charset="0"/>
                <a:cs typeface="Mangal" panose="02040503050203030202" pitchFamily="18" charset="0"/>
              </a:rPr>
              <a:t>to Array </a:t>
            </a:r>
            <a:r>
              <a:rPr lang="en-US" sz="2000" kern="0" dirty="0" err="1" smtClean="0">
                <a:effectLst/>
                <a:latin typeface="Times New Roman" panose="02020603050405020304" pitchFamily="18" charset="0"/>
                <a:ea typeface="Times New Roman" panose="02020603050405020304" pitchFamily="18" charset="0"/>
                <a:cs typeface="Mangal" panose="02040503050203030202" pitchFamily="18" charset="0"/>
              </a:rPr>
              <a:t>dp</a:t>
            </a:r>
            <a:r>
              <a:rPr lang="en-US" sz="2000" kern="0" dirty="0" smtClean="0">
                <a:effectLst/>
                <a:latin typeface="Times New Roman" panose="02020603050405020304" pitchFamily="18" charset="0"/>
                <a:ea typeface="Times New Roman" panose="02020603050405020304" pitchFamily="18" charset="0"/>
                <a:cs typeface="Mangal" panose="02040503050203030202" pitchFamily="18" charset="0"/>
              </a:rPr>
              <a:t>[</a:t>
            </a:r>
            <a:r>
              <a:rPr lang="en-US" sz="2000" kern="0" dirty="0" err="1" smtClean="0">
                <a:effectLst/>
                <a:latin typeface="Times New Roman" panose="02020603050405020304" pitchFamily="18" charset="0"/>
                <a:ea typeface="Times New Roman" panose="02020603050405020304" pitchFamily="18" charset="0"/>
                <a:cs typeface="Mangal" panose="02040503050203030202" pitchFamily="18" charset="0"/>
              </a:rPr>
              <a:t>i</a:t>
            </a:r>
            <a:r>
              <a:rPr lang="en-US" sz="2000" kern="0" dirty="0" smtClean="0">
                <a:effectLst/>
                <a:latin typeface="Times New Roman" panose="02020603050405020304" pitchFamily="18" charset="0"/>
                <a:ea typeface="Times New Roman" panose="02020603050405020304" pitchFamily="18" charset="0"/>
                <a:cs typeface="Mangal" panose="02040503050203030202" pitchFamily="18" charset="0"/>
              </a:rPr>
              <a:t>][j] for memorization </a:t>
            </a:r>
            <a:endParaRPr lang="en-US" sz="2000" kern="1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534226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070408"/>
          </a:xfrm>
        </p:spPr>
        <p:txBody>
          <a:bodyPr/>
          <a:lstStyle/>
          <a:p>
            <a:r>
              <a:rPr lang="en-US" b="1" dirty="0" smtClean="0"/>
              <a:t>Output generated by Program: </a:t>
            </a:r>
            <a:endParaRPr lang="en-US" b="1" dirty="0"/>
          </a:p>
        </p:txBody>
      </p:sp>
      <p:sp>
        <p:nvSpPr>
          <p:cNvPr id="3" name="Content Placeholder 2"/>
          <p:cNvSpPr>
            <a:spLocks noGrp="1"/>
          </p:cNvSpPr>
          <p:nvPr>
            <p:ph idx="1"/>
          </p:nvPr>
        </p:nvSpPr>
        <p:spPr>
          <a:xfrm>
            <a:off x="251345" y="1070408"/>
            <a:ext cx="10515600" cy="4351338"/>
          </a:xfrm>
        </p:spPr>
        <p:txBody>
          <a:bodyPr/>
          <a:lstStyle/>
          <a:p>
            <a:endParaRPr lang="en-US" dirty="0"/>
          </a:p>
        </p:txBody>
      </p:sp>
      <p:pic>
        <p:nvPicPr>
          <p:cNvPr id="4" name="Picture 3"/>
          <p:cNvPicPr>
            <a:picLocks noChangeAspect="1"/>
          </p:cNvPicPr>
          <p:nvPr/>
        </p:nvPicPr>
        <p:blipFill>
          <a:blip r:embed="rId2"/>
          <a:stretch>
            <a:fillRect/>
          </a:stretch>
        </p:blipFill>
        <p:spPr>
          <a:xfrm>
            <a:off x="251346" y="1099561"/>
            <a:ext cx="6675928" cy="3929729"/>
          </a:xfrm>
          <a:prstGeom prst="rect">
            <a:avLst/>
          </a:prstGeom>
        </p:spPr>
      </p:pic>
    </p:spTree>
    <p:extLst>
      <p:ext uri="{BB962C8B-B14F-4D97-AF65-F5344CB8AC3E}">
        <p14:creationId xmlns:p14="http://schemas.microsoft.com/office/powerpoint/2010/main" val="381355211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4.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2342</TotalTime>
  <Words>735</Words>
  <Application>Microsoft Office PowerPoint</Application>
  <PresentationFormat>Widescreen</PresentationFormat>
  <Paragraphs>142</Paragraphs>
  <Slides>15</Slides>
  <Notes>0</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15</vt:i4>
      </vt:variant>
    </vt:vector>
  </HeadingPairs>
  <TitlesOfParts>
    <vt:vector size="30" baseType="lpstr">
      <vt:lpstr>Arial</vt:lpstr>
      <vt:lpstr>Calibri</vt:lpstr>
      <vt:lpstr>Calibri Light</vt:lpstr>
      <vt:lpstr>Garamond</vt:lpstr>
      <vt:lpstr>Mangal</vt:lpstr>
      <vt:lpstr>Symbol</vt:lpstr>
      <vt:lpstr>Times New Roman</vt:lpstr>
      <vt:lpstr>Tw Cen MT</vt:lpstr>
      <vt:lpstr>Tw Cen MT Condensed</vt:lpstr>
      <vt:lpstr>Wingdings</vt:lpstr>
      <vt:lpstr>Wingdings 3</vt:lpstr>
      <vt:lpstr>Office Theme</vt:lpstr>
      <vt:lpstr>Integral</vt:lpstr>
      <vt:lpstr>Organic</vt:lpstr>
      <vt:lpstr>1_Office Theme</vt:lpstr>
      <vt:lpstr>Final Assignment</vt:lpstr>
      <vt:lpstr>Super Egg Dropping Problem:</vt:lpstr>
      <vt:lpstr>Problem:</vt:lpstr>
      <vt:lpstr>Analysis of Problem: </vt:lpstr>
      <vt:lpstr>PowerPoint Presentation</vt:lpstr>
      <vt:lpstr>Core idea to Solve this problem: </vt:lpstr>
      <vt:lpstr>Pseudo code:</vt:lpstr>
      <vt:lpstr>Table to solve: suppose given (3 eggs and 7 floor) </vt:lpstr>
      <vt:lpstr>Output generated by Program: </vt:lpstr>
      <vt:lpstr>Time Complexity Analysis: </vt:lpstr>
      <vt:lpstr>Time Complexity can optimize By using Binary Search : </vt:lpstr>
      <vt:lpstr>Binary Search approach: </vt:lpstr>
      <vt:lpstr>Time complexity: </vt:lpstr>
      <vt:lpstr>Team Member Contribution: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Assignment</dc:title>
  <dc:creator>Vision</dc:creator>
  <cp:lastModifiedBy>Vision</cp:lastModifiedBy>
  <cp:revision>61</cp:revision>
  <dcterms:created xsi:type="dcterms:W3CDTF">2022-11-11T02:55:50Z</dcterms:created>
  <dcterms:modified xsi:type="dcterms:W3CDTF">2022-11-18T16:12:57Z</dcterms:modified>
</cp:coreProperties>
</file>