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19e63aa9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19e63aa9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19e63aa9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19e63aa9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19e63aa9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19e63aa9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19e63aa9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19e63aa9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19e63aa9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19e63aa9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19e63aa9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19e63aa9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19e63aa9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19e63aa9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19e63aa9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19e63aa9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Know What’s Real</a:t>
            </a:r>
            <a:endParaRPr b="1"/>
          </a:p>
        </p:txBody>
      </p:sp>
      <p:sp>
        <p:nvSpPr>
          <p:cNvPr id="65" name="Google Shape;65;p13"/>
          <p:cNvSpPr txBox="1"/>
          <p:nvPr>
            <p:ph idx="1" type="subTitle"/>
          </p:nvPr>
        </p:nvSpPr>
        <p:spPr>
          <a:xfrm>
            <a:off x="329400" y="1135925"/>
            <a:ext cx="4242600" cy="74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Natural Language Processing</a:t>
            </a:r>
            <a:endParaRPr b="1"/>
          </a:p>
        </p:txBody>
      </p:sp>
      <p:sp>
        <p:nvSpPr>
          <p:cNvPr id="66" name="Google Shape;66;p13"/>
          <p:cNvSpPr txBox="1"/>
          <p:nvPr/>
        </p:nvSpPr>
        <p:spPr>
          <a:xfrm>
            <a:off x="359825" y="1509900"/>
            <a:ext cx="3245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Roboto"/>
                <a:ea typeface="Roboto"/>
                <a:cs typeface="Roboto"/>
                <a:sym typeface="Roboto"/>
              </a:rPr>
              <a:t>1.Santosh Jonnakuti</a:t>
            </a:r>
            <a:endParaRPr sz="1000">
              <a:latin typeface="Roboto"/>
              <a:ea typeface="Roboto"/>
              <a:cs typeface="Roboto"/>
              <a:sym typeface="Roboto"/>
            </a:endParaRPr>
          </a:p>
          <a:p>
            <a:pPr indent="0" lvl="0" marL="0" rtl="0" algn="l">
              <a:spcBef>
                <a:spcPts val="0"/>
              </a:spcBef>
              <a:spcAft>
                <a:spcPts val="0"/>
              </a:spcAft>
              <a:buNone/>
            </a:pPr>
            <a:r>
              <a:rPr lang="en-GB" sz="1000">
                <a:latin typeface="Roboto"/>
                <a:ea typeface="Roboto"/>
                <a:cs typeface="Roboto"/>
                <a:sym typeface="Roboto"/>
              </a:rPr>
              <a:t>2.Danam Yashwanth Kumar</a:t>
            </a:r>
            <a:endParaRPr sz="1000">
              <a:latin typeface="Roboto"/>
              <a:ea typeface="Roboto"/>
              <a:cs typeface="Roboto"/>
              <a:sym typeface="Roboto"/>
            </a:endParaRPr>
          </a:p>
          <a:p>
            <a:pPr indent="0" lvl="0" marL="0" rtl="0" algn="l">
              <a:spcBef>
                <a:spcPts val="0"/>
              </a:spcBef>
              <a:spcAft>
                <a:spcPts val="0"/>
              </a:spcAft>
              <a:buNone/>
            </a:pPr>
            <a:r>
              <a:rPr lang="en-GB" sz="1000">
                <a:latin typeface="Roboto"/>
                <a:ea typeface="Roboto"/>
                <a:cs typeface="Roboto"/>
                <a:sym typeface="Roboto"/>
              </a:rPr>
              <a:t>3.LS Yashwanth Kumar</a:t>
            </a:r>
            <a:endParaRPr sz="1000">
              <a:latin typeface="Roboto"/>
              <a:ea typeface="Roboto"/>
              <a:cs typeface="Roboto"/>
              <a:sym typeface="Roboto"/>
            </a:endParaRPr>
          </a:p>
          <a:p>
            <a:pPr indent="0" lvl="0" marL="0" rtl="0" algn="l">
              <a:spcBef>
                <a:spcPts val="0"/>
              </a:spcBef>
              <a:spcAft>
                <a:spcPts val="0"/>
              </a:spcAft>
              <a:buNone/>
            </a:pPr>
            <a:r>
              <a:rPr lang="en-GB" sz="1000">
                <a:latin typeface="Roboto"/>
                <a:ea typeface="Roboto"/>
                <a:cs typeface="Roboto"/>
                <a:sym typeface="Roboto"/>
              </a:rPr>
              <a:t>4.Bathini Hemanth</a:t>
            </a:r>
            <a:endParaRPr sz="1000">
              <a:latin typeface="Roboto"/>
              <a:ea typeface="Roboto"/>
              <a:cs typeface="Roboto"/>
              <a:sym typeface="Roboto"/>
            </a:endParaRPr>
          </a:p>
          <a:p>
            <a:pPr indent="0" lvl="0" marL="0" rtl="0" algn="l">
              <a:spcBef>
                <a:spcPts val="0"/>
              </a:spcBef>
              <a:spcAft>
                <a:spcPts val="0"/>
              </a:spcAft>
              <a:buNone/>
            </a:pPr>
            <a:r>
              <a:rPr lang="en-GB" sz="1000">
                <a:latin typeface="Roboto"/>
                <a:ea typeface="Roboto"/>
                <a:cs typeface="Roboto"/>
                <a:sym typeface="Roboto"/>
              </a:rPr>
              <a:t>5.Chokkari Dinesh</a:t>
            </a:r>
            <a:endParaRPr sz="1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What’s NLP ?</a:t>
            </a:r>
            <a:endParaRPr/>
          </a:p>
        </p:txBody>
      </p:sp>
      <p:sp>
        <p:nvSpPr>
          <p:cNvPr id="72" name="Google Shape;72;p14"/>
          <p:cNvSpPr txBox="1"/>
          <p:nvPr/>
        </p:nvSpPr>
        <p:spPr>
          <a:xfrm>
            <a:off x="255175" y="1436250"/>
            <a:ext cx="8633700" cy="30939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SzPts val="2700"/>
              <a:buFont typeface="Roboto"/>
              <a:buAutoNum type="arabicPeriod"/>
            </a:pPr>
            <a:r>
              <a:rPr b="1" lang="en-GB" sz="2700">
                <a:latin typeface="Roboto"/>
                <a:ea typeface="Roboto"/>
                <a:cs typeface="Roboto"/>
                <a:sym typeface="Roboto"/>
              </a:rPr>
              <a:t>NLP is all about analyzing and representing human language computationally.</a:t>
            </a:r>
            <a:endParaRPr b="1" sz="2700">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b="1" lang="en-GB" sz="2700">
                <a:latin typeface="Roboto"/>
                <a:ea typeface="Roboto"/>
                <a:cs typeface="Roboto"/>
                <a:sym typeface="Roboto"/>
              </a:rPr>
              <a:t>It equips computers to respond using context just like a human would and the rise of technologies like text and speech recognition, sentiment analysis and machine-human communication has inspired several innovations.</a:t>
            </a:r>
            <a:r>
              <a:rPr b="1" lang="en-GB">
                <a:latin typeface="Roboto"/>
                <a:ea typeface="Roboto"/>
                <a:cs typeface="Roboto"/>
                <a:sym typeface="Roboto"/>
              </a:rPr>
              <a:t>  </a:t>
            </a:r>
            <a:endParaRPr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Dataset</a:t>
            </a:r>
            <a:endParaRPr b="1"/>
          </a:p>
        </p:txBody>
      </p:sp>
      <p:sp>
        <p:nvSpPr>
          <p:cNvPr id="78" name="Google Shape;78;p15"/>
          <p:cNvSpPr txBox="1"/>
          <p:nvPr/>
        </p:nvSpPr>
        <p:spPr>
          <a:xfrm>
            <a:off x="543275" y="1559275"/>
            <a:ext cx="79797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The Data given in the Kaggle Dataset has following Columns :</a:t>
            </a:r>
            <a:endParaRPr>
              <a:latin typeface="Roboto"/>
              <a:ea typeface="Roboto"/>
              <a:cs typeface="Roboto"/>
              <a:sym typeface="Roboto"/>
            </a:endParaRPr>
          </a:p>
          <a:p>
            <a:pPr indent="0" lvl="0" marL="457200" rtl="0" algn="l">
              <a:spcBef>
                <a:spcPts val="0"/>
              </a:spcBef>
              <a:spcAft>
                <a:spcPts val="0"/>
              </a:spcAft>
              <a:buNone/>
            </a:pPr>
            <a:r>
              <a:rPr lang="en-GB">
                <a:latin typeface="Roboto"/>
                <a:ea typeface="Roboto"/>
                <a:cs typeface="Roboto"/>
                <a:sym typeface="Roboto"/>
              </a:rPr>
              <a:t>a.</a:t>
            </a:r>
            <a:r>
              <a:rPr b="1" lang="en-GB">
                <a:latin typeface="Roboto"/>
                <a:ea typeface="Roboto"/>
                <a:cs typeface="Roboto"/>
                <a:sym typeface="Roboto"/>
              </a:rPr>
              <a:t>id</a:t>
            </a:r>
            <a:r>
              <a:rPr lang="en-GB">
                <a:latin typeface="Roboto"/>
                <a:ea typeface="Roboto"/>
                <a:cs typeface="Roboto"/>
                <a:sym typeface="Roboto"/>
              </a:rPr>
              <a:t> - a unique identifier for each tweet.</a:t>
            </a:r>
            <a:endParaRPr>
              <a:latin typeface="Roboto"/>
              <a:ea typeface="Roboto"/>
              <a:cs typeface="Roboto"/>
              <a:sym typeface="Roboto"/>
            </a:endParaRPr>
          </a:p>
          <a:p>
            <a:pPr indent="0" lvl="0" marL="457200" rtl="0" algn="l">
              <a:spcBef>
                <a:spcPts val="0"/>
              </a:spcBef>
              <a:spcAft>
                <a:spcPts val="0"/>
              </a:spcAft>
              <a:buNone/>
            </a:pPr>
            <a:r>
              <a:rPr lang="en-GB">
                <a:latin typeface="Roboto"/>
                <a:ea typeface="Roboto"/>
                <a:cs typeface="Roboto"/>
                <a:sym typeface="Roboto"/>
              </a:rPr>
              <a:t>b.</a:t>
            </a:r>
            <a:r>
              <a:rPr b="1" lang="en-GB">
                <a:latin typeface="Roboto"/>
                <a:ea typeface="Roboto"/>
                <a:cs typeface="Roboto"/>
                <a:sym typeface="Roboto"/>
              </a:rPr>
              <a:t>text</a:t>
            </a:r>
            <a:r>
              <a:rPr lang="en-GB">
                <a:latin typeface="Roboto"/>
                <a:ea typeface="Roboto"/>
                <a:cs typeface="Roboto"/>
                <a:sym typeface="Roboto"/>
              </a:rPr>
              <a:t> - the text of the tweet.</a:t>
            </a:r>
            <a:endParaRPr>
              <a:latin typeface="Roboto"/>
              <a:ea typeface="Roboto"/>
              <a:cs typeface="Roboto"/>
              <a:sym typeface="Roboto"/>
            </a:endParaRPr>
          </a:p>
          <a:p>
            <a:pPr indent="0" lvl="0" marL="457200" rtl="0" algn="l">
              <a:spcBef>
                <a:spcPts val="0"/>
              </a:spcBef>
              <a:spcAft>
                <a:spcPts val="0"/>
              </a:spcAft>
              <a:buNone/>
            </a:pPr>
            <a:r>
              <a:rPr lang="en-GB">
                <a:latin typeface="Roboto"/>
                <a:ea typeface="Roboto"/>
                <a:cs typeface="Roboto"/>
                <a:sym typeface="Roboto"/>
              </a:rPr>
              <a:t>c.</a:t>
            </a:r>
            <a:r>
              <a:rPr b="1" lang="en-GB">
                <a:latin typeface="Roboto"/>
                <a:ea typeface="Roboto"/>
                <a:cs typeface="Roboto"/>
                <a:sym typeface="Roboto"/>
              </a:rPr>
              <a:t>location</a:t>
            </a:r>
            <a:r>
              <a:rPr lang="en-GB">
                <a:latin typeface="Roboto"/>
                <a:ea typeface="Roboto"/>
                <a:cs typeface="Roboto"/>
                <a:sym typeface="Roboto"/>
              </a:rPr>
              <a:t> - the location the tweet was sent from (may be blank).</a:t>
            </a:r>
            <a:endParaRPr>
              <a:latin typeface="Roboto"/>
              <a:ea typeface="Roboto"/>
              <a:cs typeface="Roboto"/>
              <a:sym typeface="Roboto"/>
            </a:endParaRPr>
          </a:p>
          <a:p>
            <a:pPr indent="0" lvl="0" marL="457200" rtl="0" algn="l">
              <a:spcBef>
                <a:spcPts val="0"/>
              </a:spcBef>
              <a:spcAft>
                <a:spcPts val="0"/>
              </a:spcAft>
              <a:buNone/>
            </a:pPr>
            <a:r>
              <a:rPr lang="en-GB">
                <a:latin typeface="Roboto"/>
                <a:ea typeface="Roboto"/>
                <a:cs typeface="Roboto"/>
                <a:sym typeface="Roboto"/>
              </a:rPr>
              <a:t>d.</a:t>
            </a:r>
            <a:r>
              <a:rPr b="1" lang="en-GB">
                <a:latin typeface="Roboto"/>
                <a:ea typeface="Roboto"/>
                <a:cs typeface="Roboto"/>
                <a:sym typeface="Roboto"/>
              </a:rPr>
              <a:t>keyword</a:t>
            </a:r>
            <a:r>
              <a:rPr lang="en-GB">
                <a:latin typeface="Roboto"/>
                <a:ea typeface="Roboto"/>
                <a:cs typeface="Roboto"/>
                <a:sym typeface="Roboto"/>
              </a:rPr>
              <a:t> - a particular keyword from the tweet (may be blank).</a:t>
            </a:r>
            <a:endParaRPr>
              <a:latin typeface="Roboto"/>
              <a:ea typeface="Roboto"/>
              <a:cs typeface="Roboto"/>
              <a:sym typeface="Roboto"/>
            </a:endParaRPr>
          </a:p>
          <a:p>
            <a:pPr indent="0" lvl="0" marL="457200" rtl="0" algn="l">
              <a:spcBef>
                <a:spcPts val="0"/>
              </a:spcBef>
              <a:spcAft>
                <a:spcPts val="0"/>
              </a:spcAft>
              <a:buNone/>
            </a:pPr>
            <a:r>
              <a:rPr lang="en-GB">
                <a:latin typeface="Roboto"/>
                <a:ea typeface="Roboto"/>
                <a:cs typeface="Roboto"/>
                <a:sym typeface="Roboto"/>
              </a:rPr>
              <a:t>e.</a:t>
            </a:r>
            <a:r>
              <a:rPr b="1" lang="en-GB">
                <a:latin typeface="Roboto"/>
                <a:ea typeface="Roboto"/>
                <a:cs typeface="Roboto"/>
                <a:sym typeface="Roboto"/>
              </a:rPr>
              <a:t>target</a:t>
            </a:r>
            <a:r>
              <a:rPr lang="en-GB">
                <a:latin typeface="Roboto"/>
                <a:ea typeface="Roboto"/>
                <a:cs typeface="Roboto"/>
                <a:sym typeface="Roboto"/>
              </a:rPr>
              <a:t> - in train.csv only, this denotes whether a tweet is about a real disaster (1) or not (0).</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Missing values of columns like keyword will be addressed with a feasible method.</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The column text will be pre-processed like removing the stopwords(prepositions and other common English words).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After training the model with different algorithms the model with the </a:t>
            </a:r>
            <a:r>
              <a:rPr b="1" lang="en-GB">
                <a:latin typeface="Roboto"/>
                <a:ea typeface="Roboto"/>
                <a:cs typeface="Roboto"/>
                <a:sym typeface="Roboto"/>
              </a:rPr>
              <a:t>highest accuracy</a:t>
            </a:r>
            <a:r>
              <a:rPr lang="en-GB">
                <a:latin typeface="Roboto"/>
                <a:ea typeface="Roboto"/>
                <a:cs typeface="Roboto"/>
                <a:sym typeface="Roboto"/>
              </a:rPr>
              <a:t> will be used to deploy the model.</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Models</a:t>
            </a:r>
            <a:endParaRPr b="1"/>
          </a:p>
        </p:txBody>
      </p:sp>
      <p:sp>
        <p:nvSpPr>
          <p:cNvPr id="84" name="Google Shape;84;p16"/>
          <p:cNvSpPr txBox="1"/>
          <p:nvPr/>
        </p:nvSpPr>
        <p:spPr>
          <a:xfrm>
            <a:off x="718400" y="1612600"/>
            <a:ext cx="8058600" cy="2462700"/>
          </a:xfrm>
          <a:prstGeom prst="rect">
            <a:avLst/>
          </a:prstGeom>
          <a:noFill/>
          <a:ln>
            <a:noFill/>
          </a:ln>
        </p:spPr>
        <p:txBody>
          <a:bodyPr anchorCtr="0" anchor="t" bIns="91425" lIns="91425" spcFirstLastPara="1" rIns="91425" wrap="square" tIns="91425">
            <a:spAutoFit/>
          </a:bodyPr>
          <a:lstStyle/>
          <a:p>
            <a:pPr indent="-463550" lvl="0" marL="457200" rtl="0" algn="l">
              <a:spcBef>
                <a:spcPts val="0"/>
              </a:spcBef>
              <a:spcAft>
                <a:spcPts val="0"/>
              </a:spcAft>
              <a:buSzPts val="3700"/>
              <a:buFont typeface="Roboto"/>
              <a:buAutoNum type="arabicPeriod"/>
            </a:pPr>
            <a:r>
              <a:rPr b="1" lang="en-GB" sz="3700">
                <a:latin typeface="Roboto"/>
                <a:ea typeface="Roboto"/>
                <a:cs typeface="Roboto"/>
                <a:sym typeface="Roboto"/>
              </a:rPr>
              <a:t>Naive Bayes</a:t>
            </a:r>
            <a:endParaRPr b="1" sz="3700">
              <a:latin typeface="Roboto"/>
              <a:ea typeface="Roboto"/>
              <a:cs typeface="Roboto"/>
              <a:sym typeface="Roboto"/>
            </a:endParaRPr>
          </a:p>
          <a:p>
            <a:pPr indent="-463550" lvl="0" marL="457200" rtl="0" algn="l">
              <a:spcBef>
                <a:spcPts val="0"/>
              </a:spcBef>
              <a:spcAft>
                <a:spcPts val="0"/>
              </a:spcAft>
              <a:buSzPts val="3700"/>
              <a:buFont typeface="Roboto"/>
              <a:buAutoNum type="arabicPeriod"/>
            </a:pPr>
            <a:r>
              <a:rPr b="1" lang="en-GB" sz="3700">
                <a:latin typeface="Roboto"/>
                <a:ea typeface="Roboto"/>
                <a:cs typeface="Roboto"/>
                <a:sym typeface="Roboto"/>
              </a:rPr>
              <a:t>Logistic Regression</a:t>
            </a:r>
            <a:endParaRPr b="1" sz="3700">
              <a:latin typeface="Roboto"/>
              <a:ea typeface="Roboto"/>
              <a:cs typeface="Roboto"/>
              <a:sym typeface="Roboto"/>
            </a:endParaRPr>
          </a:p>
          <a:p>
            <a:pPr indent="-463550" lvl="0" marL="457200" rtl="0" algn="l">
              <a:spcBef>
                <a:spcPts val="0"/>
              </a:spcBef>
              <a:spcAft>
                <a:spcPts val="0"/>
              </a:spcAft>
              <a:buSzPts val="3700"/>
              <a:buFont typeface="Roboto"/>
              <a:buAutoNum type="arabicPeriod"/>
            </a:pPr>
            <a:r>
              <a:rPr b="1" lang="en-GB" sz="3700">
                <a:latin typeface="Roboto"/>
                <a:ea typeface="Roboto"/>
                <a:cs typeface="Roboto"/>
                <a:sym typeface="Roboto"/>
              </a:rPr>
              <a:t>K Nearest Neighbours</a:t>
            </a:r>
            <a:endParaRPr b="1" sz="3700">
              <a:latin typeface="Roboto"/>
              <a:ea typeface="Roboto"/>
              <a:cs typeface="Roboto"/>
              <a:sym typeface="Roboto"/>
            </a:endParaRPr>
          </a:p>
          <a:p>
            <a:pPr indent="-463550" lvl="0" marL="457200" rtl="0" algn="l">
              <a:spcBef>
                <a:spcPts val="0"/>
              </a:spcBef>
              <a:spcAft>
                <a:spcPts val="0"/>
              </a:spcAft>
              <a:buSzPts val="3700"/>
              <a:buFont typeface="Roboto"/>
              <a:buAutoNum type="arabicPeriod"/>
            </a:pPr>
            <a:r>
              <a:rPr b="1" lang="en-GB" sz="3700">
                <a:latin typeface="Roboto"/>
                <a:ea typeface="Roboto"/>
                <a:cs typeface="Roboto"/>
                <a:sym typeface="Roboto"/>
              </a:rPr>
              <a:t>Decision Tree</a:t>
            </a:r>
            <a:endParaRPr b="1" sz="37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Naive Bayes </a:t>
            </a:r>
            <a:endParaRPr b="1"/>
          </a:p>
        </p:txBody>
      </p:sp>
      <p:sp>
        <p:nvSpPr>
          <p:cNvPr id="90" name="Google Shape;90;p17"/>
          <p:cNvSpPr txBox="1"/>
          <p:nvPr/>
        </p:nvSpPr>
        <p:spPr>
          <a:xfrm>
            <a:off x="416275" y="1538100"/>
            <a:ext cx="8415900" cy="34287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AutoNum type="arabicPeriod"/>
            </a:pPr>
            <a:r>
              <a:rPr lang="en-GB" sz="1200">
                <a:highlight>
                  <a:srgbClr val="FFFFFF"/>
                </a:highlight>
                <a:latin typeface="Roboto"/>
                <a:ea typeface="Roboto"/>
                <a:cs typeface="Roboto"/>
                <a:sym typeface="Roboto"/>
              </a:rPr>
              <a:t>Naïve Bayes algorithm is a supervised learning algorithm, which is based on </a:t>
            </a:r>
            <a:r>
              <a:rPr b="1" lang="en-GB" sz="1200">
                <a:highlight>
                  <a:srgbClr val="FFFFFF"/>
                </a:highlight>
                <a:latin typeface="Roboto"/>
                <a:ea typeface="Roboto"/>
                <a:cs typeface="Roboto"/>
                <a:sym typeface="Roboto"/>
              </a:rPr>
              <a:t>Bayes theorem</a:t>
            </a:r>
            <a:r>
              <a:rPr lang="en-GB" sz="1200">
                <a:highlight>
                  <a:srgbClr val="FFFFFF"/>
                </a:highlight>
                <a:latin typeface="Roboto"/>
                <a:ea typeface="Roboto"/>
                <a:cs typeface="Roboto"/>
                <a:sym typeface="Roboto"/>
              </a:rPr>
              <a:t> and used for solving classification problems.</a:t>
            </a:r>
            <a:endParaRPr sz="1200">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SzPts val="1200"/>
              <a:buFont typeface="Roboto"/>
              <a:buAutoNum type="arabicPeriod"/>
            </a:pPr>
            <a:r>
              <a:rPr b="1" lang="en-GB" sz="1200">
                <a:highlight>
                  <a:srgbClr val="FFFFFF"/>
                </a:highlight>
                <a:latin typeface="Roboto"/>
                <a:ea typeface="Roboto"/>
                <a:cs typeface="Roboto"/>
                <a:sym typeface="Roboto"/>
              </a:rPr>
              <a:t>It is a probabilistic classifier, which means it predicts on the basis of the probability of an object</a:t>
            </a:r>
            <a:r>
              <a:rPr lang="en-GB" sz="1200">
                <a:highlight>
                  <a:srgbClr val="FFFFFF"/>
                </a:highlight>
                <a:latin typeface="Roboto"/>
                <a:ea typeface="Roboto"/>
                <a:cs typeface="Roboto"/>
                <a:sym typeface="Roboto"/>
              </a:rPr>
              <a:t>.</a:t>
            </a:r>
            <a:endParaRPr sz="1200">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b="1" lang="en-GB" sz="1200">
                <a:highlight>
                  <a:srgbClr val="FFFFFF"/>
                </a:highlight>
                <a:latin typeface="Roboto"/>
                <a:ea typeface="Roboto"/>
                <a:cs typeface="Roboto"/>
                <a:sym typeface="Roboto"/>
              </a:rPr>
              <a:t>Bayes Theorem : </a:t>
            </a:r>
            <a:r>
              <a:rPr lang="en-GB" sz="1200">
                <a:highlight>
                  <a:srgbClr val="FFFFFF"/>
                </a:highlight>
                <a:latin typeface="Roboto"/>
                <a:ea typeface="Roboto"/>
                <a:cs typeface="Roboto"/>
                <a:sym typeface="Roboto"/>
              </a:rPr>
              <a:t>P(A | B) = P(A)P(B | A)/P(B).</a:t>
            </a:r>
            <a:endParaRPr sz="1200">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en-GB" sz="1200">
                <a:highlight>
                  <a:srgbClr val="FFFFFF"/>
                </a:highlight>
                <a:latin typeface="Roboto"/>
                <a:ea typeface="Roboto"/>
                <a:cs typeface="Roboto"/>
                <a:sym typeface="Roboto"/>
              </a:rPr>
              <a:t>The Procedure to implement Naive Bayes as follows:</a:t>
            </a:r>
            <a:endParaRPr sz="1200">
              <a:highlight>
                <a:srgbClr val="FFFFFF"/>
              </a:highlight>
              <a:latin typeface="Roboto"/>
              <a:ea typeface="Roboto"/>
              <a:cs typeface="Roboto"/>
              <a:sym typeface="Roboto"/>
            </a:endParaRPr>
          </a:p>
          <a:p>
            <a:pPr indent="0" lvl="0" marL="457200" rtl="0" algn="l">
              <a:spcBef>
                <a:spcPts val="0"/>
              </a:spcBef>
              <a:spcAft>
                <a:spcPts val="0"/>
              </a:spcAft>
              <a:buNone/>
            </a:pPr>
            <a:r>
              <a:rPr lang="en-GB" sz="1200">
                <a:highlight>
                  <a:srgbClr val="FFFFFF"/>
                </a:highlight>
                <a:latin typeface="Roboto"/>
                <a:ea typeface="Roboto"/>
                <a:cs typeface="Roboto"/>
                <a:sym typeface="Roboto"/>
              </a:rPr>
              <a:t>       a. Convert the given dataset into frequency tables.</a:t>
            </a:r>
            <a:endParaRPr sz="1200">
              <a:highlight>
                <a:srgbClr val="FFFFFF"/>
              </a:highlight>
              <a:latin typeface="Roboto"/>
              <a:ea typeface="Roboto"/>
              <a:cs typeface="Roboto"/>
              <a:sym typeface="Roboto"/>
            </a:endParaRPr>
          </a:p>
          <a:p>
            <a:pPr indent="0" lvl="0" marL="457200" rtl="0" algn="l">
              <a:spcBef>
                <a:spcPts val="0"/>
              </a:spcBef>
              <a:spcAft>
                <a:spcPts val="0"/>
              </a:spcAft>
              <a:buNone/>
            </a:pPr>
            <a:r>
              <a:rPr lang="en-GB" sz="1200">
                <a:highlight>
                  <a:srgbClr val="FFFFFF"/>
                </a:highlight>
                <a:latin typeface="Roboto"/>
                <a:ea typeface="Roboto"/>
                <a:cs typeface="Roboto"/>
                <a:sym typeface="Roboto"/>
              </a:rPr>
              <a:t>       b. Generate Likelihood table by finding the probabilities of given features.</a:t>
            </a:r>
            <a:endParaRPr sz="1200">
              <a:highlight>
                <a:srgbClr val="FFFFFF"/>
              </a:highlight>
              <a:latin typeface="Roboto"/>
              <a:ea typeface="Roboto"/>
              <a:cs typeface="Roboto"/>
              <a:sym typeface="Roboto"/>
            </a:endParaRPr>
          </a:p>
          <a:p>
            <a:pPr indent="0" lvl="0" marL="457200" rtl="0" algn="l">
              <a:spcBef>
                <a:spcPts val="0"/>
              </a:spcBef>
              <a:spcAft>
                <a:spcPts val="0"/>
              </a:spcAft>
              <a:buNone/>
            </a:pPr>
            <a:r>
              <a:rPr lang="en-GB" sz="1200">
                <a:highlight>
                  <a:srgbClr val="FFFFFF"/>
                </a:highlight>
                <a:latin typeface="Roboto"/>
                <a:ea typeface="Roboto"/>
                <a:cs typeface="Roboto"/>
                <a:sym typeface="Roboto"/>
              </a:rPr>
              <a:t>       c. Now, use Bayes theorem to calculate the posterior probability.</a:t>
            </a:r>
            <a:endParaRPr sz="1200">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en-GB" sz="1200">
                <a:highlight>
                  <a:srgbClr val="FFFFFF"/>
                </a:highlight>
                <a:latin typeface="Roboto"/>
                <a:ea typeface="Roboto"/>
                <a:cs typeface="Roboto"/>
                <a:sym typeface="Roboto"/>
              </a:rPr>
              <a:t>The Naives Bayes Model we used to solve this is </a:t>
            </a:r>
            <a:r>
              <a:rPr b="1" lang="en-GB" sz="1200">
                <a:highlight>
                  <a:srgbClr val="FFFFFF"/>
                </a:highlight>
                <a:latin typeface="Roboto"/>
                <a:ea typeface="Roboto"/>
                <a:cs typeface="Roboto"/>
                <a:sym typeface="Roboto"/>
              </a:rPr>
              <a:t>Guassian </a:t>
            </a:r>
            <a:r>
              <a:rPr lang="en-GB" sz="1200">
                <a:highlight>
                  <a:srgbClr val="FFFFFF"/>
                </a:highlight>
                <a:latin typeface="Roboto"/>
                <a:ea typeface="Roboto"/>
                <a:cs typeface="Roboto"/>
                <a:sym typeface="Roboto"/>
              </a:rPr>
              <a:t>model.</a:t>
            </a:r>
            <a:endParaRPr sz="1200">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en-GB" sz="1200">
                <a:highlight>
                  <a:srgbClr val="FFFFFF"/>
                </a:highlight>
                <a:latin typeface="Roboto"/>
                <a:ea typeface="Roboto"/>
                <a:cs typeface="Roboto"/>
                <a:sym typeface="Roboto"/>
              </a:rPr>
              <a:t>Python implementation of </a:t>
            </a:r>
            <a:r>
              <a:rPr b="1" lang="en-GB" sz="1200">
                <a:highlight>
                  <a:srgbClr val="FFFFFF"/>
                </a:highlight>
                <a:latin typeface="Roboto"/>
                <a:ea typeface="Roboto"/>
                <a:cs typeface="Roboto"/>
                <a:sym typeface="Roboto"/>
              </a:rPr>
              <a:t>Naive Bayes</a:t>
            </a:r>
            <a:r>
              <a:rPr lang="en-GB" sz="1200">
                <a:highlight>
                  <a:srgbClr val="FFFFFF"/>
                </a:highlight>
                <a:latin typeface="Roboto"/>
                <a:ea typeface="Roboto"/>
                <a:cs typeface="Roboto"/>
                <a:sym typeface="Roboto"/>
              </a:rPr>
              <a:t> model:</a:t>
            </a:r>
            <a:endParaRPr sz="1200">
              <a:highlight>
                <a:srgbClr val="FFFFFF"/>
              </a:highlight>
              <a:latin typeface="Roboto"/>
              <a:ea typeface="Roboto"/>
              <a:cs typeface="Roboto"/>
              <a:sym typeface="Roboto"/>
            </a:endParaRPr>
          </a:p>
          <a:p>
            <a:pPr indent="0" lvl="0" marL="457200" rtl="0" algn="l">
              <a:spcBef>
                <a:spcPts val="0"/>
              </a:spcBef>
              <a:spcAft>
                <a:spcPts val="0"/>
              </a:spcAft>
              <a:buNone/>
            </a:pPr>
            <a:r>
              <a:rPr lang="en-GB" sz="1200">
                <a:highlight>
                  <a:srgbClr val="FFFFFF"/>
                </a:highlight>
                <a:latin typeface="Roboto"/>
                <a:ea typeface="Roboto"/>
                <a:cs typeface="Roboto"/>
                <a:sym typeface="Roboto"/>
              </a:rPr>
              <a:t>        a. </a:t>
            </a:r>
            <a:r>
              <a:rPr lang="en-GB" sz="1200">
                <a:highlight>
                  <a:srgbClr val="FFFFFF"/>
                </a:highlight>
                <a:latin typeface="Roboto"/>
                <a:ea typeface="Roboto"/>
                <a:cs typeface="Roboto"/>
                <a:sym typeface="Roboto"/>
              </a:rPr>
              <a:t>Data pre processing step.</a:t>
            </a:r>
            <a:endParaRPr sz="1200">
              <a:highlight>
                <a:srgbClr val="FFFFFF"/>
              </a:highlight>
              <a:latin typeface="Roboto"/>
              <a:ea typeface="Roboto"/>
              <a:cs typeface="Roboto"/>
              <a:sym typeface="Roboto"/>
            </a:endParaRPr>
          </a:p>
          <a:p>
            <a:pPr indent="0" lvl="0" marL="457200" rtl="0" algn="l">
              <a:spcBef>
                <a:spcPts val="0"/>
              </a:spcBef>
              <a:spcAft>
                <a:spcPts val="0"/>
              </a:spcAft>
              <a:buNone/>
            </a:pPr>
            <a:r>
              <a:rPr lang="en-GB" sz="1200">
                <a:highlight>
                  <a:srgbClr val="FFFFFF"/>
                </a:highlight>
                <a:latin typeface="Roboto"/>
                <a:ea typeface="Roboto"/>
                <a:cs typeface="Roboto"/>
                <a:sym typeface="Roboto"/>
              </a:rPr>
              <a:t>        b. Fitting Naive Bayes to the Training set.</a:t>
            </a:r>
            <a:endParaRPr sz="1200">
              <a:highlight>
                <a:srgbClr val="FFFFFF"/>
              </a:highlight>
              <a:latin typeface="Roboto"/>
              <a:ea typeface="Roboto"/>
              <a:cs typeface="Roboto"/>
              <a:sym typeface="Roboto"/>
            </a:endParaRPr>
          </a:p>
          <a:p>
            <a:pPr indent="0" lvl="0" marL="457200" rtl="0" algn="l">
              <a:spcBef>
                <a:spcPts val="0"/>
              </a:spcBef>
              <a:spcAft>
                <a:spcPts val="0"/>
              </a:spcAft>
              <a:buNone/>
            </a:pPr>
            <a:r>
              <a:rPr lang="en-GB" sz="1200">
                <a:highlight>
                  <a:srgbClr val="FFFFFF"/>
                </a:highlight>
                <a:latin typeface="Roboto"/>
                <a:ea typeface="Roboto"/>
                <a:cs typeface="Roboto"/>
                <a:sym typeface="Roboto"/>
              </a:rPr>
              <a:t>        c. Predicting the test result.</a:t>
            </a:r>
            <a:endParaRPr sz="1200">
              <a:highlight>
                <a:srgbClr val="FFFFFF"/>
              </a:highlight>
              <a:latin typeface="Roboto"/>
              <a:ea typeface="Roboto"/>
              <a:cs typeface="Roboto"/>
              <a:sym typeface="Roboto"/>
            </a:endParaRPr>
          </a:p>
          <a:p>
            <a:pPr indent="0" lvl="0" marL="457200" rtl="0" algn="l">
              <a:spcBef>
                <a:spcPts val="0"/>
              </a:spcBef>
              <a:spcAft>
                <a:spcPts val="0"/>
              </a:spcAft>
              <a:buNone/>
            </a:pPr>
            <a:r>
              <a:rPr lang="en-GB" sz="1200">
                <a:highlight>
                  <a:srgbClr val="FFFFFF"/>
                </a:highlight>
                <a:latin typeface="Roboto"/>
                <a:ea typeface="Roboto"/>
                <a:cs typeface="Roboto"/>
                <a:sym typeface="Roboto"/>
              </a:rPr>
              <a:t>        d. Test accuracy of the result(Creation of Confusion matrix).</a:t>
            </a:r>
            <a:endParaRPr sz="1200">
              <a:highlight>
                <a:srgbClr val="FFFFFF"/>
              </a:highlight>
              <a:latin typeface="Roboto"/>
              <a:ea typeface="Roboto"/>
              <a:cs typeface="Roboto"/>
              <a:sym typeface="Roboto"/>
            </a:endParaRPr>
          </a:p>
          <a:p>
            <a:pPr indent="0" lvl="0" marL="457200" rtl="0" algn="l">
              <a:spcBef>
                <a:spcPts val="0"/>
              </a:spcBef>
              <a:spcAft>
                <a:spcPts val="0"/>
              </a:spcAft>
              <a:buNone/>
            </a:pPr>
            <a:r>
              <a:rPr lang="en-GB" sz="1200">
                <a:highlight>
                  <a:srgbClr val="FFFFFF"/>
                </a:highlight>
                <a:latin typeface="Roboto"/>
                <a:ea typeface="Roboto"/>
                <a:cs typeface="Roboto"/>
                <a:sym typeface="Roboto"/>
              </a:rPr>
              <a:t>        e</a:t>
            </a:r>
            <a:r>
              <a:rPr lang="en-GB" sz="1200">
                <a:highlight>
                  <a:srgbClr val="FFFFFF"/>
                </a:highlight>
                <a:latin typeface="Roboto"/>
                <a:ea typeface="Roboto"/>
                <a:cs typeface="Roboto"/>
                <a:sym typeface="Roboto"/>
              </a:rPr>
              <a:t>. </a:t>
            </a:r>
            <a:r>
              <a:rPr lang="en-GB" sz="1200">
                <a:highlight>
                  <a:srgbClr val="FFFFFF"/>
                </a:highlight>
                <a:latin typeface="Roboto"/>
                <a:ea typeface="Roboto"/>
                <a:cs typeface="Roboto"/>
                <a:sym typeface="Roboto"/>
              </a:rPr>
              <a:t>Visualizing the test set result.</a:t>
            </a:r>
            <a:endParaRPr sz="1200">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en-GB" sz="1200">
                <a:highlight>
                  <a:srgbClr val="FFFFFF"/>
                </a:highlight>
                <a:latin typeface="Roboto"/>
                <a:ea typeface="Roboto"/>
                <a:cs typeface="Roboto"/>
                <a:sym typeface="Roboto"/>
              </a:rPr>
              <a:t>This Model yielded an accuracy of </a:t>
            </a:r>
            <a:r>
              <a:rPr b="1" lang="en-GB" sz="1200">
                <a:highlight>
                  <a:srgbClr val="FFFFFF"/>
                </a:highlight>
                <a:latin typeface="Roboto"/>
                <a:ea typeface="Roboto"/>
                <a:cs typeface="Roboto"/>
                <a:sym typeface="Roboto"/>
              </a:rPr>
              <a:t>78%</a:t>
            </a:r>
            <a:r>
              <a:rPr lang="en-GB" sz="1200">
                <a:highlight>
                  <a:srgbClr val="FFFFFF"/>
                </a:highlight>
                <a:latin typeface="Roboto"/>
                <a:ea typeface="Roboto"/>
                <a:cs typeface="Roboto"/>
                <a:sym typeface="Roboto"/>
              </a:rPr>
              <a:t>.</a:t>
            </a:r>
            <a:endParaRPr sz="1200">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Logistic Regression</a:t>
            </a:r>
            <a:endParaRPr b="1"/>
          </a:p>
        </p:txBody>
      </p:sp>
      <p:sp>
        <p:nvSpPr>
          <p:cNvPr id="96" name="Google Shape;96;p18"/>
          <p:cNvSpPr txBox="1"/>
          <p:nvPr/>
        </p:nvSpPr>
        <p:spPr>
          <a:xfrm>
            <a:off x="303400" y="1488725"/>
            <a:ext cx="8558400" cy="3340200"/>
          </a:xfrm>
          <a:prstGeom prst="rect">
            <a:avLst/>
          </a:prstGeom>
          <a:noFill/>
          <a:ln>
            <a:noFill/>
          </a:ln>
        </p:spPr>
        <p:txBody>
          <a:bodyPr anchorCtr="0" anchor="t" bIns="91425" lIns="91425" spcFirstLastPara="1" rIns="91425" wrap="square" tIns="91425">
            <a:spAutoFit/>
          </a:bodyPr>
          <a:lstStyle/>
          <a:p>
            <a:pPr indent="-304800" lvl="0" marL="457200" marR="25400" rtl="0" algn="l">
              <a:lnSpc>
                <a:spcPct val="100000"/>
              </a:lnSpc>
              <a:spcBef>
                <a:spcPts val="1500"/>
              </a:spcBef>
              <a:spcAft>
                <a:spcPts val="0"/>
              </a:spcAft>
              <a:buClr>
                <a:srgbClr val="000000"/>
              </a:buClr>
              <a:buSzPts val="1200"/>
              <a:buFont typeface="Roboto"/>
              <a:buAutoNum type="arabicPeriod"/>
            </a:pPr>
            <a:r>
              <a:rPr lang="en-GB" sz="1200">
                <a:highlight>
                  <a:srgbClr val="FFFFFF"/>
                </a:highlight>
                <a:latin typeface="Roboto"/>
                <a:ea typeface="Roboto"/>
                <a:cs typeface="Roboto"/>
                <a:sym typeface="Roboto"/>
              </a:rPr>
              <a:t>Logistic regression is one of the most popular Machine Learning algorithms, which comes under the Supervised Learning technique. It is used for predicting the categorical dependent variable using a given set of independent variables.</a:t>
            </a:r>
            <a:endParaRPr sz="1200">
              <a:highlight>
                <a:srgbClr val="FFFFFF"/>
              </a:highlight>
              <a:latin typeface="Roboto"/>
              <a:ea typeface="Roboto"/>
              <a:cs typeface="Roboto"/>
              <a:sym typeface="Roboto"/>
            </a:endParaRPr>
          </a:p>
          <a:p>
            <a:pPr indent="-304800" lvl="0" marL="457200" marR="25400" rtl="0" algn="l">
              <a:lnSpc>
                <a:spcPct val="100000"/>
              </a:lnSpc>
              <a:spcBef>
                <a:spcPts val="0"/>
              </a:spcBef>
              <a:spcAft>
                <a:spcPts val="0"/>
              </a:spcAft>
              <a:buClr>
                <a:srgbClr val="000000"/>
              </a:buClr>
              <a:buSzPts val="1200"/>
              <a:buFont typeface="Roboto"/>
              <a:buAutoNum type="arabicPeriod"/>
            </a:pPr>
            <a:r>
              <a:rPr lang="en-GB" sz="1200">
                <a:highlight>
                  <a:srgbClr val="FFFFFF"/>
                </a:highlight>
                <a:latin typeface="Roboto"/>
                <a:ea typeface="Roboto"/>
                <a:cs typeface="Roboto"/>
                <a:sym typeface="Roboto"/>
              </a:rPr>
              <a:t>Logistic regression predicts the output of a categorical dependent variable. Therefore the outcome must be a categorical or discrete value. It can be either Yes or No, 0 or 1, true or False, etc. but instead of giving the exact value as 0 and 1, </a:t>
            </a:r>
            <a:r>
              <a:rPr b="1" lang="en-GB" sz="1200">
                <a:highlight>
                  <a:srgbClr val="FFFFFF"/>
                </a:highlight>
                <a:latin typeface="Roboto"/>
                <a:ea typeface="Roboto"/>
                <a:cs typeface="Roboto"/>
                <a:sym typeface="Roboto"/>
              </a:rPr>
              <a:t>it gives the probabilistic values which lie between 0 and 1</a:t>
            </a:r>
            <a:r>
              <a:rPr lang="en-GB" sz="1200">
                <a:highlight>
                  <a:srgbClr val="FFFFFF"/>
                </a:highlight>
                <a:latin typeface="Roboto"/>
                <a:ea typeface="Roboto"/>
                <a:cs typeface="Roboto"/>
                <a:sym typeface="Roboto"/>
              </a:rPr>
              <a:t>.</a:t>
            </a:r>
            <a:endParaRPr sz="1200">
              <a:highlight>
                <a:srgbClr val="FFFFFF"/>
              </a:highlight>
              <a:latin typeface="Roboto"/>
              <a:ea typeface="Roboto"/>
              <a:cs typeface="Roboto"/>
              <a:sym typeface="Roboto"/>
            </a:endParaRPr>
          </a:p>
          <a:p>
            <a:pPr indent="-304800" lvl="0" marL="457200" marR="25400" rtl="0" algn="l">
              <a:lnSpc>
                <a:spcPct val="100000"/>
              </a:lnSpc>
              <a:spcBef>
                <a:spcPts val="0"/>
              </a:spcBef>
              <a:spcAft>
                <a:spcPts val="0"/>
              </a:spcAft>
              <a:buClr>
                <a:srgbClr val="333333"/>
              </a:buClr>
              <a:buSzPts val="1200"/>
              <a:buFont typeface="Roboto"/>
              <a:buAutoNum type="arabicPeriod"/>
            </a:pPr>
            <a:r>
              <a:rPr lang="en-GB" sz="1200">
                <a:highlight>
                  <a:srgbClr val="FFFFFF"/>
                </a:highlight>
                <a:latin typeface="Roboto"/>
                <a:ea typeface="Roboto"/>
                <a:cs typeface="Roboto"/>
                <a:sym typeface="Roboto"/>
              </a:rPr>
              <a:t>Python implementation of </a:t>
            </a:r>
            <a:r>
              <a:rPr b="1" lang="en-GB" sz="1200">
                <a:highlight>
                  <a:srgbClr val="FFFFFF"/>
                </a:highlight>
                <a:latin typeface="Roboto"/>
                <a:ea typeface="Roboto"/>
                <a:cs typeface="Roboto"/>
                <a:sym typeface="Roboto"/>
              </a:rPr>
              <a:t>Logistic Regression </a:t>
            </a:r>
            <a:r>
              <a:rPr lang="en-GB" sz="1200">
                <a:highlight>
                  <a:srgbClr val="FFFFFF"/>
                </a:highlight>
                <a:latin typeface="Roboto"/>
                <a:ea typeface="Roboto"/>
                <a:cs typeface="Roboto"/>
                <a:sym typeface="Roboto"/>
              </a:rPr>
              <a:t>model:</a:t>
            </a:r>
            <a:endParaRPr sz="1200">
              <a:highlight>
                <a:srgbClr val="FFFFFF"/>
              </a:highlight>
              <a:latin typeface="Roboto"/>
              <a:ea typeface="Roboto"/>
              <a:cs typeface="Roboto"/>
              <a:sym typeface="Roboto"/>
            </a:endParaRPr>
          </a:p>
          <a:p>
            <a:pPr indent="-304800" lvl="0" marL="457200" marR="25400" rtl="0" algn="l">
              <a:lnSpc>
                <a:spcPct val="100000"/>
              </a:lnSpc>
              <a:spcBef>
                <a:spcPts val="0"/>
              </a:spcBef>
              <a:spcAft>
                <a:spcPts val="0"/>
              </a:spcAft>
              <a:buSzPts val="1200"/>
              <a:buFont typeface="Roboto"/>
              <a:buAutoNum type="alphaLcPeriod"/>
            </a:pPr>
            <a:r>
              <a:rPr lang="en-GB" sz="1200">
                <a:highlight>
                  <a:srgbClr val="FFFFFF"/>
                </a:highlight>
                <a:latin typeface="Roboto"/>
                <a:ea typeface="Roboto"/>
                <a:cs typeface="Roboto"/>
                <a:sym typeface="Roboto"/>
              </a:rPr>
              <a:t>Data pre processing step.</a:t>
            </a:r>
            <a:endParaRPr sz="1200">
              <a:highlight>
                <a:srgbClr val="FFFFFF"/>
              </a:highlight>
              <a:latin typeface="Roboto"/>
              <a:ea typeface="Roboto"/>
              <a:cs typeface="Roboto"/>
              <a:sym typeface="Roboto"/>
            </a:endParaRPr>
          </a:p>
          <a:p>
            <a:pPr indent="-304800" lvl="0" marL="457200" marR="25400" rtl="0" algn="l">
              <a:lnSpc>
                <a:spcPct val="100000"/>
              </a:lnSpc>
              <a:spcBef>
                <a:spcPts val="0"/>
              </a:spcBef>
              <a:spcAft>
                <a:spcPts val="0"/>
              </a:spcAft>
              <a:buSzPts val="1200"/>
              <a:buFont typeface="Roboto"/>
              <a:buAutoNum type="alphaLcPeriod"/>
            </a:pPr>
            <a:r>
              <a:rPr lang="en-GB" sz="1200">
                <a:highlight>
                  <a:srgbClr val="FFFFFF"/>
                </a:highlight>
                <a:latin typeface="Roboto"/>
                <a:ea typeface="Roboto"/>
                <a:cs typeface="Roboto"/>
                <a:sym typeface="Roboto"/>
              </a:rPr>
              <a:t>Fitting Logistic Regression to the Training set.</a:t>
            </a:r>
            <a:endParaRPr sz="1200">
              <a:highlight>
                <a:srgbClr val="FFFFFF"/>
              </a:highlight>
              <a:latin typeface="Roboto"/>
              <a:ea typeface="Roboto"/>
              <a:cs typeface="Roboto"/>
              <a:sym typeface="Roboto"/>
            </a:endParaRPr>
          </a:p>
          <a:p>
            <a:pPr indent="-304800" lvl="0" marL="457200" marR="25400" rtl="0" algn="l">
              <a:lnSpc>
                <a:spcPct val="100000"/>
              </a:lnSpc>
              <a:spcBef>
                <a:spcPts val="0"/>
              </a:spcBef>
              <a:spcAft>
                <a:spcPts val="0"/>
              </a:spcAft>
              <a:buSzPts val="1200"/>
              <a:buFont typeface="Roboto"/>
              <a:buAutoNum type="alphaLcPeriod"/>
            </a:pPr>
            <a:r>
              <a:rPr lang="en-GB" sz="1200">
                <a:highlight>
                  <a:srgbClr val="FFFFFF"/>
                </a:highlight>
                <a:latin typeface="Roboto"/>
                <a:ea typeface="Roboto"/>
                <a:cs typeface="Roboto"/>
                <a:sym typeface="Roboto"/>
              </a:rPr>
              <a:t>Predicting the test result.</a:t>
            </a:r>
            <a:endParaRPr sz="1200">
              <a:highlight>
                <a:srgbClr val="FFFFFF"/>
              </a:highlight>
              <a:latin typeface="Roboto"/>
              <a:ea typeface="Roboto"/>
              <a:cs typeface="Roboto"/>
              <a:sym typeface="Roboto"/>
            </a:endParaRPr>
          </a:p>
          <a:p>
            <a:pPr indent="-304800" lvl="0" marL="457200" marR="25400" rtl="0" algn="l">
              <a:lnSpc>
                <a:spcPct val="100000"/>
              </a:lnSpc>
              <a:spcBef>
                <a:spcPts val="0"/>
              </a:spcBef>
              <a:spcAft>
                <a:spcPts val="0"/>
              </a:spcAft>
              <a:buSzPts val="1200"/>
              <a:buFont typeface="Roboto"/>
              <a:buAutoNum type="alphaLcPeriod"/>
            </a:pPr>
            <a:r>
              <a:rPr lang="en-GB" sz="1200">
                <a:highlight>
                  <a:srgbClr val="FFFFFF"/>
                </a:highlight>
                <a:latin typeface="Roboto"/>
                <a:ea typeface="Roboto"/>
                <a:cs typeface="Roboto"/>
                <a:sym typeface="Roboto"/>
              </a:rPr>
              <a:t>Test accuracy of the result(Creation of Confusion matrix).</a:t>
            </a:r>
            <a:endParaRPr sz="1200">
              <a:highlight>
                <a:srgbClr val="FFFFFF"/>
              </a:highlight>
              <a:latin typeface="Roboto"/>
              <a:ea typeface="Roboto"/>
              <a:cs typeface="Roboto"/>
              <a:sym typeface="Roboto"/>
            </a:endParaRPr>
          </a:p>
          <a:p>
            <a:pPr indent="-304800" lvl="0" marL="457200" marR="25400" rtl="0" algn="l">
              <a:lnSpc>
                <a:spcPct val="100000"/>
              </a:lnSpc>
              <a:spcBef>
                <a:spcPts val="0"/>
              </a:spcBef>
              <a:spcAft>
                <a:spcPts val="0"/>
              </a:spcAft>
              <a:buSzPts val="1200"/>
              <a:buFont typeface="Roboto"/>
              <a:buAutoNum type="alphaLcPeriod"/>
            </a:pPr>
            <a:r>
              <a:rPr lang="en-GB" sz="1200">
                <a:highlight>
                  <a:srgbClr val="FFFFFF"/>
                </a:highlight>
                <a:latin typeface="Roboto"/>
                <a:ea typeface="Roboto"/>
                <a:cs typeface="Roboto"/>
                <a:sym typeface="Roboto"/>
              </a:rPr>
              <a:t>Visualizing the test set result.</a:t>
            </a:r>
            <a:endParaRPr sz="1200">
              <a:highlight>
                <a:srgbClr val="FFFFFF"/>
              </a:highlight>
              <a:latin typeface="Roboto"/>
              <a:ea typeface="Roboto"/>
              <a:cs typeface="Roboto"/>
              <a:sym typeface="Roboto"/>
            </a:endParaRPr>
          </a:p>
          <a:p>
            <a:pPr indent="-304800" lvl="0" marL="457200" marR="25400" rtl="0" algn="l">
              <a:lnSpc>
                <a:spcPct val="100000"/>
              </a:lnSpc>
              <a:spcBef>
                <a:spcPts val="0"/>
              </a:spcBef>
              <a:spcAft>
                <a:spcPts val="0"/>
              </a:spcAft>
              <a:buClr>
                <a:srgbClr val="333333"/>
              </a:buClr>
              <a:buSzPts val="1200"/>
              <a:buFont typeface="Roboto"/>
              <a:buAutoNum type="arabicPeriod"/>
            </a:pPr>
            <a:r>
              <a:rPr lang="en-GB" sz="1200">
                <a:highlight>
                  <a:srgbClr val="FFFFFF"/>
                </a:highlight>
                <a:latin typeface="Roboto"/>
                <a:ea typeface="Roboto"/>
                <a:cs typeface="Roboto"/>
                <a:sym typeface="Roboto"/>
              </a:rPr>
              <a:t>Equation for </a:t>
            </a:r>
            <a:r>
              <a:rPr b="1" lang="en-GB" sz="1200">
                <a:highlight>
                  <a:srgbClr val="FFFFFF"/>
                </a:highlight>
                <a:latin typeface="Roboto"/>
                <a:ea typeface="Roboto"/>
                <a:cs typeface="Roboto"/>
                <a:sym typeface="Roboto"/>
              </a:rPr>
              <a:t>Logistic Regression</a:t>
            </a:r>
            <a:r>
              <a:rPr lang="en-GB" sz="1200">
                <a:highlight>
                  <a:srgbClr val="FFFFFF"/>
                </a:highlight>
                <a:latin typeface="Roboto"/>
                <a:ea typeface="Roboto"/>
                <a:cs typeface="Roboto"/>
                <a:sym typeface="Roboto"/>
              </a:rPr>
              <a:t>:</a:t>
            </a:r>
            <a:endParaRPr sz="1200">
              <a:highlight>
                <a:srgbClr val="FFFFFF"/>
              </a:highlight>
              <a:latin typeface="Roboto"/>
              <a:ea typeface="Roboto"/>
              <a:cs typeface="Roboto"/>
              <a:sym typeface="Roboto"/>
            </a:endParaRPr>
          </a:p>
          <a:p>
            <a:pPr indent="0" lvl="0" marL="457200" marR="25400" rtl="0" algn="l">
              <a:lnSpc>
                <a:spcPct val="100000"/>
              </a:lnSpc>
              <a:spcBef>
                <a:spcPts val="1500"/>
              </a:spcBef>
              <a:spcAft>
                <a:spcPts val="0"/>
              </a:spcAft>
              <a:buNone/>
            </a:pPr>
            <a:r>
              <a:t/>
            </a:r>
            <a:endParaRPr sz="1200">
              <a:highlight>
                <a:srgbClr val="FFFFFF"/>
              </a:highlight>
              <a:latin typeface="Roboto"/>
              <a:ea typeface="Roboto"/>
              <a:cs typeface="Roboto"/>
              <a:sym typeface="Roboto"/>
            </a:endParaRPr>
          </a:p>
          <a:p>
            <a:pPr indent="-304800" lvl="0" marL="457200" marR="25400" rtl="0" algn="l">
              <a:lnSpc>
                <a:spcPct val="100000"/>
              </a:lnSpc>
              <a:spcBef>
                <a:spcPts val="1500"/>
              </a:spcBef>
              <a:spcAft>
                <a:spcPts val="0"/>
              </a:spcAft>
              <a:buClr>
                <a:srgbClr val="333333"/>
              </a:buClr>
              <a:buSzPts val="1200"/>
              <a:buFont typeface="Roboto"/>
              <a:buAutoNum type="arabicPeriod"/>
            </a:pPr>
            <a:r>
              <a:rPr lang="en-GB" sz="1200">
                <a:highlight>
                  <a:srgbClr val="FFFFFF"/>
                </a:highlight>
                <a:latin typeface="Roboto"/>
                <a:ea typeface="Roboto"/>
                <a:cs typeface="Roboto"/>
                <a:sym typeface="Roboto"/>
              </a:rPr>
              <a:t>This Method yielded an accuracy of </a:t>
            </a:r>
            <a:r>
              <a:rPr b="1" lang="en-GB" sz="1200">
                <a:highlight>
                  <a:srgbClr val="FFFFFF"/>
                </a:highlight>
                <a:latin typeface="Roboto"/>
                <a:ea typeface="Roboto"/>
                <a:cs typeface="Roboto"/>
                <a:sym typeface="Roboto"/>
              </a:rPr>
              <a:t>81%</a:t>
            </a:r>
            <a:r>
              <a:rPr lang="en-GB" sz="1200">
                <a:highlight>
                  <a:srgbClr val="FFFFFF"/>
                </a:highlight>
                <a:latin typeface="Roboto"/>
                <a:ea typeface="Roboto"/>
                <a:cs typeface="Roboto"/>
                <a:sym typeface="Roboto"/>
              </a:rPr>
              <a:t>.</a:t>
            </a:r>
            <a:endParaRPr sz="1200">
              <a:highlight>
                <a:srgbClr val="FFFFFF"/>
              </a:highlight>
              <a:latin typeface="Roboto"/>
              <a:ea typeface="Roboto"/>
              <a:cs typeface="Roboto"/>
              <a:sym typeface="Roboto"/>
            </a:endParaRPr>
          </a:p>
        </p:txBody>
      </p:sp>
      <p:pic>
        <p:nvPicPr>
          <p:cNvPr id="97" name="Google Shape;97;p18"/>
          <p:cNvPicPr preferRelativeResize="0"/>
          <p:nvPr/>
        </p:nvPicPr>
        <p:blipFill rotWithShape="1">
          <a:blip r:embed="rId3">
            <a:alphaModFix/>
          </a:blip>
          <a:srcRect b="0" l="-2550" r="2550" t="0"/>
          <a:stretch/>
        </p:blipFill>
        <p:spPr>
          <a:xfrm>
            <a:off x="3137975" y="3766375"/>
            <a:ext cx="4143375" cy="48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K Nearest Neighbours</a:t>
            </a:r>
            <a:endParaRPr b="1"/>
          </a:p>
        </p:txBody>
      </p:sp>
      <p:sp>
        <p:nvSpPr>
          <p:cNvPr id="103" name="Google Shape;103;p19"/>
          <p:cNvSpPr txBox="1"/>
          <p:nvPr/>
        </p:nvSpPr>
        <p:spPr>
          <a:xfrm>
            <a:off x="345725" y="1432275"/>
            <a:ext cx="8325600" cy="3201600"/>
          </a:xfrm>
          <a:prstGeom prst="rect">
            <a:avLst/>
          </a:prstGeom>
          <a:noFill/>
          <a:ln>
            <a:noFill/>
          </a:ln>
        </p:spPr>
        <p:txBody>
          <a:bodyPr anchorCtr="0" anchor="t" bIns="91425" lIns="91425" spcFirstLastPara="1" rIns="91425" wrap="square" tIns="91425">
            <a:spAutoFit/>
          </a:bodyPr>
          <a:lstStyle/>
          <a:p>
            <a:pPr indent="-304800" lvl="0" marL="457200" marR="25400" rtl="0" algn="l">
              <a:lnSpc>
                <a:spcPct val="100000"/>
              </a:lnSpc>
              <a:spcBef>
                <a:spcPts val="1500"/>
              </a:spcBef>
              <a:spcAft>
                <a:spcPts val="0"/>
              </a:spcAft>
              <a:buSzPts val="1200"/>
              <a:buFont typeface="Roboto"/>
              <a:buAutoNum type="arabicPeriod"/>
            </a:pPr>
            <a:r>
              <a:rPr lang="en-GB" sz="1200">
                <a:highlight>
                  <a:srgbClr val="FFFFFF"/>
                </a:highlight>
                <a:latin typeface="Roboto"/>
                <a:ea typeface="Roboto"/>
                <a:cs typeface="Roboto"/>
                <a:sym typeface="Roboto"/>
              </a:rPr>
              <a:t>K-Nearest Neighbour is one of the simplest Machine Learning algorithms based on Supervised Learning technique.</a:t>
            </a:r>
            <a:endParaRPr sz="1200">
              <a:highlight>
                <a:srgbClr val="FFFFFF"/>
              </a:highlight>
              <a:latin typeface="Roboto"/>
              <a:ea typeface="Roboto"/>
              <a:cs typeface="Roboto"/>
              <a:sym typeface="Roboto"/>
            </a:endParaRPr>
          </a:p>
          <a:p>
            <a:pPr indent="-304800" lvl="0" marL="457200" marR="25400" rtl="0" algn="l">
              <a:lnSpc>
                <a:spcPct val="100000"/>
              </a:lnSpc>
              <a:spcBef>
                <a:spcPts val="0"/>
              </a:spcBef>
              <a:spcAft>
                <a:spcPts val="0"/>
              </a:spcAft>
              <a:buSzPts val="1200"/>
              <a:buFont typeface="Roboto"/>
              <a:buAutoNum type="arabicPeriod"/>
            </a:pPr>
            <a:r>
              <a:rPr lang="en-GB" sz="1200">
                <a:highlight>
                  <a:srgbClr val="FFFFFF"/>
                </a:highlight>
                <a:latin typeface="Roboto"/>
                <a:ea typeface="Roboto"/>
                <a:cs typeface="Roboto"/>
                <a:sym typeface="Roboto"/>
              </a:rPr>
              <a:t>K-NN algorithm assumes the similarity between the new case/data and available cases and put the new case into the category that is most similar to the available categories.</a:t>
            </a:r>
            <a:endParaRPr sz="1200">
              <a:highlight>
                <a:srgbClr val="FFFFFF"/>
              </a:highlight>
              <a:latin typeface="Roboto"/>
              <a:ea typeface="Roboto"/>
              <a:cs typeface="Roboto"/>
              <a:sym typeface="Roboto"/>
            </a:endParaRPr>
          </a:p>
          <a:p>
            <a:pPr indent="-304800" lvl="0" marL="457200" marR="25400" rtl="0" algn="l">
              <a:lnSpc>
                <a:spcPct val="100000"/>
              </a:lnSpc>
              <a:spcBef>
                <a:spcPts val="0"/>
              </a:spcBef>
              <a:spcAft>
                <a:spcPts val="0"/>
              </a:spcAft>
              <a:buSzPts val="1200"/>
              <a:buFont typeface="Roboto"/>
              <a:buAutoNum type="arabicPeriod"/>
            </a:pPr>
            <a:r>
              <a:rPr lang="en-GB" sz="1200">
                <a:highlight>
                  <a:srgbClr val="FFFFFF"/>
                </a:highlight>
                <a:latin typeface="Roboto"/>
                <a:ea typeface="Roboto"/>
                <a:cs typeface="Roboto"/>
                <a:sym typeface="Roboto"/>
              </a:rPr>
              <a:t>K-NN is a </a:t>
            </a:r>
            <a:r>
              <a:rPr b="1" lang="en-GB" sz="1200">
                <a:highlight>
                  <a:srgbClr val="FFFFFF"/>
                </a:highlight>
                <a:latin typeface="Roboto"/>
                <a:ea typeface="Roboto"/>
                <a:cs typeface="Roboto"/>
                <a:sym typeface="Roboto"/>
              </a:rPr>
              <a:t>non-parametric algorithm</a:t>
            </a:r>
            <a:r>
              <a:rPr lang="en-GB" sz="1200">
                <a:highlight>
                  <a:srgbClr val="FFFFFF"/>
                </a:highlight>
                <a:latin typeface="Roboto"/>
                <a:ea typeface="Roboto"/>
                <a:cs typeface="Roboto"/>
                <a:sym typeface="Roboto"/>
              </a:rPr>
              <a:t>, which means it does not make any assumption on underlying data.</a:t>
            </a:r>
            <a:endParaRPr sz="1200">
              <a:highlight>
                <a:srgbClr val="FFFFFF"/>
              </a:highlight>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Setting Value for </a:t>
            </a:r>
            <a:r>
              <a:rPr b="1" lang="en-GB">
                <a:latin typeface="Roboto"/>
                <a:ea typeface="Roboto"/>
                <a:cs typeface="Roboto"/>
                <a:sym typeface="Roboto"/>
              </a:rPr>
              <a:t>K</a:t>
            </a:r>
            <a:r>
              <a:rPr lang="en-GB">
                <a:latin typeface="Roboto"/>
                <a:ea typeface="Roboto"/>
                <a:cs typeface="Roboto"/>
                <a:sym typeface="Roboto"/>
              </a:rPr>
              <a:t>:</a:t>
            </a:r>
            <a:endParaRPr>
              <a:latin typeface="Roboto"/>
              <a:ea typeface="Roboto"/>
              <a:cs typeface="Roboto"/>
              <a:sym typeface="Roboto"/>
            </a:endParaRPr>
          </a:p>
          <a:p>
            <a:pPr indent="0" lvl="0" marL="457200" rtl="0" algn="l">
              <a:spcBef>
                <a:spcPts val="0"/>
              </a:spcBef>
              <a:spcAft>
                <a:spcPts val="0"/>
              </a:spcAft>
              <a:buNone/>
            </a:pPr>
            <a:r>
              <a:rPr lang="en-GB">
                <a:latin typeface="Roboto"/>
                <a:ea typeface="Roboto"/>
                <a:cs typeface="Roboto"/>
                <a:sym typeface="Roboto"/>
              </a:rPr>
              <a:t>a</a:t>
            </a:r>
            <a:r>
              <a:rPr lang="en-GB">
                <a:latin typeface="Roboto"/>
                <a:ea typeface="Roboto"/>
                <a:cs typeface="Roboto"/>
                <a:sym typeface="Roboto"/>
              </a:rPr>
              <a:t>.</a:t>
            </a:r>
            <a:r>
              <a:rPr lang="en-GB" sz="1200">
                <a:highlight>
                  <a:srgbClr val="FFFFFF"/>
                </a:highlight>
                <a:latin typeface="Roboto"/>
                <a:ea typeface="Roboto"/>
                <a:cs typeface="Roboto"/>
                <a:sym typeface="Roboto"/>
              </a:rPr>
              <a:t>There is no particular way to determine the best value for "K", so we need to try some values to find the best out of them. The most preferred value for K is 5.</a:t>
            </a:r>
            <a:endParaRPr sz="1200">
              <a:highlight>
                <a:srgbClr val="FFFFFF"/>
              </a:highlight>
              <a:latin typeface="Roboto"/>
              <a:ea typeface="Roboto"/>
              <a:cs typeface="Roboto"/>
              <a:sym typeface="Roboto"/>
            </a:endParaRPr>
          </a:p>
          <a:p>
            <a:pPr indent="0" lvl="0" marL="457200" rtl="0" algn="l">
              <a:spcBef>
                <a:spcPts val="0"/>
              </a:spcBef>
              <a:spcAft>
                <a:spcPts val="0"/>
              </a:spcAft>
              <a:buNone/>
            </a:pPr>
            <a:r>
              <a:rPr lang="en-GB" sz="1200">
                <a:highlight>
                  <a:srgbClr val="FFFFFF"/>
                </a:highlight>
                <a:latin typeface="Roboto"/>
                <a:ea typeface="Roboto"/>
                <a:cs typeface="Roboto"/>
                <a:sym typeface="Roboto"/>
              </a:rPr>
              <a:t>b.A very low value for K such as K=1 or K=2, can be noisy and lead to the effects of outliers in the model.</a:t>
            </a:r>
            <a:endParaRPr sz="1200">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en-GB" sz="1200">
                <a:highlight>
                  <a:srgbClr val="FFFFFF"/>
                </a:highlight>
                <a:latin typeface="Roboto"/>
                <a:ea typeface="Roboto"/>
                <a:cs typeface="Roboto"/>
                <a:sym typeface="Roboto"/>
              </a:rPr>
              <a:t>Python implementation of </a:t>
            </a:r>
            <a:r>
              <a:rPr b="1" lang="en-GB" sz="1200">
                <a:highlight>
                  <a:srgbClr val="FFFFFF"/>
                </a:highlight>
                <a:latin typeface="Roboto"/>
                <a:ea typeface="Roboto"/>
                <a:cs typeface="Roboto"/>
                <a:sym typeface="Roboto"/>
              </a:rPr>
              <a:t>KNN:</a:t>
            </a:r>
            <a:endParaRPr b="1" sz="1200">
              <a:highlight>
                <a:srgbClr val="FFFFFF"/>
              </a:highlight>
              <a:latin typeface="Roboto"/>
              <a:ea typeface="Roboto"/>
              <a:cs typeface="Roboto"/>
              <a:sym typeface="Roboto"/>
            </a:endParaRPr>
          </a:p>
          <a:p>
            <a:pPr indent="0" lvl="0" marL="457200" rtl="0" algn="l">
              <a:spcBef>
                <a:spcPts val="0"/>
              </a:spcBef>
              <a:spcAft>
                <a:spcPts val="0"/>
              </a:spcAft>
              <a:buNone/>
            </a:pPr>
            <a:r>
              <a:rPr lang="en-GB" sz="1200">
                <a:highlight>
                  <a:srgbClr val="FFFFFF"/>
                </a:highlight>
                <a:latin typeface="Roboto"/>
                <a:ea typeface="Roboto"/>
                <a:cs typeface="Roboto"/>
                <a:sym typeface="Roboto"/>
              </a:rPr>
              <a:t>a.Data Pre-processing step.</a:t>
            </a:r>
            <a:endParaRPr sz="1200">
              <a:highlight>
                <a:srgbClr val="FFFFFF"/>
              </a:highlight>
              <a:latin typeface="Roboto"/>
              <a:ea typeface="Roboto"/>
              <a:cs typeface="Roboto"/>
              <a:sym typeface="Roboto"/>
            </a:endParaRPr>
          </a:p>
          <a:p>
            <a:pPr indent="0" lvl="0" marL="457200" rtl="0" algn="l">
              <a:spcBef>
                <a:spcPts val="0"/>
              </a:spcBef>
              <a:spcAft>
                <a:spcPts val="0"/>
              </a:spcAft>
              <a:buNone/>
            </a:pPr>
            <a:r>
              <a:rPr lang="en-GB" sz="1200">
                <a:highlight>
                  <a:srgbClr val="FFFFFF"/>
                </a:highlight>
                <a:latin typeface="Roboto"/>
                <a:ea typeface="Roboto"/>
                <a:cs typeface="Roboto"/>
                <a:sym typeface="Roboto"/>
              </a:rPr>
              <a:t>b.Fitting the K-NN algorithm to the Training set.</a:t>
            </a:r>
            <a:endParaRPr sz="1200">
              <a:highlight>
                <a:srgbClr val="FFFFFF"/>
              </a:highlight>
              <a:latin typeface="Roboto"/>
              <a:ea typeface="Roboto"/>
              <a:cs typeface="Roboto"/>
              <a:sym typeface="Roboto"/>
            </a:endParaRPr>
          </a:p>
          <a:p>
            <a:pPr indent="0" lvl="0" marL="457200" rtl="0" algn="l">
              <a:spcBef>
                <a:spcPts val="0"/>
              </a:spcBef>
              <a:spcAft>
                <a:spcPts val="0"/>
              </a:spcAft>
              <a:buNone/>
            </a:pPr>
            <a:r>
              <a:rPr lang="en-GB" sz="1200">
                <a:highlight>
                  <a:srgbClr val="FFFFFF"/>
                </a:highlight>
                <a:latin typeface="Roboto"/>
                <a:ea typeface="Roboto"/>
                <a:cs typeface="Roboto"/>
                <a:sym typeface="Roboto"/>
              </a:rPr>
              <a:t>c.Predicting the test result.</a:t>
            </a:r>
            <a:endParaRPr sz="1200">
              <a:highlight>
                <a:srgbClr val="FFFFFF"/>
              </a:highlight>
              <a:latin typeface="Roboto"/>
              <a:ea typeface="Roboto"/>
              <a:cs typeface="Roboto"/>
              <a:sym typeface="Roboto"/>
            </a:endParaRPr>
          </a:p>
          <a:p>
            <a:pPr indent="0" lvl="0" marL="457200" rtl="0" algn="l">
              <a:spcBef>
                <a:spcPts val="0"/>
              </a:spcBef>
              <a:spcAft>
                <a:spcPts val="0"/>
              </a:spcAft>
              <a:buNone/>
            </a:pPr>
            <a:r>
              <a:rPr lang="en-GB" sz="1200">
                <a:highlight>
                  <a:srgbClr val="FFFFFF"/>
                </a:highlight>
                <a:latin typeface="Roboto"/>
                <a:ea typeface="Roboto"/>
                <a:cs typeface="Roboto"/>
                <a:sym typeface="Roboto"/>
              </a:rPr>
              <a:t>d.Test accuracy of the result(Creation of Confusion matrix).</a:t>
            </a:r>
            <a:endParaRPr sz="1200">
              <a:highlight>
                <a:srgbClr val="FFFFFF"/>
              </a:highlight>
              <a:latin typeface="Roboto"/>
              <a:ea typeface="Roboto"/>
              <a:cs typeface="Roboto"/>
              <a:sym typeface="Roboto"/>
            </a:endParaRPr>
          </a:p>
          <a:p>
            <a:pPr indent="0" lvl="0" marL="457200" rtl="0" algn="l">
              <a:spcBef>
                <a:spcPts val="0"/>
              </a:spcBef>
              <a:spcAft>
                <a:spcPts val="0"/>
              </a:spcAft>
              <a:buNone/>
            </a:pPr>
            <a:r>
              <a:rPr lang="en-GB" sz="1200">
                <a:highlight>
                  <a:srgbClr val="FFFFFF"/>
                </a:highlight>
                <a:latin typeface="Roboto"/>
                <a:ea typeface="Roboto"/>
                <a:cs typeface="Roboto"/>
                <a:sym typeface="Roboto"/>
              </a:rPr>
              <a:t>e.Visualizing the test set result.</a:t>
            </a:r>
            <a:endParaRPr sz="1200">
              <a:highlight>
                <a:srgbClr val="FFFFFF"/>
              </a:highlight>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en-GB" sz="1200">
                <a:highlight>
                  <a:srgbClr val="FFFFFF"/>
                </a:highlight>
                <a:latin typeface="Roboto"/>
                <a:ea typeface="Roboto"/>
                <a:cs typeface="Roboto"/>
                <a:sym typeface="Roboto"/>
              </a:rPr>
              <a:t>This model yielded an accuracy of </a:t>
            </a:r>
            <a:r>
              <a:rPr b="1" lang="en-GB" sz="1200">
                <a:highlight>
                  <a:srgbClr val="FFFFFF"/>
                </a:highlight>
                <a:latin typeface="Roboto"/>
                <a:ea typeface="Roboto"/>
                <a:cs typeface="Roboto"/>
                <a:sym typeface="Roboto"/>
              </a:rPr>
              <a:t>74%</a:t>
            </a:r>
            <a:r>
              <a:rPr lang="en-GB" sz="1200">
                <a:highlight>
                  <a:srgbClr val="FFFFFF"/>
                </a:highlight>
                <a:latin typeface="Roboto"/>
                <a:ea typeface="Roboto"/>
                <a:cs typeface="Roboto"/>
                <a:sym typeface="Roboto"/>
              </a:rPr>
              <a:t>.</a:t>
            </a:r>
            <a:endParaRPr sz="1200">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Decision Tree</a:t>
            </a:r>
            <a:endParaRPr b="1"/>
          </a:p>
        </p:txBody>
      </p:sp>
      <p:sp>
        <p:nvSpPr>
          <p:cNvPr id="109" name="Google Shape;109;p20"/>
          <p:cNvSpPr txBox="1"/>
          <p:nvPr/>
        </p:nvSpPr>
        <p:spPr>
          <a:xfrm>
            <a:off x="352775" y="1509900"/>
            <a:ext cx="8479500" cy="3347700"/>
          </a:xfrm>
          <a:prstGeom prst="rect">
            <a:avLst/>
          </a:prstGeom>
          <a:noFill/>
          <a:ln>
            <a:noFill/>
          </a:ln>
        </p:spPr>
        <p:txBody>
          <a:bodyPr anchorCtr="0" anchor="t" bIns="91425" lIns="91425" spcFirstLastPara="1" rIns="91425" wrap="square" tIns="91425">
            <a:spAutoFit/>
          </a:bodyPr>
          <a:lstStyle/>
          <a:p>
            <a:pPr indent="-304800" lvl="0" marL="457200" marR="25400" rtl="0" algn="l">
              <a:lnSpc>
                <a:spcPct val="100000"/>
              </a:lnSpc>
              <a:spcBef>
                <a:spcPts val="1500"/>
              </a:spcBef>
              <a:spcAft>
                <a:spcPts val="0"/>
              </a:spcAft>
              <a:buSzPts val="1200"/>
              <a:buFont typeface="Roboto"/>
              <a:buAutoNum type="arabicPeriod"/>
            </a:pPr>
            <a:r>
              <a:rPr lang="en-GB" sz="1200">
                <a:highlight>
                  <a:srgbClr val="FFFFFF"/>
                </a:highlight>
                <a:latin typeface="Roboto"/>
                <a:ea typeface="Roboto"/>
                <a:cs typeface="Roboto"/>
                <a:sym typeface="Roboto"/>
              </a:rPr>
              <a:t>Decision Tree is a </a:t>
            </a:r>
            <a:r>
              <a:rPr b="1" lang="en-GB" sz="1200">
                <a:highlight>
                  <a:srgbClr val="FFFFFF"/>
                </a:highlight>
                <a:latin typeface="Roboto"/>
                <a:ea typeface="Roboto"/>
                <a:cs typeface="Roboto"/>
                <a:sym typeface="Roboto"/>
              </a:rPr>
              <a:t>Supervised learning technique </a:t>
            </a:r>
            <a:r>
              <a:rPr lang="en-GB" sz="1200">
                <a:highlight>
                  <a:srgbClr val="FFFFFF"/>
                </a:highlight>
                <a:latin typeface="Roboto"/>
                <a:ea typeface="Roboto"/>
                <a:cs typeface="Roboto"/>
                <a:sym typeface="Roboto"/>
              </a:rPr>
              <a:t>that can be used for both classification and Regression problems, but mostly it is preferred for solving Classification problems. It is a tree-structured classifier, where</a:t>
            </a:r>
            <a:r>
              <a:rPr b="1" lang="en-GB" sz="1200">
                <a:highlight>
                  <a:srgbClr val="FFFFFF"/>
                </a:highlight>
                <a:latin typeface="Roboto"/>
                <a:ea typeface="Roboto"/>
                <a:cs typeface="Roboto"/>
                <a:sym typeface="Roboto"/>
              </a:rPr>
              <a:t> internal nodes represent the features of a dataset, branches represent the decision rules</a:t>
            </a:r>
            <a:r>
              <a:rPr lang="en-GB" sz="1200">
                <a:highlight>
                  <a:srgbClr val="FFFFFF"/>
                </a:highlight>
                <a:latin typeface="Roboto"/>
                <a:ea typeface="Roboto"/>
                <a:cs typeface="Roboto"/>
                <a:sym typeface="Roboto"/>
              </a:rPr>
              <a:t> and </a:t>
            </a:r>
            <a:r>
              <a:rPr b="1" lang="en-GB" sz="1200">
                <a:highlight>
                  <a:srgbClr val="FFFFFF"/>
                </a:highlight>
                <a:latin typeface="Roboto"/>
                <a:ea typeface="Roboto"/>
                <a:cs typeface="Roboto"/>
                <a:sym typeface="Roboto"/>
              </a:rPr>
              <a:t>each leaf node represents the outcome.</a:t>
            </a:r>
            <a:endParaRPr b="1" sz="1200">
              <a:highlight>
                <a:srgbClr val="FFFFFF"/>
              </a:highlight>
              <a:latin typeface="Roboto"/>
              <a:ea typeface="Roboto"/>
              <a:cs typeface="Roboto"/>
              <a:sym typeface="Roboto"/>
            </a:endParaRPr>
          </a:p>
          <a:p>
            <a:pPr indent="-304800" lvl="0" marL="457200" marR="25400" rtl="0" algn="l">
              <a:lnSpc>
                <a:spcPct val="100000"/>
              </a:lnSpc>
              <a:spcBef>
                <a:spcPts val="0"/>
              </a:spcBef>
              <a:spcAft>
                <a:spcPts val="0"/>
              </a:spcAft>
              <a:buSzPts val="1200"/>
              <a:buFont typeface="Roboto"/>
              <a:buAutoNum type="arabicPeriod"/>
            </a:pPr>
            <a:r>
              <a:rPr lang="en-GB" sz="1200">
                <a:highlight>
                  <a:srgbClr val="FFFFFF"/>
                </a:highlight>
                <a:latin typeface="Roboto"/>
                <a:ea typeface="Roboto"/>
                <a:cs typeface="Roboto"/>
                <a:sym typeface="Roboto"/>
              </a:rPr>
              <a:t>In a Decision tree, there are two nodes, which are the </a:t>
            </a:r>
            <a:r>
              <a:rPr b="1" lang="en-GB" sz="1200">
                <a:highlight>
                  <a:srgbClr val="FFFFFF"/>
                </a:highlight>
                <a:latin typeface="Roboto"/>
                <a:ea typeface="Roboto"/>
                <a:cs typeface="Roboto"/>
                <a:sym typeface="Roboto"/>
              </a:rPr>
              <a:t>Decision Node</a:t>
            </a:r>
            <a:r>
              <a:rPr lang="en-GB" sz="1200">
                <a:highlight>
                  <a:srgbClr val="FFFFFF"/>
                </a:highlight>
                <a:latin typeface="Roboto"/>
                <a:ea typeface="Roboto"/>
                <a:cs typeface="Roboto"/>
                <a:sym typeface="Roboto"/>
              </a:rPr>
              <a:t> and</a:t>
            </a:r>
            <a:r>
              <a:rPr b="1" lang="en-GB" sz="1200">
                <a:highlight>
                  <a:srgbClr val="FFFFFF"/>
                </a:highlight>
                <a:latin typeface="Roboto"/>
                <a:ea typeface="Roboto"/>
                <a:cs typeface="Roboto"/>
                <a:sym typeface="Roboto"/>
              </a:rPr>
              <a:t> Leaf Node.</a:t>
            </a:r>
            <a:r>
              <a:rPr lang="en-GB" sz="1200">
                <a:highlight>
                  <a:srgbClr val="FFFFFF"/>
                </a:highlight>
                <a:latin typeface="Roboto"/>
                <a:ea typeface="Roboto"/>
                <a:cs typeface="Roboto"/>
                <a:sym typeface="Roboto"/>
              </a:rPr>
              <a:t> Decision nodes are used to make any decision and have multiple branches, whereas Leaf nodes are the output of those decisions and do not contain any further branches.</a:t>
            </a:r>
            <a:endParaRPr sz="1200">
              <a:highlight>
                <a:srgbClr val="FFFFFF"/>
              </a:highlight>
              <a:latin typeface="Roboto"/>
              <a:ea typeface="Roboto"/>
              <a:cs typeface="Roboto"/>
              <a:sym typeface="Roboto"/>
            </a:endParaRPr>
          </a:p>
          <a:p>
            <a:pPr indent="-304800" lvl="0" marL="457200" marR="25400" rtl="0" algn="l">
              <a:lnSpc>
                <a:spcPct val="100000"/>
              </a:lnSpc>
              <a:spcBef>
                <a:spcPts val="0"/>
              </a:spcBef>
              <a:spcAft>
                <a:spcPts val="0"/>
              </a:spcAft>
              <a:buSzPts val="1200"/>
              <a:buFont typeface="Roboto"/>
              <a:buAutoNum type="arabicPeriod"/>
            </a:pPr>
            <a:r>
              <a:rPr b="1" i="1" lang="en-GB" sz="1200">
                <a:highlight>
                  <a:srgbClr val="FFFFFF"/>
                </a:highlight>
                <a:latin typeface="Roboto"/>
                <a:ea typeface="Roboto"/>
                <a:cs typeface="Roboto"/>
                <a:sym typeface="Roboto"/>
              </a:rPr>
              <a:t>It is a graphical representation for getting all the possible solutions to a problem/decision based on given conditions.</a:t>
            </a:r>
            <a:endParaRPr b="1" i="1" sz="1200">
              <a:highlight>
                <a:srgbClr val="FFFFFF"/>
              </a:highlight>
              <a:latin typeface="Roboto"/>
              <a:ea typeface="Roboto"/>
              <a:cs typeface="Roboto"/>
              <a:sym typeface="Roboto"/>
            </a:endParaRPr>
          </a:p>
          <a:p>
            <a:pPr indent="-304800" lvl="0" marL="457200" marR="25400" rtl="0" algn="l">
              <a:lnSpc>
                <a:spcPct val="100000"/>
              </a:lnSpc>
              <a:spcBef>
                <a:spcPts val="0"/>
              </a:spcBef>
              <a:spcAft>
                <a:spcPts val="0"/>
              </a:spcAft>
              <a:buSzPts val="1200"/>
              <a:buFont typeface="Roboto"/>
              <a:buAutoNum type="arabicPeriod"/>
            </a:pPr>
            <a:r>
              <a:rPr lang="en-GB" sz="1200">
                <a:highlight>
                  <a:srgbClr val="FFFFFF"/>
                </a:highlight>
                <a:latin typeface="Roboto"/>
                <a:ea typeface="Roboto"/>
                <a:cs typeface="Roboto"/>
                <a:sym typeface="Roboto"/>
              </a:rPr>
              <a:t>In order to build a tree, we use the </a:t>
            </a:r>
            <a:r>
              <a:rPr b="1" lang="en-GB" sz="1200">
                <a:highlight>
                  <a:srgbClr val="FFFFFF"/>
                </a:highlight>
                <a:latin typeface="Roboto"/>
                <a:ea typeface="Roboto"/>
                <a:cs typeface="Roboto"/>
                <a:sym typeface="Roboto"/>
              </a:rPr>
              <a:t>CART algorithm,</a:t>
            </a:r>
            <a:r>
              <a:rPr lang="en-GB" sz="1200">
                <a:highlight>
                  <a:srgbClr val="FFFFFF"/>
                </a:highlight>
                <a:latin typeface="Roboto"/>
                <a:ea typeface="Roboto"/>
                <a:cs typeface="Roboto"/>
                <a:sym typeface="Roboto"/>
              </a:rPr>
              <a:t> which stands for </a:t>
            </a:r>
            <a:r>
              <a:rPr b="1" lang="en-GB" sz="1200">
                <a:highlight>
                  <a:srgbClr val="FFFFFF"/>
                </a:highlight>
                <a:latin typeface="Roboto"/>
                <a:ea typeface="Roboto"/>
                <a:cs typeface="Roboto"/>
                <a:sym typeface="Roboto"/>
              </a:rPr>
              <a:t>Classification and Regression Tree algorithm.</a:t>
            </a:r>
            <a:endParaRPr b="1" sz="1200">
              <a:highlight>
                <a:srgbClr val="FFFFFF"/>
              </a:highlight>
              <a:latin typeface="Roboto"/>
              <a:ea typeface="Roboto"/>
              <a:cs typeface="Roboto"/>
              <a:sym typeface="Roboto"/>
            </a:endParaRPr>
          </a:p>
          <a:p>
            <a:pPr indent="-304800" lvl="0" marL="457200" marR="25400" rtl="0" algn="l">
              <a:lnSpc>
                <a:spcPct val="100000"/>
              </a:lnSpc>
              <a:spcBef>
                <a:spcPts val="0"/>
              </a:spcBef>
              <a:spcAft>
                <a:spcPts val="0"/>
              </a:spcAft>
              <a:buSzPts val="1200"/>
              <a:buFont typeface="Roboto"/>
              <a:buAutoNum type="arabicPeriod"/>
            </a:pPr>
            <a:r>
              <a:rPr b="1" lang="en-GB" sz="1200">
                <a:highlight>
                  <a:srgbClr val="FFFFFF"/>
                </a:highlight>
                <a:latin typeface="Roboto"/>
                <a:ea typeface="Roboto"/>
                <a:cs typeface="Roboto"/>
                <a:sym typeface="Roboto"/>
              </a:rPr>
              <a:t>Attribute Selection Measures:</a:t>
            </a:r>
            <a:endParaRPr b="1" sz="1200">
              <a:highlight>
                <a:srgbClr val="FFFFFF"/>
              </a:highlight>
              <a:latin typeface="Roboto"/>
              <a:ea typeface="Roboto"/>
              <a:cs typeface="Roboto"/>
              <a:sym typeface="Roboto"/>
            </a:endParaRPr>
          </a:p>
          <a:p>
            <a:pPr indent="0" lvl="0" marL="457200" marR="25400" rtl="0" algn="l">
              <a:lnSpc>
                <a:spcPct val="100000"/>
              </a:lnSpc>
              <a:spcBef>
                <a:spcPts val="1500"/>
              </a:spcBef>
              <a:spcAft>
                <a:spcPts val="0"/>
              </a:spcAft>
              <a:buNone/>
            </a:pPr>
            <a:r>
              <a:rPr lang="en-GB" sz="1200">
                <a:highlight>
                  <a:srgbClr val="FFFFFF"/>
                </a:highlight>
                <a:latin typeface="Roboto"/>
                <a:ea typeface="Roboto"/>
                <a:cs typeface="Roboto"/>
                <a:sym typeface="Roboto"/>
              </a:rPr>
              <a:t>a.Information Gain:  </a:t>
            </a:r>
            <a:r>
              <a:rPr b="1" lang="en-GB" sz="1200">
                <a:latin typeface="Roboto"/>
                <a:ea typeface="Roboto"/>
                <a:cs typeface="Roboto"/>
                <a:sym typeface="Roboto"/>
              </a:rPr>
              <a:t>Information Gain= Entropy(S)- [(Weighted Avg) *Entropy(each feature).</a:t>
            </a:r>
            <a:endParaRPr b="1" sz="1200">
              <a:latin typeface="Roboto"/>
              <a:ea typeface="Roboto"/>
              <a:cs typeface="Roboto"/>
              <a:sym typeface="Roboto"/>
            </a:endParaRPr>
          </a:p>
          <a:p>
            <a:pPr indent="0" lvl="0" marL="457200" marR="25400" rtl="0" algn="l">
              <a:lnSpc>
                <a:spcPct val="100000"/>
              </a:lnSpc>
              <a:spcBef>
                <a:spcPts val="1500"/>
              </a:spcBef>
              <a:spcAft>
                <a:spcPts val="0"/>
              </a:spcAft>
              <a:buNone/>
            </a:pPr>
            <a:r>
              <a:rPr lang="en-GB" sz="1200">
                <a:latin typeface="Roboto"/>
                <a:ea typeface="Roboto"/>
                <a:cs typeface="Roboto"/>
                <a:sym typeface="Roboto"/>
              </a:rPr>
              <a:t>b.Gini index:   </a:t>
            </a:r>
            <a:r>
              <a:rPr b="1" lang="en-GB" sz="1200">
                <a:solidFill>
                  <a:srgbClr val="333333"/>
                </a:solidFill>
              </a:rPr>
              <a:t>Gini Index= 1- ∑</a:t>
            </a:r>
            <a:r>
              <a:rPr b="1" baseline="-25000" lang="en-GB" sz="1200">
                <a:solidFill>
                  <a:srgbClr val="333333"/>
                </a:solidFill>
              </a:rPr>
              <a:t>j</a:t>
            </a:r>
            <a:r>
              <a:rPr b="1" lang="en-GB" sz="1200">
                <a:solidFill>
                  <a:srgbClr val="333333"/>
                </a:solidFill>
              </a:rPr>
              <a:t>P</a:t>
            </a:r>
            <a:r>
              <a:rPr b="1" baseline="-25000" lang="en-GB" sz="1200">
                <a:solidFill>
                  <a:srgbClr val="333333"/>
                </a:solidFill>
              </a:rPr>
              <a:t>j</a:t>
            </a:r>
            <a:r>
              <a:rPr b="1" baseline="30000" lang="en-GB" sz="1200">
                <a:solidFill>
                  <a:srgbClr val="333333"/>
                </a:solidFill>
              </a:rPr>
              <a:t>2</a:t>
            </a:r>
            <a:endParaRPr b="1" sz="1200">
              <a:latin typeface="Roboto"/>
              <a:ea typeface="Roboto"/>
              <a:cs typeface="Roboto"/>
              <a:sym typeface="Roboto"/>
            </a:endParaRPr>
          </a:p>
          <a:p>
            <a:pPr indent="-304800" lvl="0" marL="457200" marR="25400" rtl="0" algn="l">
              <a:lnSpc>
                <a:spcPct val="100000"/>
              </a:lnSpc>
              <a:spcBef>
                <a:spcPts val="1500"/>
              </a:spcBef>
              <a:spcAft>
                <a:spcPts val="0"/>
              </a:spcAft>
              <a:buSzPts val="1200"/>
              <a:buFont typeface="Roboto"/>
              <a:buAutoNum type="arabicPeriod"/>
            </a:pPr>
            <a:r>
              <a:rPr lang="en-GB" sz="1200">
                <a:highlight>
                  <a:srgbClr val="FFFFFF"/>
                </a:highlight>
                <a:latin typeface="Roboto"/>
                <a:ea typeface="Roboto"/>
                <a:cs typeface="Roboto"/>
                <a:sym typeface="Roboto"/>
              </a:rPr>
              <a:t>This method yielded an accuracy of </a:t>
            </a:r>
            <a:r>
              <a:rPr b="1" lang="en-GB" sz="1200">
                <a:highlight>
                  <a:srgbClr val="FFFFFF"/>
                </a:highlight>
                <a:latin typeface="Roboto"/>
                <a:ea typeface="Roboto"/>
                <a:cs typeface="Roboto"/>
                <a:sym typeface="Roboto"/>
              </a:rPr>
              <a:t>76%</a:t>
            </a:r>
            <a:r>
              <a:rPr lang="en-GB" sz="1200">
                <a:highlight>
                  <a:srgbClr val="FFFFFF"/>
                </a:highlight>
                <a:latin typeface="Roboto"/>
                <a:ea typeface="Roboto"/>
                <a:cs typeface="Roboto"/>
                <a:sym typeface="Roboto"/>
              </a:rPr>
              <a:t>.</a:t>
            </a:r>
            <a:endParaRPr sz="1200">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Accurate One</a:t>
            </a:r>
            <a:endParaRPr b="1"/>
          </a:p>
        </p:txBody>
      </p:sp>
      <p:sp>
        <p:nvSpPr>
          <p:cNvPr id="115" name="Google Shape;115;p21"/>
          <p:cNvSpPr txBox="1"/>
          <p:nvPr/>
        </p:nvSpPr>
        <p:spPr>
          <a:xfrm>
            <a:off x="423325" y="1573400"/>
            <a:ext cx="8064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lang="en-GB">
                <a:latin typeface="Roboto"/>
                <a:ea typeface="Roboto"/>
                <a:cs typeface="Roboto"/>
                <a:sym typeface="Roboto"/>
              </a:rPr>
              <a:t>Among the above four models </a:t>
            </a:r>
            <a:r>
              <a:rPr b="1" lang="en-GB">
                <a:latin typeface="Roboto"/>
                <a:ea typeface="Roboto"/>
                <a:cs typeface="Roboto"/>
                <a:sym typeface="Roboto"/>
              </a:rPr>
              <a:t>Logistic Regression </a:t>
            </a:r>
            <a:r>
              <a:rPr lang="en-GB">
                <a:latin typeface="Roboto"/>
                <a:ea typeface="Roboto"/>
                <a:cs typeface="Roboto"/>
                <a:sym typeface="Roboto"/>
              </a:rPr>
              <a:t>yielded a better result.</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